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Lst>
  <p:notesMasterIdLst>
    <p:notesMasterId r:id="rId27"/>
  </p:notesMasterIdLst>
  <p:handoutMasterIdLst>
    <p:handoutMasterId r:id="rId28"/>
  </p:handoutMasterIdLst>
  <p:sldIdLst>
    <p:sldId id="256" r:id="rId5"/>
    <p:sldId id="257" r:id="rId6"/>
    <p:sldId id="287" r:id="rId7"/>
    <p:sldId id="299" r:id="rId8"/>
    <p:sldId id="300" r:id="rId9"/>
    <p:sldId id="301" r:id="rId10"/>
    <p:sldId id="302" r:id="rId11"/>
    <p:sldId id="303" r:id="rId12"/>
    <p:sldId id="279" r:id="rId13"/>
    <p:sldId id="290" r:id="rId14"/>
    <p:sldId id="291" r:id="rId15"/>
    <p:sldId id="266" r:id="rId16"/>
    <p:sldId id="292" r:id="rId17"/>
    <p:sldId id="293" r:id="rId18"/>
    <p:sldId id="294" r:id="rId19"/>
    <p:sldId id="295" r:id="rId20"/>
    <p:sldId id="297" r:id="rId21"/>
    <p:sldId id="296" r:id="rId22"/>
    <p:sldId id="298" r:id="rId23"/>
    <p:sldId id="288" r:id="rId24"/>
    <p:sldId id="289" r:id="rId25"/>
    <p:sldId id="273"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132" autoAdjust="0"/>
    <p:restoredTop sz="94660"/>
  </p:normalViewPr>
  <p:slideViewPr>
    <p:cSldViewPr snapToGrid="0">
      <p:cViewPr varScale="1">
        <p:scale>
          <a:sx n="103" d="100"/>
          <a:sy n="103" d="100"/>
        </p:scale>
        <p:origin x="132" y="4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7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5" rIns="93170" bIns="46585"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0" tIns="46585" rIns="93170" bIns="46585" rtlCol="0"/>
          <a:lstStyle>
            <a:lvl1pPr algn="r">
              <a:defRPr sz="1300"/>
            </a:lvl1pPr>
          </a:lstStyle>
          <a:p>
            <a:fld id="{0DC329B9-A9CF-4F18-BCDD-A2797F148987}" type="datetimeFigureOut">
              <a:rPr lang="en-US" smtClean="0"/>
              <a:t>3/22/2022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0" tIns="46585" rIns="93170" bIns="46585"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0" tIns="46585" rIns="93170" bIns="46585" rtlCol="0" anchor="b"/>
          <a:lstStyle>
            <a:lvl1pPr algn="r">
              <a:defRPr sz="1300"/>
            </a:lvl1pPr>
          </a:lstStyle>
          <a:p>
            <a:fld id="{FDC1321D-5014-4FEA-A53B-4A2CEE198FB6}" type="slidenum">
              <a:rPr lang="en-US" smtClean="0"/>
              <a:t>‹#›</a:t>
            </a:fld>
            <a:endParaRPr lang="en-US"/>
          </a:p>
        </p:txBody>
      </p:sp>
    </p:spTree>
    <p:extLst>
      <p:ext uri="{BB962C8B-B14F-4D97-AF65-F5344CB8AC3E}">
        <p14:creationId xmlns:p14="http://schemas.microsoft.com/office/powerpoint/2010/main" val="687756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0" tIns="46585" rIns="93170" bIns="46585" rtlCol="0"/>
          <a:lstStyle>
            <a:lvl1pPr algn="l">
              <a:defRPr sz="13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0" tIns="46585" rIns="93170" bIns="46585" rtlCol="0"/>
          <a:lstStyle>
            <a:lvl1pPr algn="r">
              <a:defRPr sz="1300"/>
            </a:lvl1pPr>
          </a:lstStyle>
          <a:p>
            <a:fld id="{340DB6F1-2076-4C15-A725-6DBB33B4AAAE}" type="datetimeFigureOut">
              <a:rPr lang="en-US" smtClean="0"/>
              <a:t>3/22/2022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0" tIns="46585" rIns="93170" bIns="46585"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0" tIns="46585" rIns="93170"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0" tIns="46585" rIns="93170" bIns="46585"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0" tIns="46585" rIns="93170" bIns="46585" rtlCol="0" anchor="b"/>
          <a:lstStyle>
            <a:lvl1pPr algn="r">
              <a:defRPr sz="1300"/>
            </a:lvl1pPr>
          </a:lstStyle>
          <a:p>
            <a:fld id="{0B7C4404-97FD-477A-AFA4-79FA860595CC}" type="slidenum">
              <a:rPr lang="en-US" smtClean="0"/>
              <a:t>‹#›</a:t>
            </a:fld>
            <a:endParaRPr lang="en-US"/>
          </a:p>
        </p:txBody>
      </p:sp>
    </p:spTree>
    <p:extLst>
      <p:ext uri="{BB962C8B-B14F-4D97-AF65-F5344CB8AC3E}">
        <p14:creationId xmlns:p14="http://schemas.microsoft.com/office/powerpoint/2010/main" val="145566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CC7DBA-AB27-AD4D-84C5-9771C56A1BA9}" type="slidenum">
              <a:rPr lang="en-US" smtClean="0"/>
              <a:pPr/>
              <a:t>11</a:t>
            </a:fld>
            <a:endParaRPr lang="en-US"/>
          </a:p>
        </p:txBody>
      </p:sp>
    </p:spTree>
    <p:extLst>
      <p:ext uri="{BB962C8B-B14F-4D97-AF65-F5344CB8AC3E}">
        <p14:creationId xmlns:p14="http://schemas.microsoft.com/office/powerpoint/2010/main" val="4107265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CC7DBA-AB27-AD4D-84C5-9771C56A1BA9}" type="slidenum">
              <a:rPr lang="en-US" smtClean="0"/>
              <a:pPr/>
              <a:t>12</a:t>
            </a:fld>
            <a:endParaRPr lang="en-US"/>
          </a:p>
        </p:txBody>
      </p:sp>
    </p:spTree>
    <p:extLst>
      <p:ext uri="{BB962C8B-B14F-4D97-AF65-F5344CB8AC3E}">
        <p14:creationId xmlns:p14="http://schemas.microsoft.com/office/powerpoint/2010/main" val="795463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CC7DBA-AB27-AD4D-84C5-9771C56A1BA9}" type="slidenum">
              <a:rPr lang="en-US" smtClean="0"/>
              <a:pPr/>
              <a:t>13</a:t>
            </a:fld>
            <a:endParaRPr lang="en-US"/>
          </a:p>
        </p:txBody>
      </p:sp>
    </p:spTree>
    <p:extLst>
      <p:ext uri="{BB962C8B-B14F-4D97-AF65-F5344CB8AC3E}">
        <p14:creationId xmlns:p14="http://schemas.microsoft.com/office/powerpoint/2010/main" val="205389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CC7DBA-AB27-AD4D-84C5-9771C56A1BA9}" type="slidenum">
              <a:rPr lang="en-US" smtClean="0"/>
              <a:pPr/>
              <a:t>14</a:t>
            </a:fld>
            <a:endParaRPr lang="en-US"/>
          </a:p>
        </p:txBody>
      </p:sp>
    </p:spTree>
    <p:extLst>
      <p:ext uri="{BB962C8B-B14F-4D97-AF65-F5344CB8AC3E}">
        <p14:creationId xmlns:p14="http://schemas.microsoft.com/office/powerpoint/2010/main" val="1842613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CC7DBA-AB27-AD4D-84C5-9771C56A1BA9}" type="slidenum">
              <a:rPr lang="en-US" smtClean="0"/>
              <a:pPr/>
              <a:t>15</a:t>
            </a:fld>
            <a:endParaRPr lang="en-US"/>
          </a:p>
        </p:txBody>
      </p:sp>
    </p:spTree>
    <p:extLst>
      <p:ext uri="{BB962C8B-B14F-4D97-AF65-F5344CB8AC3E}">
        <p14:creationId xmlns:p14="http://schemas.microsoft.com/office/powerpoint/2010/main" val="181695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CC7DBA-AB27-AD4D-84C5-9771C56A1BA9}" type="slidenum">
              <a:rPr lang="en-US" smtClean="0"/>
              <a:pPr/>
              <a:t>16</a:t>
            </a:fld>
            <a:endParaRPr lang="en-US"/>
          </a:p>
        </p:txBody>
      </p:sp>
    </p:spTree>
    <p:extLst>
      <p:ext uri="{BB962C8B-B14F-4D97-AF65-F5344CB8AC3E}">
        <p14:creationId xmlns:p14="http://schemas.microsoft.com/office/powerpoint/2010/main" val="2271174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CC7DBA-AB27-AD4D-84C5-9771C56A1BA9}" type="slidenum">
              <a:rPr lang="en-US" smtClean="0"/>
              <a:pPr/>
              <a:t>17</a:t>
            </a:fld>
            <a:endParaRPr lang="en-US"/>
          </a:p>
        </p:txBody>
      </p:sp>
    </p:spTree>
    <p:extLst>
      <p:ext uri="{BB962C8B-B14F-4D97-AF65-F5344CB8AC3E}">
        <p14:creationId xmlns:p14="http://schemas.microsoft.com/office/powerpoint/2010/main" val="191791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CC7DBA-AB27-AD4D-84C5-9771C56A1BA9}" type="slidenum">
              <a:rPr lang="en-US" smtClean="0"/>
              <a:pPr/>
              <a:t>18</a:t>
            </a:fld>
            <a:endParaRPr lang="en-US"/>
          </a:p>
        </p:txBody>
      </p:sp>
    </p:spTree>
    <p:extLst>
      <p:ext uri="{BB962C8B-B14F-4D97-AF65-F5344CB8AC3E}">
        <p14:creationId xmlns:p14="http://schemas.microsoft.com/office/powerpoint/2010/main" val="2493377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147" y="5396411"/>
            <a:ext cx="2458602" cy="1212910"/>
          </a:xfrm>
          <a:prstGeom prst="rect">
            <a:avLst/>
          </a:prstGeom>
        </p:spPr>
      </p:pic>
    </p:spTree>
    <p:extLst>
      <p:ext uri="{BB962C8B-B14F-4D97-AF65-F5344CB8AC3E}">
        <p14:creationId xmlns:p14="http://schemas.microsoft.com/office/powerpoint/2010/main" val="343123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557960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9875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2635807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4481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1808241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1457662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216889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922879"/>
            <a:ext cx="8596668" cy="132080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77334" y="2473868"/>
            <a:ext cx="8596668"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211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36669-BB7B-4AA1-BE23-118C5C01CF8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251602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36669-BB7B-4AA1-BE23-118C5C01CF87}" type="datetimeFigureOut">
              <a:rPr lang="en-US" smtClean="0"/>
              <a:t>3/22/2022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1580684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36669-BB7B-4AA1-BE23-118C5C01CF87}" type="datetimeFigureOut">
              <a:rPr lang="en-US" smtClean="0"/>
              <a:t>3/22/2022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10230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36669-BB7B-4AA1-BE23-118C5C01CF87}" type="datetimeFigureOut">
              <a:rPr lang="en-US" smtClean="0"/>
              <a:t>3/22/2022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251327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36669-BB7B-4AA1-BE23-118C5C01CF87}" type="datetimeFigureOut">
              <a:rPr lang="en-US" smtClean="0"/>
              <a:t>3/22/2022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411275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636669-BB7B-4AA1-BE23-118C5C01CF87}" type="datetimeFigureOut">
              <a:rPr lang="en-US" smtClean="0"/>
              <a:t>3/22/2022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371275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636669-BB7B-4AA1-BE23-118C5C01CF87}" type="datetimeFigureOut">
              <a:rPr lang="en-US" smtClean="0"/>
              <a:t>3/22/2022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FC13-1ACE-4A74-959F-3E70D2254AFC}" type="slidenum">
              <a:rPr lang="en-US" smtClean="0"/>
              <a:t>‹#›</a:t>
            </a:fld>
            <a:endParaRPr lang="en-US"/>
          </a:p>
        </p:txBody>
      </p:sp>
    </p:spTree>
    <p:extLst>
      <p:ext uri="{BB962C8B-B14F-4D97-AF65-F5344CB8AC3E}">
        <p14:creationId xmlns:p14="http://schemas.microsoft.com/office/powerpoint/2010/main" val="241295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636669-BB7B-4AA1-BE23-118C5C01CF87}" type="datetimeFigureOut">
              <a:rPr lang="en-US" smtClean="0"/>
              <a:t>3/22/2022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89FC13-1ACE-4A74-959F-3E70D2254AFC}" type="slidenum">
              <a:rPr lang="en-US" smtClean="0"/>
              <a:t>‹#›</a:t>
            </a:fld>
            <a:endParaRPr lang="en-US"/>
          </a:p>
        </p:txBody>
      </p:sp>
    </p:spTree>
    <p:extLst>
      <p:ext uri="{BB962C8B-B14F-4D97-AF65-F5344CB8AC3E}">
        <p14:creationId xmlns:p14="http://schemas.microsoft.com/office/powerpoint/2010/main" val="3481728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owl.excelsior.edu/writing-process/prewriting-strategies/prewriting-strategies-asking-defining-question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eadershipfreak.blog/2010/03/05/10-best-questions-ever/"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1002" y="2471270"/>
            <a:ext cx="7766936" cy="957730"/>
          </a:xfrm>
        </p:spPr>
        <p:txBody>
          <a:bodyPr/>
          <a:lstStyle/>
          <a:p>
            <a:pPr algn="ctr"/>
            <a:r>
              <a:rPr lang="en-US" sz="4000" b="1" dirty="0">
                <a:effectLst>
                  <a:outerShdw blurRad="38100" dist="38100" dir="2700000" algn="tl">
                    <a:srgbClr val="000000">
                      <a:alpha val="43137"/>
                    </a:srgbClr>
                  </a:outerShdw>
                </a:effectLst>
              </a:rPr>
              <a:t>"The One Where We Chat About the SACSCOC Reaffirmation Process... </a:t>
            </a:r>
            <a:br>
              <a:rPr lang="en-US" sz="4000" b="1" dirty="0">
                <a:effectLst>
                  <a:outerShdw blurRad="38100" dist="38100" dir="2700000" algn="tl">
                    <a:srgbClr val="000000">
                      <a:alpha val="43137"/>
                    </a:srgbClr>
                  </a:outerShdw>
                </a:effectLst>
              </a:rPr>
            </a:b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#It's been Ten Years Already?"</a:t>
            </a:r>
            <a:endParaRPr lang="en-US" sz="4000" b="1" dirty="0">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4805265" y="4553339"/>
            <a:ext cx="5290457" cy="2304660"/>
          </a:xfrm>
        </p:spPr>
        <p:txBody>
          <a:bodyPr>
            <a:normAutofit fontScale="62500" lnSpcReduction="20000"/>
          </a:bodyPr>
          <a:lstStyle/>
          <a:p>
            <a:endParaRPr lang="en-US" dirty="0"/>
          </a:p>
          <a:p>
            <a:pPr algn="ctr"/>
            <a:r>
              <a:rPr lang="en-US" sz="2900" b="1" dirty="0">
                <a:solidFill>
                  <a:schemeClr val="tx1"/>
                </a:solidFill>
              </a:rPr>
              <a:t>Presented by: </a:t>
            </a:r>
          </a:p>
          <a:p>
            <a:pPr algn="ctr"/>
            <a:r>
              <a:rPr lang="en-US" sz="2900" b="1" dirty="0" err="1">
                <a:solidFill>
                  <a:schemeClr val="tx1"/>
                </a:solidFill>
              </a:rPr>
              <a:t>RoseMary</a:t>
            </a:r>
            <a:r>
              <a:rPr lang="en-US" sz="2900" b="1" dirty="0">
                <a:solidFill>
                  <a:schemeClr val="tx1"/>
                </a:solidFill>
              </a:rPr>
              <a:t> Watkins, Ph.D.</a:t>
            </a:r>
          </a:p>
          <a:p>
            <a:pPr algn="ctr"/>
            <a:r>
              <a:rPr lang="en-US" sz="2900" b="1" dirty="0">
                <a:solidFill>
                  <a:schemeClr val="tx1"/>
                </a:solidFill>
              </a:rPr>
              <a:t>Director of Strategic Initiatives</a:t>
            </a:r>
          </a:p>
          <a:p>
            <a:pPr algn="ctr"/>
            <a:r>
              <a:rPr lang="en-US" sz="2900" b="1" dirty="0">
                <a:solidFill>
                  <a:schemeClr val="tx1"/>
                </a:solidFill>
              </a:rPr>
              <a:t>Chattahoochee Valley Community College</a:t>
            </a:r>
          </a:p>
          <a:p>
            <a:pPr algn="ctr"/>
            <a:endParaRPr lang="en-US" sz="2900" b="1" dirty="0">
              <a:solidFill>
                <a:schemeClr val="tx1"/>
              </a:solidFill>
            </a:endParaRPr>
          </a:p>
          <a:p>
            <a:pPr algn="ctr"/>
            <a:r>
              <a:rPr lang="en-US" sz="2900" b="1" dirty="0">
                <a:solidFill>
                  <a:schemeClr val="tx1"/>
                </a:solidFill>
              </a:rPr>
              <a:t>Thursday, March 24, 2022</a:t>
            </a:r>
          </a:p>
        </p:txBody>
      </p:sp>
      <p:pic>
        <p:nvPicPr>
          <p:cNvPr id="4" name="Picture 3">
            <a:extLst>
              <a:ext uri="{FF2B5EF4-FFF2-40B4-BE49-F238E27FC236}">
                <a16:creationId xmlns:a16="http://schemas.microsoft.com/office/drawing/2014/main" id="{517D212C-6199-458E-9466-E95985A7C0A7}"/>
              </a:ext>
            </a:extLst>
          </p:cNvPr>
          <p:cNvPicPr>
            <a:picLocks noChangeAspect="1"/>
          </p:cNvPicPr>
          <p:nvPr/>
        </p:nvPicPr>
        <p:blipFill>
          <a:blip r:embed="rId2"/>
          <a:stretch>
            <a:fillRect/>
          </a:stretch>
        </p:blipFill>
        <p:spPr>
          <a:xfrm>
            <a:off x="105564" y="5318448"/>
            <a:ext cx="4372553" cy="1539551"/>
          </a:xfrm>
          <a:prstGeom prst="rect">
            <a:avLst/>
          </a:prstGeom>
        </p:spPr>
      </p:pic>
    </p:spTree>
    <p:extLst>
      <p:ext uri="{BB962C8B-B14F-4D97-AF65-F5344CB8AC3E}">
        <p14:creationId xmlns:p14="http://schemas.microsoft.com/office/powerpoint/2010/main" val="924261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66805"/>
            <a:ext cx="8596668" cy="833350"/>
          </a:xfrm>
        </p:spPr>
        <p:txBody>
          <a:bodyPr>
            <a:normAutofit fontScale="90000"/>
          </a:bodyPr>
          <a:lstStyle/>
          <a:p>
            <a:pPr algn="ctr"/>
            <a:r>
              <a:rPr lang="en-US" b="1" dirty="0">
                <a:effectLst>
                  <a:outerShdw blurRad="38100" dist="38100" dir="2700000" algn="tl">
                    <a:srgbClr val="000000">
                      <a:alpha val="43137"/>
                    </a:srgbClr>
                  </a:outerShdw>
                </a:effectLst>
              </a:rPr>
              <a:t>Most Cited Principles Class of 2019</a:t>
            </a:r>
            <a:br>
              <a:rPr lang="en-US" dirty="0"/>
            </a:br>
            <a:endParaRPr lang="en-US" dirty="0"/>
          </a:p>
        </p:txBody>
      </p:sp>
      <p:sp>
        <p:nvSpPr>
          <p:cNvPr id="7" name="Content Placeholder 6"/>
          <p:cNvSpPr>
            <a:spLocks noGrp="1"/>
          </p:cNvSpPr>
          <p:nvPr>
            <p:ph idx="1"/>
          </p:nvPr>
        </p:nvSpPr>
        <p:spPr>
          <a:xfrm>
            <a:off x="677334" y="1698172"/>
            <a:ext cx="8960152" cy="4746172"/>
          </a:xfrm>
        </p:spPr>
        <p:txBody>
          <a:bodyPr>
            <a:normAutofit/>
          </a:bodyPr>
          <a:lstStyle/>
          <a:p>
            <a:pPr marL="0" indent="0">
              <a:buNone/>
            </a:pPr>
            <a:r>
              <a:rPr lang="en-US" sz="2600" b="1" dirty="0">
                <a:solidFill>
                  <a:schemeClr val="tx1"/>
                </a:solidFill>
                <a:latin typeface="Lucida Sans Unicode" panose="020B0602030504020204" pitchFamily="34" charset="0"/>
                <a:cs typeface="Lucida Sans Unicode" panose="020B0602030504020204" pitchFamily="34" charset="0"/>
              </a:rPr>
              <a:t>Review Stage II: On-Site Committee</a:t>
            </a:r>
          </a:p>
          <a:p>
            <a:r>
              <a:rPr lang="en-US" b="1" dirty="0"/>
              <a:t>1.	7.2 (Quality Enhancement Plan) 45%</a:t>
            </a:r>
          </a:p>
          <a:p>
            <a:r>
              <a:rPr lang="en-US" b="1" dirty="0"/>
              <a:t>2.	8.2.a </a:t>
            </a:r>
            <a:r>
              <a:rPr lang="en-US" dirty="0"/>
              <a:t>(Student Outcomes: Ed Programs) 	</a:t>
            </a:r>
            <a:r>
              <a:rPr lang="en-US" b="1" dirty="0"/>
              <a:t>32%</a:t>
            </a:r>
            <a:endParaRPr lang="en-US" dirty="0"/>
          </a:p>
          <a:p>
            <a:r>
              <a:rPr lang="en-US" b="1" dirty="0"/>
              <a:t>3.	8.2.b </a:t>
            </a:r>
            <a:r>
              <a:rPr lang="en-US" dirty="0"/>
              <a:t>(Student Outcomes: Gen Ed) 	</a:t>
            </a:r>
            <a:r>
              <a:rPr lang="en-US" b="1" dirty="0"/>
              <a:t>30% </a:t>
            </a:r>
          </a:p>
          <a:p>
            <a:r>
              <a:rPr lang="en-US" dirty="0"/>
              <a:t>4. 	</a:t>
            </a:r>
            <a:r>
              <a:rPr lang="en-US" b="1" dirty="0"/>
              <a:t>6.2.a </a:t>
            </a:r>
            <a:r>
              <a:rPr lang="en-US" dirty="0"/>
              <a:t>(Faculty Qualifications) 	</a:t>
            </a:r>
            <a:r>
              <a:rPr lang="en-US" b="1" dirty="0"/>
              <a:t>22% </a:t>
            </a:r>
            <a:r>
              <a:rPr lang="en-US" dirty="0"/>
              <a:t>	</a:t>
            </a:r>
          </a:p>
          <a:p>
            <a:r>
              <a:rPr lang="en-US" dirty="0"/>
              <a:t>5.	</a:t>
            </a:r>
            <a:r>
              <a:rPr lang="en-US" b="1" dirty="0"/>
              <a:t>8.2.c</a:t>
            </a:r>
            <a:r>
              <a:rPr lang="en-US" dirty="0"/>
              <a:t> (Student Outcomes: Academic &amp; Student Services) </a:t>
            </a:r>
            <a:r>
              <a:rPr lang="en-US" b="1" dirty="0"/>
              <a:t>17%</a:t>
            </a:r>
          </a:p>
          <a:p>
            <a:r>
              <a:rPr lang="en-US" dirty="0"/>
              <a:t>6.	</a:t>
            </a:r>
            <a:r>
              <a:rPr lang="en-US" b="1" dirty="0"/>
              <a:t>7.3 </a:t>
            </a:r>
            <a:r>
              <a:rPr lang="en-US" dirty="0"/>
              <a:t>(Administrative Effectiveness) 	</a:t>
            </a:r>
            <a:r>
              <a:rPr lang="en-US" b="1" dirty="0"/>
              <a:t>13% </a:t>
            </a:r>
            <a:r>
              <a:rPr lang="en-US" dirty="0"/>
              <a:t>	</a:t>
            </a:r>
          </a:p>
          <a:p>
            <a:r>
              <a:rPr lang="en-US" dirty="0"/>
              <a:t>7.	</a:t>
            </a:r>
            <a:r>
              <a:rPr lang="en-US" b="1" dirty="0"/>
              <a:t>6.3 </a:t>
            </a:r>
            <a:r>
              <a:rPr lang="en-US" dirty="0"/>
              <a:t>(Faculty Appointments and Evaluations) 	</a:t>
            </a:r>
            <a:r>
              <a:rPr lang="en-US" b="1" dirty="0"/>
              <a:t>8% </a:t>
            </a:r>
            <a:r>
              <a:rPr lang="en-US" dirty="0"/>
              <a:t>	</a:t>
            </a:r>
          </a:p>
          <a:p>
            <a:r>
              <a:rPr lang="en-US" dirty="0"/>
              <a:t>8.	</a:t>
            </a:r>
            <a:r>
              <a:rPr lang="en-US" b="1" dirty="0"/>
              <a:t>13.1 </a:t>
            </a:r>
            <a:r>
              <a:rPr lang="en-US" dirty="0"/>
              <a:t>(Financial Resources) 	</a:t>
            </a:r>
            <a:r>
              <a:rPr lang="en-US" b="1" dirty="0"/>
              <a:t>6% </a:t>
            </a:r>
            <a:r>
              <a:rPr lang="en-US" dirty="0"/>
              <a:t>	</a:t>
            </a:r>
          </a:p>
          <a:p>
            <a:r>
              <a:rPr lang="en-US" dirty="0"/>
              <a:t>9.	</a:t>
            </a:r>
            <a:r>
              <a:rPr lang="en-US" b="1" dirty="0"/>
              <a:t>14.2 </a:t>
            </a:r>
            <a:r>
              <a:rPr lang="en-US" dirty="0"/>
              <a:t>(Substantive Change) 	</a:t>
            </a:r>
            <a:r>
              <a:rPr lang="en-US" b="1" dirty="0"/>
              <a:t>6% </a:t>
            </a:r>
            <a:r>
              <a:rPr lang="en-US" dirty="0"/>
              <a:t>	</a:t>
            </a:r>
          </a:p>
          <a:p>
            <a:endParaRPr lang="en-US" dirty="0"/>
          </a:p>
          <a:p>
            <a:pPr marL="0" indent="0">
              <a:buNone/>
            </a:pPr>
            <a:endParaRPr lang="en-US" sz="24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0086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6136"/>
            <a:ext cx="8596668" cy="833350"/>
          </a:xfrm>
        </p:spPr>
        <p:txBody>
          <a:bodyPr>
            <a:normAutofit fontScale="90000"/>
          </a:bodyPr>
          <a:lstStyle/>
          <a:p>
            <a:pPr algn="ctr"/>
            <a:r>
              <a:rPr lang="en-US" b="1" dirty="0">
                <a:effectLst>
                  <a:outerShdw blurRad="38100" dist="38100" dir="2700000" algn="tl">
                    <a:srgbClr val="000000">
                      <a:alpha val="43137"/>
                    </a:srgbClr>
                  </a:outerShdw>
                </a:effectLst>
              </a:rPr>
              <a:t>Most Cited Principles Class of 2019</a:t>
            </a:r>
            <a:br>
              <a:rPr lang="en-US" dirty="0"/>
            </a:br>
            <a:endParaRPr lang="en-US" dirty="0"/>
          </a:p>
        </p:txBody>
      </p:sp>
      <p:sp>
        <p:nvSpPr>
          <p:cNvPr id="7" name="Content Placeholder 6"/>
          <p:cNvSpPr>
            <a:spLocks noGrp="1"/>
          </p:cNvSpPr>
          <p:nvPr>
            <p:ph idx="1"/>
          </p:nvPr>
        </p:nvSpPr>
        <p:spPr>
          <a:xfrm>
            <a:off x="677333" y="1698172"/>
            <a:ext cx="9452785" cy="5159828"/>
          </a:xfrm>
        </p:spPr>
        <p:txBody>
          <a:bodyPr>
            <a:normAutofit/>
          </a:bodyPr>
          <a:lstStyle/>
          <a:p>
            <a:pPr marL="0" indent="0">
              <a:buNone/>
            </a:pPr>
            <a:r>
              <a:rPr lang="en-US" sz="2400" b="1" dirty="0">
                <a:solidFill>
                  <a:schemeClr val="tx1"/>
                </a:solidFill>
                <a:latin typeface="Lucida Sans Unicode" panose="020B0602030504020204" pitchFamily="34" charset="0"/>
                <a:cs typeface="Lucida Sans Unicode" panose="020B0602030504020204" pitchFamily="34" charset="0"/>
              </a:rPr>
              <a:t>Review Stage III: Board of Trustees</a:t>
            </a:r>
          </a:p>
          <a:p>
            <a:r>
              <a:rPr lang="en-US" sz="2400" b="1" dirty="0"/>
              <a:t>1.	8.2.a </a:t>
            </a:r>
            <a:r>
              <a:rPr lang="en-US" sz="2400" dirty="0"/>
              <a:t>(Student Outcomes: Ed Programs) 	</a:t>
            </a:r>
            <a:r>
              <a:rPr lang="en-US" sz="2400" b="1" dirty="0"/>
              <a:t>12%</a:t>
            </a:r>
            <a:endParaRPr lang="en-US" sz="2400" dirty="0"/>
          </a:p>
          <a:p>
            <a:r>
              <a:rPr lang="en-US" sz="2400" b="1" dirty="0"/>
              <a:t>2.	8.2.b </a:t>
            </a:r>
            <a:r>
              <a:rPr lang="en-US" sz="2400" dirty="0"/>
              <a:t>(Student Outcomes: Gen Ed) 	</a:t>
            </a:r>
            <a:r>
              <a:rPr lang="en-US" sz="2400" b="1" dirty="0"/>
              <a:t>12% </a:t>
            </a:r>
          </a:p>
          <a:p>
            <a:r>
              <a:rPr lang="en-US" sz="2400" dirty="0"/>
              <a:t>3. 	</a:t>
            </a:r>
            <a:r>
              <a:rPr lang="en-US" sz="2400" b="1" dirty="0"/>
              <a:t>6.2.a </a:t>
            </a:r>
            <a:r>
              <a:rPr lang="en-US" sz="2400" dirty="0"/>
              <a:t>(Faculty Qualifications) 	</a:t>
            </a:r>
            <a:r>
              <a:rPr lang="en-US" sz="2400" b="1" dirty="0"/>
              <a:t>6% </a:t>
            </a:r>
            <a:r>
              <a:rPr lang="en-US" sz="2400" dirty="0"/>
              <a:t>	</a:t>
            </a:r>
          </a:p>
          <a:p>
            <a:r>
              <a:rPr lang="en-US" sz="2400" dirty="0"/>
              <a:t>4.	</a:t>
            </a:r>
            <a:r>
              <a:rPr lang="en-US" sz="2400" b="1" dirty="0"/>
              <a:t>7.2</a:t>
            </a:r>
            <a:r>
              <a:rPr lang="en-US" sz="2400" dirty="0"/>
              <a:t> (Quality Enhancement Plan) 	</a:t>
            </a:r>
            <a:r>
              <a:rPr lang="en-US" sz="2400" b="1" dirty="0"/>
              <a:t>5%</a:t>
            </a:r>
          </a:p>
          <a:p>
            <a:r>
              <a:rPr lang="en-US" sz="2400" dirty="0"/>
              <a:t>5.	</a:t>
            </a:r>
            <a:r>
              <a:rPr lang="en-US" sz="2400" b="1" dirty="0"/>
              <a:t>7.3 </a:t>
            </a:r>
            <a:r>
              <a:rPr lang="en-US" sz="2400" dirty="0"/>
              <a:t>(Administrative Effectiveness) 	</a:t>
            </a:r>
            <a:r>
              <a:rPr lang="en-US" sz="2400" b="1" dirty="0"/>
              <a:t>5% </a:t>
            </a:r>
            <a:endParaRPr lang="en-US" sz="2400" dirty="0"/>
          </a:p>
          <a:p>
            <a:r>
              <a:rPr lang="en-US" sz="2400" dirty="0"/>
              <a:t>6.	</a:t>
            </a:r>
            <a:r>
              <a:rPr lang="en-US" sz="2400" b="1" dirty="0"/>
              <a:t>8.2.c</a:t>
            </a:r>
            <a:r>
              <a:rPr lang="en-US" sz="2400" dirty="0"/>
              <a:t> (Student Outcomes: Academic &amp; Student Services) </a:t>
            </a:r>
            <a:r>
              <a:rPr lang="en-US" sz="2400" b="1" dirty="0"/>
              <a:t>5%</a:t>
            </a:r>
          </a:p>
          <a:p>
            <a:r>
              <a:rPr lang="en-US" sz="2400" dirty="0"/>
              <a:t>7.	</a:t>
            </a:r>
            <a:r>
              <a:rPr lang="en-US" sz="2400" b="1" dirty="0"/>
              <a:t>13.3</a:t>
            </a:r>
            <a:r>
              <a:rPr lang="en-US" sz="2400" dirty="0"/>
              <a:t> (Financial Responsibility) 	</a:t>
            </a:r>
            <a:r>
              <a:rPr lang="en-US" sz="2400" b="1" dirty="0"/>
              <a:t>5%</a:t>
            </a:r>
            <a:endParaRPr lang="en-US" sz="2400" dirty="0"/>
          </a:p>
          <a:p>
            <a:r>
              <a:rPr lang="en-US" sz="2400" dirty="0"/>
              <a:t>8.	</a:t>
            </a:r>
            <a:r>
              <a:rPr lang="en-US" sz="2400" b="1" dirty="0"/>
              <a:t>6.3 </a:t>
            </a:r>
            <a:r>
              <a:rPr lang="en-US" sz="2400" dirty="0"/>
              <a:t>(Faculty Appointments and Evaluations) 	</a:t>
            </a:r>
            <a:r>
              <a:rPr lang="en-US" sz="2400" b="1" dirty="0"/>
              <a:t>4% </a:t>
            </a:r>
            <a:r>
              <a:rPr lang="en-US" sz="2400" dirty="0"/>
              <a:t>	</a:t>
            </a:r>
          </a:p>
          <a:p>
            <a:pPr marL="0" indent="0">
              <a:buNone/>
            </a:pPr>
            <a:endParaRPr lang="en-US" sz="24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13171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34" y="522360"/>
            <a:ext cx="8920480" cy="783209"/>
          </a:xfrm>
        </p:spPr>
        <p:txBody>
          <a:bodyPr>
            <a:normAutofit fontScale="90000"/>
          </a:bodyPr>
          <a:lstStyle/>
          <a:p>
            <a:pPr algn="ctr"/>
            <a:r>
              <a:rPr lang="en-US" sz="4000" b="1" cap="all" dirty="0"/>
              <a:t>TIPs and/or Pitfalls</a:t>
            </a:r>
            <a:br>
              <a:rPr lang="en-US" sz="4000" b="1" cap="all" dirty="0"/>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1506071"/>
            <a:ext cx="9483634" cy="5351929"/>
          </a:xfrm>
        </p:spPr>
        <p:txBody>
          <a:bodyPr>
            <a:normAutofit/>
          </a:bodyPr>
          <a:lstStyle/>
          <a:p>
            <a:r>
              <a:rPr lang="en-US" sz="2800" dirty="0"/>
              <a:t>DO review standards and, if applicable, any associated templates and SACSCOC policies. </a:t>
            </a:r>
          </a:p>
          <a:p>
            <a:r>
              <a:rPr lang="en-US" sz="2800" dirty="0"/>
              <a:t>DO develop working lists of supporting documentation required for demonstrating compliance with standards, including any written institutional policies 	</a:t>
            </a:r>
          </a:p>
          <a:p>
            <a:r>
              <a:rPr lang="en-US" sz="2800" dirty="0"/>
              <a:t>DO note which standards are core requirements, have publishing or archiving requirements, and/or that call for multiple years of evidence 	</a:t>
            </a:r>
          </a:p>
          <a:p>
            <a:r>
              <a:rPr lang="en-US" sz="2800" dirty="0"/>
              <a:t>DO identify any policy changes that need revisions or any new policies that are required 	</a:t>
            </a:r>
          </a:p>
        </p:txBody>
      </p:sp>
      <p:sp>
        <p:nvSpPr>
          <p:cNvPr id="4" name="Slide Number Placeholder 3"/>
          <p:cNvSpPr>
            <a:spLocks noGrp="1"/>
          </p:cNvSpPr>
          <p:nvPr>
            <p:ph type="sldNum" sz="quarter" idx="4294967295"/>
          </p:nvPr>
        </p:nvSpPr>
        <p:spPr>
          <a:xfrm>
            <a:off x="8590663" y="6041362"/>
            <a:ext cx="683339" cy="365125"/>
          </a:xfrm>
        </p:spPr>
        <p:txBody>
          <a:bodyPr/>
          <a:lstStyle/>
          <a:p>
            <a:fld id="{0226CCDC-3057-A845-8B73-831E010D3BA8}" type="slidenum">
              <a:rPr lang="en-US" smtClean="0"/>
              <a:pPr/>
              <a:t>11</a:t>
            </a:fld>
            <a:endParaRPr lang="en-US"/>
          </a:p>
        </p:txBody>
      </p:sp>
    </p:spTree>
    <p:extLst>
      <p:ext uri="{BB962C8B-B14F-4D97-AF65-F5344CB8AC3E}">
        <p14:creationId xmlns:p14="http://schemas.microsoft.com/office/powerpoint/2010/main" val="1733889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807" y="638155"/>
            <a:ext cx="8920480" cy="783209"/>
          </a:xfrm>
        </p:spPr>
        <p:txBody>
          <a:bodyPr>
            <a:normAutofit fontScale="90000"/>
          </a:bodyPr>
          <a:lstStyle/>
          <a:p>
            <a:pPr algn="ctr"/>
            <a:r>
              <a:rPr lang="en-US" sz="4000" b="1" cap="all" dirty="0"/>
              <a:t>TIPs and/or Pitfalls</a:t>
            </a:r>
            <a:br>
              <a:rPr lang="en-US" sz="4000" b="1" cap="all" dirty="0"/>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1548882"/>
            <a:ext cx="9483634" cy="5309118"/>
          </a:xfrm>
        </p:spPr>
        <p:txBody>
          <a:bodyPr>
            <a:normAutofit fontScale="92500" lnSpcReduction="10000"/>
          </a:bodyPr>
          <a:lstStyle/>
          <a:p>
            <a:pPr lvl="0"/>
            <a:r>
              <a:rPr lang="en-US" sz="2800" dirty="0"/>
              <a:t>DO get to know your assigned SACSCOC Vice President.</a:t>
            </a:r>
          </a:p>
          <a:p>
            <a:r>
              <a:rPr lang="en-US" sz="2800" dirty="0">
                <a:cs typeface="Lucida Sans Unicode" panose="020B0602030504020204" pitchFamily="34" charset="0"/>
              </a:rPr>
              <a:t>DO request a Differentiated Review, if your College is eligible. </a:t>
            </a:r>
            <a:endParaRPr lang="en-US" sz="2800" dirty="0"/>
          </a:p>
          <a:p>
            <a:pPr lvl="0"/>
            <a:r>
              <a:rPr lang="en-US" sz="2800" dirty="0"/>
              <a:t>DO obtain your president’s approval to be placed in the SACSCOC Reviewer Registry and become a peer reviewer.</a:t>
            </a:r>
          </a:p>
          <a:p>
            <a:pPr lvl="0"/>
            <a:r>
              <a:rPr lang="en-US" sz="2800" dirty="0"/>
              <a:t>DO NOT use live links to the internet.</a:t>
            </a:r>
          </a:p>
          <a:p>
            <a:pPr lvl="0"/>
            <a:r>
              <a:rPr lang="en-US" sz="2800" dirty="0"/>
              <a:t>DO NOT use acronyms or abbreviations. </a:t>
            </a:r>
          </a:p>
          <a:p>
            <a:pPr lvl="0"/>
            <a:r>
              <a:rPr lang="en-US" sz="2800" dirty="0"/>
              <a:t>DO obtain updated resumes from all faculty and staff to include your institution and any relevant credentials earned since arriving.</a:t>
            </a:r>
            <a:br>
              <a:rPr lang="en-US" dirty="0"/>
            </a:br>
            <a:endParaRPr lang="en-US" sz="4800" dirty="0"/>
          </a:p>
        </p:txBody>
      </p:sp>
      <p:sp>
        <p:nvSpPr>
          <p:cNvPr id="4" name="Slide Number Placeholder 3"/>
          <p:cNvSpPr>
            <a:spLocks noGrp="1"/>
          </p:cNvSpPr>
          <p:nvPr>
            <p:ph type="sldNum" sz="quarter" idx="4294967295"/>
          </p:nvPr>
        </p:nvSpPr>
        <p:spPr>
          <a:xfrm>
            <a:off x="11207251" y="6106676"/>
            <a:ext cx="683339" cy="365125"/>
          </a:xfrm>
        </p:spPr>
        <p:txBody>
          <a:bodyPr/>
          <a:lstStyle/>
          <a:p>
            <a:endParaRPr lang="en-US" dirty="0"/>
          </a:p>
        </p:txBody>
      </p:sp>
    </p:spTree>
    <p:extLst>
      <p:ext uri="{BB962C8B-B14F-4D97-AF65-F5344CB8AC3E}">
        <p14:creationId xmlns:p14="http://schemas.microsoft.com/office/powerpoint/2010/main" val="892451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34" y="694138"/>
            <a:ext cx="8920480" cy="783209"/>
          </a:xfrm>
        </p:spPr>
        <p:txBody>
          <a:bodyPr>
            <a:normAutofit fontScale="90000"/>
          </a:bodyPr>
          <a:lstStyle/>
          <a:p>
            <a:pPr algn="ctr"/>
            <a:r>
              <a:rPr lang="en-US" sz="4000" b="1" cap="all" dirty="0"/>
              <a:t>TIPs and/or Pitfalls</a:t>
            </a:r>
            <a:br>
              <a:rPr lang="en-US" sz="4000" b="1" cap="all" dirty="0"/>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1670180"/>
            <a:ext cx="9483634" cy="5187820"/>
          </a:xfrm>
        </p:spPr>
        <p:txBody>
          <a:bodyPr>
            <a:normAutofit/>
          </a:bodyPr>
          <a:lstStyle/>
          <a:p>
            <a:r>
              <a:rPr lang="en-US" sz="2800" dirty="0"/>
              <a:t>DO utilize the SACSCOC Resource Manual “Questions for Consideration” and the “Suggested Documentation” extensively. </a:t>
            </a:r>
          </a:p>
          <a:p>
            <a:pPr lvl="0"/>
            <a:r>
              <a:rPr lang="en-US" sz="2800" dirty="0"/>
              <a:t>DO NOT just say that you do things and only describe how you do them in the narrative. </a:t>
            </a:r>
          </a:p>
          <a:p>
            <a:pPr lvl="0"/>
            <a:r>
              <a:rPr lang="en-US" sz="2800" dirty="0"/>
              <a:t>DO include a short introductory paragraph in the narrative, then according to the wording of the standard, give the reviewer exactly what they are seeking.</a:t>
            </a:r>
            <a:endParaRPr lang="en-US" sz="4800" dirty="0"/>
          </a:p>
        </p:txBody>
      </p:sp>
      <p:sp>
        <p:nvSpPr>
          <p:cNvPr id="4" name="Slide Number Placeholder 3"/>
          <p:cNvSpPr>
            <a:spLocks noGrp="1"/>
          </p:cNvSpPr>
          <p:nvPr>
            <p:ph type="sldNum" sz="quarter" idx="4294967295"/>
          </p:nvPr>
        </p:nvSpPr>
        <p:spPr>
          <a:xfrm>
            <a:off x="10671390" y="6237305"/>
            <a:ext cx="683339" cy="365125"/>
          </a:xfrm>
        </p:spPr>
        <p:txBody>
          <a:bodyPr/>
          <a:lstStyle/>
          <a:p>
            <a:endParaRPr lang="en-US" dirty="0"/>
          </a:p>
        </p:txBody>
      </p:sp>
    </p:spTree>
    <p:extLst>
      <p:ext uri="{BB962C8B-B14F-4D97-AF65-F5344CB8AC3E}">
        <p14:creationId xmlns:p14="http://schemas.microsoft.com/office/powerpoint/2010/main" val="2820347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34" y="681165"/>
            <a:ext cx="8920480" cy="783209"/>
          </a:xfrm>
        </p:spPr>
        <p:txBody>
          <a:bodyPr>
            <a:normAutofit fontScale="90000"/>
          </a:bodyPr>
          <a:lstStyle/>
          <a:p>
            <a:pPr algn="ctr"/>
            <a:r>
              <a:rPr lang="en-US" sz="4000" b="1" cap="all" dirty="0"/>
              <a:t>TIPs and/or Pitfalls</a:t>
            </a:r>
            <a:br>
              <a:rPr lang="en-US" sz="4000" b="1" cap="all" dirty="0"/>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1726164"/>
            <a:ext cx="9483634" cy="5290456"/>
          </a:xfrm>
        </p:spPr>
        <p:txBody>
          <a:bodyPr>
            <a:normAutofit/>
          </a:bodyPr>
          <a:lstStyle/>
          <a:p>
            <a:r>
              <a:rPr lang="en-US" sz="2800" dirty="0"/>
              <a:t>DO describe how the “representative” sample that you include in IE standards is “representative” for your institution.</a:t>
            </a:r>
          </a:p>
          <a:p>
            <a:pPr lvl="0"/>
            <a:r>
              <a:rPr lang="en-US" sz="2800" dirty="0"/>
              <a:t>DO include multiple years of evaluations on each person for the standards dealing with evaluation.</a:t>
            </a:r>
          </a:p>
          <a:p>
            <a:pPr lvl="0"/>
            <a:r>
              <a:rPr lang="en-US" sz="2800" dirty="0"/>
              <a:t>DO present the policy, for all standards which require the institution to provide one, and confirm the policy has been implemented. OR include a statement that no instance has occurred to implement the policy.</a:t>
            </a:r>
          </a:p>
        </p:txBody>
      </p:sp>
      <p:sp>
        <p:nvSpPr>
          <p:cNvPr id="4" name="Slide Number Placeholder 3"/>
          <p:cNvSpPr>
            <a:spLocks noGrp="1"/>
          </p:cNvSpPr>
          <p:nvPr>
            <p:ph type="sldNum" sz="quarter" idx="4294967295"/>
          </p:nvPr>
        </p:nvSpPr>
        <p:spPr>
          <a:xfrm>
            <a:off x="8590663" y="6041362"/>
            <a:ext cx="683339" cy="365125"/>
          </a:xfrm>
        </p:spPr>
        <p:txBody>
          <a:bodyPr/>
          <a:lstStyle/>
          <a:p>
            <a:fld id="{0226CCDC-3057-A845-8B73-831E010D3BA8}" type="slidenum">
              <a:rPr lang="en-US" smtClean="0"/>
              <a:pPr/>
              <a:t>14</a:t>
            </a:fld>
            <a:endParaRPr lang="en-US"/>
          </a:p>
        </p:txBody>
      </p:sp>
    </p:spTree>
    <p:extLst>
      <p:ext uri="{BB962C8B-B14F-4D97-AF65-F5344CB8AC3E}">
        <p14:creationId xmlns:p14="http://schemas.microsoft.com/office/powerpoint/2010/main" val="2858318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518" y="554179"/>
            <a:ext cx="8920480" cy="783209"/>
          </a:xfrm>
        </p:spPr>
        <p:txBody>
          <a:bodyPr>
            <a:normAutofit fontScale="90000"/>
          </a:bodyPr>
          <a:lstStyle/>
          <a:p>
            <a:pPr algn="ctr"/>
            <a:r>
              <a:rPr lang="en-US" sz="4000" b="1" cap="all" dirty="0"/>
              <a:t>TIPs and/or Pitfalls</a:t>
            </a:r>
            <a:br>
              <a:rPr lang="en-US" sz="4000" b="1" cap="all" dirty="0"/>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1474238"/>
            <a:ext cx="9483634" cy="5383762"/>
          </a:xfrm>
        </p:spPr>
        <p:txBody>
          <a:bodyPr>
            <a:normAutofit/>
          </a:bodyPr>
          <a:lstStyle/>
          <a:p>
            <a:r>
              <a:rPr lang="en-US" sz="2800" dirty="0"/>
              <a:t>DO NOT submit blank forms of any type as evidence to document something. Make sure it is completed – and redacted, if needed. </a:t>
            </a:r>
          </a:p>
          <a:p>
            <a:pPr lvl="0"/>
            <a:r>
              <a:rPr lang="en-US" sz="2800" dirty="0"/>
              <a:t>DO look at what courses the instructor is teaching and/or the title of the administrator and his/her duties when you are documenting faculty or administrator credentials. </a:t>
            </a:r>
          </a:p>
          <a:p>
            <a:pPr lvl="0"/>
            <a:r>
              <a:rPr lang="en-US" sz="2800" dirty="0"/>
              <a:t>DO include additional documentation such as certifications, continuing education, particular course descriptions that match the course objectives of the course(s) they teach etc.</a:t>
            </a:r>
          </a:p>
        </p:txBody>
      </p:sp>
      <p:sp>
        <p:nvSpPr>
          <p:cNvPr id="4" name="Slide Number Placeholder 3"/>
          <p:cNvSpPr>
            <a:spLocks noGrp="1"/>
          </p:cNvSpPr>
          <p:nvPr>
            <p:ph type="sldNum" sz="quarter" idx="4294967295"/>
          </p:nvPr>
        </p:nvSpPr>
        <p:spPr>
          <a:xfrm>
            <a:off x="11088499" y="6307494"/>
            <a:ext cx="683339" cy="354562"/>
          </a:xfrm>
        </p:spPr>
        <p:txBody>
          <a:bodyPr/>
          <a:lstStyle/>
          <a:p>
            <a:endParaRPr lang="en-US" dirty="0"/>
          </a:p>
        </p:txBody>
      </p:sp>
    </p:spTree>
    <p:extLst>
      <p:ext uri="{BB962C8B-B14F-4D97-AF65-F5344CB8AC3E}">
        <p14:creationId xmlns:p14="http://schemas.microsoft.com/office/powerpoint/2010/main" val="4058781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34" y="526187"/>
            <a:ext cx="8920480" cy="783209"/>
          </a:xfrm>
        </p:spPr>
        <p:txBody>
          <a:bodyPr>
            <a:normAutofit fontScale="90000"/>
          </a:bodyPr>
          <a:lstStyle/>
          <a:p>
            <a:pPr algn="ctr"/>
            <a:r>
              <a:rPr lang="en-US" sz="4000" b="1" cap="all" dirty="0"/>
              <a:t>TIPs and/or Pitfalls</a:t>
            </a:r>
            <a:br>
              <a:rPr lang="en-US" sz="4000" b="1" cap="all" dirty="0"/>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1390262"/>
            <a:ext cx="9483634" cy="5467738"/>
          </a:xfrm>
        </p:spPr>
        <p:txBody>
          <a:bodyPr>
            <a:normAutofit/>
          </a:bodyPr>
          <a:lstStyle/>
          <a:p>
            <a:r>
              <a:rPr lang="en-US" sz="2400" dirty="0"/>
              <a:t>DO include for standard 8.1 - Student Achievement, the various criteria that your institution publishes on its website as measures of student achievement.  </a:t>
            </a:r>
          </a:p>
          <a:p>
            <a:r>
              <a:rPr lang="en-US" sz="2400" dirty="0"/>
              <a:t>DO identify in the narrative the particular metric that your institution chose with SACSCOC for measuring and analyzing graduation rate. Also, discuss disaggregated data. </a:t>
            </a:r>
          </a:p>
          <a:p>
            <a:r>
              <a:rPr lang="en-US" sz="2400" dirty="0"/>
              <a:t>DO include a statement in the narrative for standard 13.8 - Healthy and Safe Environment, that your institution has NOT had a visit by the Office for Civil Rights if you have NOT had such a visit. </a:t>
            </a:r>
          </a:p>
          <a:p>
            <a:pPr lvl="0"/>
            <a:r>
              <a:rPr lang="en-US" sz="2400" dirty="0"/>
              <a:t>DO include in standard 14.1, evidence of the accurate SACSCOC accreditation statement in your publications.  </a:t>
            </a:r>
            <a:endParaRPr lang="en-US" dirty="0"/>
          </a:p>
        </p:txBody>
      </p:sp>
      <p:sp>
        <p:nvSpPr>
          <p:cNvPr id="4" name="Slide Number Placeholder 3"/>
          <p:cNvSpPr>
            <a:spLocks noGrp="1"/>
          </p:cNvSpPr>
          <p:nvPr>
            <p:ph type="sldNum" sz="quarter" idx="4294967295"/>
          </p:nvPr>
        </p:nvSpPr>
        <p:spPr>
          <a:xfrm>
            <a:off x="11165912" y="6171991"/>
            <a:ext cx="683339" cy="365125"/>
          </a:xfrm>
        </p:spPr>
        <p:txBody>
          <a:bodyPr/>
          <a:lstStyle/>
          <a:p>
            <a:endParaRPr lang="en-US" dirty="0"/>
          </a:p>
        </p:txBody>
      </p:sp>
    </p:spTree>
    <p:extLst>
      <p:ext uri="{BB962C8B-B14F-4D97-AF65-F5344CB8AC3E}">
        <p14:creationId xmlns:p14="http://schemas.microsoft.com/office/powerpoint/2010/main" val="3248179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34" y="451513"/>
            <a:ext cx="8920480" cy="783209"/>
          </a:xfrm>
        </p:spPr>
        <p:txBody>
          <a:bodyPr>
            <a:normAutofit fontScale="90000"/>
          </a:bodyPr>
          <a:lstStyle/>
          <a:p>
            <a:pPr algn="ctr"/>
            <a:r>
              <a:rPr lang="en-US" sz="4000" b="1" cap="all" dirty="0"/>
              <a:t>TIPs and/or Pitfalls</a:t>
            </a:r>
            <a:br>
              <a:rPr lang="en-US" sz="4000" b="1" cap="all" dirty="0"/>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1352940"/>
            <a:ext cx="9483634" cy="5505060"/>
          </a:xfrm>
        </p:spPr>
        <p:txBody>
          <a:bodyPr>
            <a:normAutofit/>
          </a:bodyPr>
          <a:lstStyle/>
          <a:p>
            <a:r>
              <a:rPr lang="en-US" sz="2400" dirty="0"/>
              <a:t>DO include in standard 14.4, Accreditation by other agencies recognized by the U.S. Dept. Of Education. Only include those in your narrative and documentation.  </a:t>
            </a:r>
          </a:p>
          <a:p>
            <a:r>
              <a:rPr lang="en-US" sz="2400" dirty="0"/>
              <a:t>DO include either the actual self-study document or the series of questions that each agency required the college to submit during the accreditation process and highlight the section that “describes” your institution. </a:t>
            </a:r>
          </a:p>
          <a:p>
            <a:r>
              <a:rPr lang="en-US" sz="2400" dirty="0"/>
              <a:t>DO NOT only include letters from the accreditation agency saying the college is accredited and in good standing with them.</a:t>
            </a:r>
          </a:p>
          <a:p>
            <a:r>
              <a:rPr lang="en-US" sz="2400" dirty="0"/>
              <a:t>DO review standard 14.5 for all NEW policies that have been approved by the SACSCOC Board of Trustees since the Principles and/or Resource Manual was published.</a:t>
            </a:r>
          </a:p>
          <a:p>
            <a:pPr marL="0" indent="0">
              <a:buNone/>
            </a:pPr>
            <a:endParaRPr lang="en-US" sz="2400" dirty="0"/>
          </a:p>
          <a:p>
            <a:endParaRPr lang="en-US" dirty="0"/>
          </a:p>
        </p:txBody>
      </p:sp>
      <p:sp>
        <p:nvSpPr>
          <p:cNvPr id="4" name="Slide Number Placeholder 3"/>
          <p:cNvSpPr>
            <a:spLocks noGrp="1"/>
          </p:cNvSpPr>
          <p:nvPr>
            <p:ph type="sldNum" sz="quarter" idx="4294967295"/>
          </p:nvPr>
        </p:nvSpPr>
        <p:spPr>
          <a:xfrm>
            <a:off x="11025953" y="6060023"/>
            <a:ext cx="683339" cy="365125"/>
          </a:xfrm>
        </p:spPr>
        <p:txBody>
          <a:bodyPr/>
          <a:lstStyle/>
          <a:p>
            <a:endParaRPr lang="en-US" dirty="0"/>
          </a:p>
        </p:txBody>
      </p:sp>
    </p:spTree>
    <p:extLst>
      <p:ext uri="{BB962C8B-B14F-4D97-AF65-F5344CB8AC3E}">
        <p14:creationId xmlns:p14="http://schemas.microsoft.com/office/powerpoint/2010/main" val="1447006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34" y="681165"/>
            <a:ext cx="8920480" cy="783209"/>
          </a:xfrm>
        </p:spPr>
        <p:txBody>
          <a:bodyPr>
            <a:normAutofit fontScale="90000"/>
          </a:bodyPr>
          <a:lstStyle/>
          <a:p>
            <a:pPr algn="ctr"/>
            <a:r>
              <a:rPr lang="en-US" sz="4000" b="1" cap="all" dirty="0"/>
              <a:t>TIPs and/or Pitfalls</a:t>
            </a:r>
            <a:br>
              <a:rPr lang="en-US" sz="4000" b="1" cap="all" dirty="0"/>
            </a:b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1257" y="1464374"/>
            <a:ext cx="9483634" cy="5393625"/>
          </a:xfrm>
        </p:spPr>
        <p:txBody>
          <a:bodyPr>
            <a:normAutofit/>
          </a:bodyPr>
          <a:lstStyle/>
          <a:p>
            <a:r>
              <a:rPr lang="en-US" sz="2400" dirty="0"/>
              <a:t>DO think Like a Reviewer – Remember, the person(s) reading the narrative is not from your state, is not familiar with your institution, is not familiar with your processes, and cannot usually ask your college questions about what they are reading.</a:t>
            </a:r>
          </a:p>
          <a:p>
            <a:pPr marL="0" indent="0">
              <a:buNone/>
            </a:pPr>
            <a:endParaRPr lang="en-US" sz="1200" dirty="0"/>
          </a:p>
          <a:p>
            <a:r>
              <a:rPr lang="en-US" sz="2400" dirty="0"/>
              <a:t>DO NOT copy/paste a submission from another college, make sure the information applies to your campus!</a:t>
            </a:r>
          </a:p>
          <a:p>
            <a:pPr marL="0" indent="0">
              <a:buNone/>
            </a:pPr>
            <a:endParaRPr lang="en-US" sz="1200" dirty="0"/>
          </a:p>
          <a:p>
            <a:r>
              <a:rPr lang="en-US" sz="2400" dirty="0"/>
              <a:t>DO ATTEND the SACSCOC Annual Conference!</a:t>
            </a:r>
          </a:p>
          <a:p>
            <a:endParaRPr lang="en-US" dirty="0"/>
          </a:p>
        </p:txBody>
      </p:sp>
      <p:sp>
        <p:nvSpPr>
          <p:cNvPr id="4" name="Slide Number Placeholder 3"/>
          <p:cNvSpPr>
            <a:spLocks noGrp="1"/>
          </p:cNvSpPr>
          <p:nvPr>
            <p:ph type="sldNum" sz="quarter" idx="4294967295"/>
          </p:nvPr>
        </p:nvSpPr>
        <p:spPr>
          <a:xfrm>
            <a:off x="8590663" y="6041362"/>
            <a:ext cx="683339" cy="365125"/>
          </a:xfrm>
        </p:spPr>
        <p:txBody>
          <a:bodyPr/>
          <a:lstStyle/>
          <a:p>
            <a:endParaRPr lang="en-US" dirty="0"/>
          </a:p>
        </p:txBody>
      </p:sp>
    </p:spTree>
    <p:extLst>
      <p:ext uri="{BB962C8B-B14F-4D97-AF65-F5344CB8AC3E}">
        <p14:creationId xmlns:p14="http://schemas.microsoft.com/office/powerpoint/2010/main" val="276838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689" y="503358"/>
            <a:ext cx="8596668" cy="905921"/>
          </a:xfrm>
        </p:spPr>
        <p:txBody>
          <a:bodyPr/>
          <a:lstStyle/>
          <a:p>
            <a:pPr algn="ctr"/>
            <a:r>
              <a:rPr lang="en-US" b="1" dirty="0">
                <a:effectLst>
                  <a:outerShdw blurRad="38100" dist="38100" dir="2700000" algn="tl">
                    <a:srgbClr val="000000">
                      <a:alpha val="43137"/>
                    </a:srgbClr>
                  </a:outerShdw>
                </a:effectLst>
              </a:rPr>
              <a:t>Presentation Outcomes</a:t>
            </a:r>
          </a:p>
        </p:txBody>
      </p:sp>
      <p:sp>
        <p:nvSpPr>
          <p:cNvPr id="3" name="Content Placeholder 2"/>
          <p:cNvSpPr>
            <a:spLocks noGrp="1"/>
          </p:cNvSpPr>
          <p:nvPr>
            <p:ph idx="1"/>
          </p:nvPr>
        </p:nvSpPr>
        <p:spPr>
          <a:xfrm>
            <a:off x="751978" y="1558214"/>
            <a:ext cx="8596668" cy="4395212"/>
          </a:xfrm>
        </p:spPr>
        <p:txBody>
          <a:bodyPr>
            <a:normAutofit/>
          </a:bodyPr>
          <a:lstStyle/>
          <a:p>
            <a:pPr lvl="0"/>
            <a:r>
              <a:rPr lang="en-US" sz="2800" dirty="0">
                <a:latin typeface="Times New Roman"/>
                <a:cs typeface="Times New Roman"/>
              </a:rPr>
              <a:t>Understanding the SACSCOC Reaffirmation Process and timeline to successfully complete the Compliance Certification Report. </a:t>
            </a:r>
          </a:p>
          <a:p>
            <a:pPr marL="0" lvl="0" indent="0">
              <a:buNone/>
            </a:pPr>
            <a:endParaRPr lang="en-US" sz="1200" dirty="0">
              <a:latin typeface="Times New Roman"/>
              <a:cs typeface="Times New Roman"/>
            </a:endParaRPr>
          </a:p>
          <a:p>
            <a:pPr lvl="0"/>
            <a:r>
              <a:rPr lang="en-US" sz="2800" dirty="0">
                <a:latin typeface="Times New Roman"/>
                <a:cs typeface="Times New Roman"/>
              </a:rPr>
              <a:t>Key pointers, tips and/or pitfalls </a:t>
            </a:r>
          </a:p>
          <a:p>
            <a:pPr marL="0" lvl="0" indent="0">
              <a:buNone/>
            </a:pPr>
            <a:endParaRPr lang="en-US" sz="1200" dirty="0">
              <a:latin typeface="Times New Roman"/>
              <a:cs typeface="Times New Roman"/>
            </a:endParaRPr>
          </a:p>
          <a:p>
            <a:pPr lvl="0"/>
            <a:r>
              <a:rPr lang="en-US" sz="2800" dirty="0">
                <a:latin typeface="Times New Roman"/>
                <a:cs typeface="Times New Roman"/>
              </a:rPr>
              <a:t>Understanding possible challenges in the reaffirmation process    </a:t>
            </a:r>
          </a:p>
          <a:p>
            <a:pPr lvl="0"/>
            <a:endParaRPr lang="en-US" sz="2800" dirty="0">
              <a:latin typeface="Times New Roman"/>
              <a:cs typeface="Times New Roman"/>
            </a:endParaRPr>
          </a:p>
        </p:txBody>
      </p:sp>
    </p:spTree>
    <p:extLst>
      <p:ext uri="{BB962C8B-B14F-4D97-AF65-F5344CB8AC3E}">
        <p14:creationId xmlns:p14="http://schemas.microsoft.com/office/powerpoint/2010/main" val="14337705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9AFC-C43C-4D29-8B45-E58A15B40C66}"/>
              </a:ext>
            </a:extLst>
          </p:cNvPr>
          <p:cNvSpPr>
            <a:spLocks noGrp="1"/>
          </p:cNvSpPr>
          <p:nvPr>
            <p:ph type="title"/>
          </p:nvPr>
        </p:nvSpPr>
        <p:spPr>
          <a:xfrm>
            <a:off x="677334" y="625151"/>
            <a:ext cx="8596668" cy="1045029"/>
          </a:xfrm>
        </p:spPr>
        <p:txBody>
          <a:bodyPr/>
          <a:lstStyle/>
          <a:p>
            <a:r>
              <a:rPr lang="en-US" b="1" dirty="0"/>
              <a:t>WHAT’S NEXT?</a:t>
            </a:r>
          </a:p>
        </p:txBody>
      </p:sp>
      <p:sp>
        <p:nvSpPr>
          <p:cNvPr id="3" name="Content Placeholder 2">
            <a:extLst>
              <a:ext uri="{FF2B5EF4-FFF2-40B4-BE49-F238E27FC236}">
                <a16:creationId xmlns:a16="http://schemas.microsoft.com/office/drawing/2014/main" id="{FB1D66BD-863D-4305-9994-FF0FC111F256}"/>
              </a:ext>
            </a:extLst>
          </p:cNvPr>
          <p:cNvSpPr>
            <a:spLocks noGrp="1"/>
          </p:cNvSpPr>
          <p:nvPr>
            <p:ph idx="1"/>
          </p:nvPr>
        </p:nvSpPr>
        <p:spPr>
          <a:xfrm>
            <a:off x="677334" y="1548882"/>
            <a:ext cx="8596668" cy="4805759"/>
          </a:xfrm>
        </p:spPr>
        <p:txBody>
          <a:bodyPr>
            <a:normAutofit/>
          </a:bodyPr>
          <a:lstStyle/>
          <a:p>
            <a:r>
              <a:rPr lang="en-US" sz="3000" dirty="0"/>
              <a:t>Moving quickly, yet efficiently…</a:t>
            </a:r>
          </a:p>
          <a:p>
            <a:r>
              <a:rPr lang="en-US" sz="3000" dirty="0"/>
              <a:t>To answer:</a:t>
            </a:r>
          </a:p>
          <a:p>
            <a:pPr lvl="1"/>
            <a:r>
              <a:rPr lang="en-US" sz="3000" dirty="0"/>
              <a:t> </a:t>
            </a:r>
            <a:r>
              <a:rPr lang="en-US" sz="2800" dirty="0"/>
              <a:t>Where are we now?</a:t>
            </a:r>
          </a:p>
          <a:p>
            <a:pPr lvl="1"/>
            <a:r>
              <a:rPr lang="en-US" sz="2800" dirty="0"/>
              <a:t> How do we demonstrate compliance?</a:t>
            </a:r>
          </a:p>
          <a:p>
            <a:r>
              <a:rPr lang="en-US" sz="3000" dirty="0"/>
              <a:t>To prepare:</a:t>
            </a:r>
          </a:p>
          <a:p>
            <a:pPr lvl="1"/>
            <a:r>
              <a:rPr lang="en-US" sz="2800" dirty="0"/>
              <a:t>SACSCOC Compliance Certification Report</a:t>
            </a:r>
          </a:p>
          <a:p>
            <a:pPr lvl="1"/>
            <a:r>
              <a:rPr lang="en-US" sz="2800" dirty="0"/>
              <a:t> Quality Enhancement Plan</a:t>
            </a:r>
            <a:r>
              <a:rPr lang="en-US" sz="3000" dirty="0"/>
              <a:t> </a:t>
            </a:r>
          </a:p>
          <a:p>
            <a:pPr marL="457200" lvl="1" indent="0">
              <a:buNone/>
            </a:pPr>
            <a:endParaRPr lang="en-US" sz="2800" dirty="0"/>
          </a:p>
          <a:p>
            <a:pPr lvl="1"/>
            <a:endParaRPr lang="en-US" sz="3400" dirty="0"/>
          </a:p>
        </p:txBody>
      </p:sp>
    </p:spTree>
    <p:extLst>
      <p:ext uri="{BB962C8B-B14F-4D97-AF65-F5344CB8AC3E}">
        <p14:creationId xmlns:p14="http://schemas.microsoft.com/office/powerpoint/2010/main" val="1714954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9AFC-C43C-4D29-8B45-E58A15B40C66}"/>
              </a:ext>
            </a:extLst>
          </p:cNvPr>
          <p:cNvSpPr>
            <a:spLocks noGrp="1"/>
          </p:cNvSpPr>
          <p:nvPr>
            <p:ph type="title"/>
          </p:nvPr>
        </p:nvSpPr>
        <p:spPr>
          <a:xfrm>
            <a:off x="677334" y="571241"/>
            <a:ext cx="8596668" cy="912326"/>
          </a:xfrm>
        </p:spPr>
        <p:txBody>
          <a:bodyPr/>
          <a:lstStyle/>
          <a:p>
            <a:r>
              <a:rPr lang="en-US" b="1" dirty="0"/>
              <a:t>AND THEN?</a:t>
            </a:r>
          </a:p>
        </p:txBody>
      </p:sp>
      <p:sp>
        <p:nvSpPr>
          <p:cNvPr id="3" name="Content Placeholder 2">
            <a:extLst>
              <a:ext uri="{FF2B5EF4-FFF2-40B4-BE49-F238E27FC236}">
                <a16:creationId xmlns:a16="http://schemas.microsoft.com/office/drawing/2014/main" id="{FB1D66BD-863D-4305-9994-FF0FC111F256}"/>
              </a:ext>
            </a:extLst>
          </p:cNvPr>
          <p:cNvSpPr>
            <a:spLocks noGrp="1"/>
          </p:cNvSpPr>
          <p:nvPr>
            <p:ph idx="1"/>
          </p:nvPr>
        </p:nvSpPr>
        <p:spPr>
          <a:xfrm>
            <a:off x="677334" y="1483568"/>
            <a:ext cx="8596668" cy="4142792"/>
          </a:xfrm>
        </p:spPr>
        <p:txBody>
          <a:bodyPr>
            <a:normAutofit/>
          </a:bodyPr>
          <a:lstStyle/>
          <a:p>
            <a:r>
              <a:rPr lang="en-US" sz="3000" dirty="0"/>
              <a:t>To ultimately:</a:t>
            </a:r>
          </a:p>
          <a:p>
            <a:pPr lvl="1"/>
            <a:r>
              <a:rPr lang="en-US" sz="2800" dirty="0">
                <a:latin typeface="Times New Roman"/>
                <a:cs typeface="Times New Roman"/>
              </a:rPr>
              <a:t>Ensure campus alignment from the start</a:t>
            </a:r>
          </a:p>
          <a:p>
            <a:pPr lvl="1"/>
            <a:r>
              <a:rPr lang="en-US" sz="2800" dirty="0">
                <a:latin typeface="Times New Roman"/>
                <a:cs typeface="Times New Roman"/>
              </a:rPr>
              <a:t>Take ownership and spark seamless operations with well-defined protocols </a:t>
            </a:r>
          </a:p>
          <a:p>
            <a:pPr lvl="1"/>
            <a:r>
              <a:rPr lang="en-US" sz="2800" dirty="0">
                <a:latin typeface="Times New Roman"/>
                <a:cs typeface="Times New Roman"/>
              </a:rPr>
              <a:t>Create a culture of collaboration for a successful SACSCOC Reaffirmation.</a:t>
            </a:r>
            <a:endParaRPr lang="en-US" sz="2800" dirty="0"/>
          </a:p>
          <a:p>
            <a:pPr marL="457200" lvl="1" indent="0">
              <a:buNone/>
            </a:pPr>
            <a:endParaRPr lang="en-US" sz="2800" dirty="0"/>
          </a:p>
          <a:p>
            <a:pPr lvl="1"/>
            <a:endParaRPr lang="en-US" sz="3400" dirty="0"/>
          </a:p>
        </p:txBody>
      </p:sp>
    </p:spTree>
    <p:extLst>
      <p:ext uri="{BB962C8B-B14F-4D97-AF65-F5344CB8AC3E}">
        <p14:creationId xmlns:p14="http://schemas.microsoft.com/office/powerpoint/2010/main" val="1547631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6999" y="4845812"/>
            <a:ext cx="8596668" cy="1320800"/>
          </a:xfrm>
        </p:spPr>
        <p:txBody>
          <a:bodyPr>
            <a:normAutofit/>
          </a:bodyPr>
          <a:lstStyle/>
          <a:p>
            <a:pPr algn="ctr"/>
            <a:r>
              <a:rPr lang="en-US" sz="7200" dirty="0">
                <a:latin typeface="Edwardian Script ITC" panose="030303020407070D0804" pitchFamily="66" charset="0"/>
              </a:rPr>
              <a:t>Thank You!</a:t>
            </a:r>
            <a:r>
              <a:rPr lang="en-US" sz="5400" dirty="0"/>
              <a:t> </a:t>
            </a:r>
          </a:p>
        </p:txBody>
      </p:sp>
      <p:pic>
        <p:nvPicPr>
          <p:cNvPr id="4" name="Picture 3">
            <a:extLst>
              <a:ext uri="{FF2B5EF4-FFF2-40B4-BE49-F238E27FC236}">
                <a16:creationId xmlns:a16="http://schemas.microsoft.com/office/drawing/2014/main" id="{60C866BA-6274-464D-9A4F-627B35EFBD9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034073" y="922220"/>
            <a:ext cx="6643395" cy="3901440"/>
          </a:xfrm>
          <a:prstGeom prst="rect">
            <a:avLst/>
          </a:prstGeom>
        </p:spPr>
      </p:pic>
    </p:spTree>
    <p:extLst>
      <p:ext uri="{BB962C8B-B14F-4D97-AF65-F5344CB8AC3E}">
        <p14:creationId xmlns:p14="http://schemas.microsoft.com/office/powerpoint/2010/main" val="335255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C67F3-4061-4A21-92F5-FE0D64C63E32}"/>
              </a:ext>
            </a:extLst>
          </p:cNvPr>
          <p:cNvSpPr>
            <a:spLocks noGrp="1"/>
          </p:cNvSpPr>
          <p:nvPr>
            <p:ph type="title"/>
          </p:nvPr>
        </p:nvSpPr>
        <p:spPr>
          <a:xfrm>
            <a:off x="466531" y="922879"/>
            <a:ext cx="9218645" cy="758122"/>
          </a:xfrm>
        </p:spPr>
        <p:txBody>
          <a:bodyPr>
            <a:noAutofit/>
          </a:bodyPr>
          <a:lstStyle/>
          <a:p>
            <a:r>
              <a:rPr lang="en-US" sz="4000" b="1" dirty="0"/>
              <a:t>SACSCOC Reaffirmation is next year…</a:t>
            </a:r>
          </a:p>
        </p:txBody>
      </p:sp>
      <p:sp>
        <p:nvSpPr>
          <p:cNvPr id="3" name="Content Placeholder 2">
            <a:extLst>
              <a:ext uri="{FF2B5EF4-FFF2-40B4-BE49-F238E27FC236}">
                <a16:creationId xmlns:a16="http://schemas.microsoft.com/office/drawing/2014/main" id="{C2E48FB2-AA51-4B86-A57E-09443A14186B}"/>
              </a:ext>
            </a:extLst>
          </p:cNvPr>
          <p:cNvSpPr>
            <a:spLocks noGrp="1"/>
          </p:cNvSpPr>
          <p:nvPr>
            <p:ph idx="1"/>
          </p:nvPr>
        </p:nvSpPr>
        <p:spPr>
          <a:xfrm>
            <a:off x="677334" y="1940768"/>
            <a:ext cx="8596668" cy="4413874"/>
          </a:xfrm>
        </p:spPr>
        <p:txBody>
          <a:bodyPr>
            <a:normAutofit/>
          </a:bodyPr>
          <a:lstStyle/>
          <a:p>
            <a:pPr marL="0" indent="0">
              <a:buNone/>
            </a:pPr>
            <a:r>
              <a:rPr lang="en-US" sz="4000" b="1" dirty="0"/>
              <a:t>What’s the hurry?</a:t>
            </a:r>
          </a:p>
        </p:txBody>
      </p:sp>
      <p:pic>
        <p:nvPicPr>
          <p:cNvPr id="11" name="Picture 10">
            <a:extLst>
              <a:ext uri="{FF2B5EF4-FFF2-40B4-BE49-F238E27FC236}">
                <a16:creationId xmlns:a16="http://schemas.microsoft.com/office/drawing/2014/main" id="{DBE06963-EC57-4F5C-BE2E-6A3D83A48A7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49904" y="2920482"/>
            <a:ext cx="7443216" cy="3693927"/>
          </a:xfrm>
          <a:prstGeom prst="rect">
            <a:avLst/>
          </a:prstGeom>
        </p:spPr>
      </p:pic>
    </p:spTree>
    <p:extLst>
      <p:ext uri="{BB962C8B-B14F-4D97-AF65-F5344CB8AC3E}">
        <p14:creationId xmlns:p14="http://schemas.microsoft.com/office/powerpoint/2010/main" val="11252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6136"/>
            <a:ext cx="8596668" cy="833350"/>
          </a:xfrm>
        </p:spPr>
        <p:txBody>
          <a:bodyPr>
            <a:normAutofit fontScale="90000"/>
          </a:bodyPr>
          <a:lstStyle/>
          <a:p>
            <a:pPr algn="ctr"/>
            <a:r>
              <a:rPr lang="en-US" b="1" dirty="0">
                <a:effectLst>
                  <a:outerShdw blurRad="38100" dist="38100" dir="2700000" algn="tl">
                    <a:srgbClr val="000000">
                      <a:alpha val="43137"/>
                    </a:srgbClr>
                  </a:outerShdw>
                </a:effectLst>
              </a:rPr>
              <a:t>SACSCOC Principles of Accreditation</a:t>
            </a:r>
            <a:br>
              <a:rPr lang="en-US" dirty="0"/>
            </a:br>
            <a:endParaRPr lang="en-US" dirty="0"/>
          </a:p>
        </p:txBody>
      </p:sp>
      <p:sp>
        <p:nvSpPr>
          <p:cNvPr id="7" name="Content Placeholder 6"/>
          <p:cNvSpPr>
            <a:spLocks noGrp="1"/>
          </p:cNvSpPr>
          <p:nvPr>
            <p:ph idx="1"/>
          </p:nvPr>
        </p:nvSpPr>
        <p:spPr>
          <a:xfrm>
            <a:off x="677333" y="1698172"/>
            <a:ext cx="9452785" cy="5159828"/>
          </a:xfrm>
        </p:spPr>
        <p:txBody>
          <a:bodyPr>
            <a:normAutofit fontScale="77500" lnSpcReduction="20000"/>
          </a:bodyPr>
          <a:lstStyle/>
          <a:p>
            <a:pPr marL="0" indent="0">
              <a:buNone/>
            </a:pPr>
            <a:r>
              <a:rPr lang="en-US" sz="2400" dirty="0"/>
              <a:t>1.1 Integrity </a:t>
            </a:r>
          </a:p>
          <a:p>
            <a:pPr marL="0" indent="0">
              <a:buNone/>
            </a:pPr>
            <a:r>
              <a:rPr lang="en-US" sz="2400" dirty="0">
                <a:highlight>
                  <a:srgbClr val="00FFFF"/>
                </a:highlight>
              </a:rPr>
              <a:t>2.1 Institutional mission </a:t>
            </a:r>
          </a:p>
          <a:p>
            <a:pPr marL="0" indent="0">
              <a:buNone/>
            </a:pPr>
            <a:r>
              <a:rPr lang="en-US" sz="2400" dirty="0">
                <a:highlight>
                  <a:srgbClr val="00FF00"/>
                </a:highlight>
              </a:rPr>
              <a:t>3.1.a Degree granting authority </a:t>
            </a:r>
          </a:p>
          <a:p>
            <a:pPr marL="0" indent="0">
              <a:buNone/>
            </a:pPr>
            <a:r>
              <a:rPr lang="en-US" sz="2400" dirty="0">
                <a:highlight>
                  <a:srgbClr val="00FF00"/>
                </a:highlight>
              </a:rPr>
              <a:t>3.1.b Course work for degrees </a:t>
            </a:r>
          </a:p>
          <a:p>
            <a:pPr marL="0" indent="0">
              <a:buNone/>
            </a:pPr>
            <a:r>
              <a:rPr lang="en-US" sz="2400" dirty="0">
                <a:highlight>
                  <a:srgbClr val="00FF00"/>
                </a:highlight>
              </a:rPr>
              <a:t>3.1.c Continuous operation </a:t>
            </a:r>
          </a:p>
          <a:p>
            <a:pPr marL="0" indent="0">
              <a:buNone/>
            </a:pPr>
            <a:r>
              <a:rPr lang="en-US" sz="2400" dirty="0">
                <a:highlight>
                  <a:srgbClr val="00FFFF"/>
                </a:highlight>
              </a:rPr>
              <a:t>4.1 Governing board characteristics </a:t>
            </a:r>
          </a:p>
          <a:p>
            <a:pPr marL="0" indent="0">
              <a:buNone/>
            </a:pPr>
            <a:r>
              <a:rPr lang="en-US" sz="2400" dirty="0">
                <a:highlight>
                  <a:srgbClr val="00FFFF"/>
                </a:highlight>
              </a:rPr>
              <a:t>4.2.a Mission review </a:t>
            </a:r>
          </a:p>
          <a:p>
            <a:pPr marL="0" indent="0">
              <a:buNone/>
            </a:pPr>
            <a:r>
              <a:rPr lang="en-US" sz="2400" dirty="0">
                <a:highlight>
                  <a:srgbClr val="00FFFF"/>
                </a:highlight>
              </a:rPr>
              <a:t>4.2.b Board/administrative distinction </a:t>
            </a:r>
          </a:p>
          <a:p>
            <a:pPr marL="0" indent="0">
              <a:buNone/>
            </a:pPr>
            <a:r>
              <a:rPr lang="en-US" sz="2400" dirty="0">
                <a:highlight>
                  <a:srgbClr val="00FFFF"/>
                </a:highlight>
              </a:rPr>
              <a:t>4.2.c CEO evaluation/selection </a:t>
            </a:r>
          </a:p>
          <a:p>
            <a:pPr marL="0" indent="0">
              <a:buNone/>
            </a:pPr>
            <a:r>
              <a:rPr lang="en-US" sz="2400" dirty="0">
                <a:highlight>
                  <a:srgbClr val="00FFFF"/>
                </a:highlight>
              </a:rPr>
              <a:t>4.2.d Conflict of interest </a:t>
            </a:r>
          </a:p>
          <a:p>
            <a:pPr marL="0" indent="0">
              <a:buNone/>
            </a:pPr>
            <a:r>
              <a:rPr lang="en-US" sz="2400" dirty="0">
                <a:highlight>
                  <a:srgbClr val="00FFFF"/>
                </a:highlight>
              </a:rPr>
              <a:t>4.2.e Board dismissal </a:t>
            </a:r>
          </a:p>
          <a:p>
            <a:pPr marL="0" indent="0">
              <a:buNone/>
            </a:pPr>
            <a:r>
              <a:rPr lang="en-US" sz="2400" dirty="0">
                <a:highlight>
                  <a:srgbClr val="00FFFF"/>
                </a:highlight>
              </a:rPr>
              <a:t>4.2.f External influence </a:t>
            </a:r>
          </a:p>
          <a:p>
            <a:pPr marL="0" indent="0">
              <a:buNone/>
            </a:pPr>
            <a:r>
              <a:rPr lang="en-US" sz="2400" dirty="0">
                <a:highlight>
                  <a:srgbClr val="00FFFF"/>
                </a:highlight>
              </a:rPr>
              <a:t>4.2.g Board self-evaluation </a:t>
            </a:r>
          </a:p>
          <a:p>
            <a:pPr marL="0" indent="0">
              <a:buNone/>
            </a:pPr>
            <a:r>
              <a:rPr lang="en-US" sz="2400" dirty="0">
                <a:highlight>
                  <a:srgbClr val="00FFFF"/>
                </a:highlight>
              </a:rPr>
              <a:t>4.3 Multiple level governing structure</a:t>
            </a:r>
            <a:endParaRPr lang="en-US" sz="2400" dirty="0">
              <a:solidFill>
                <a:schemeClr val="tx1"/>
              </a:solidFill>
              <a:highlight>
                <a:srgbClr val="00FFFF"/>
              </a:highligh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31179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6136"/>
            <a:ext cx="8596668" cy="833350"/>
          </a:xfrm>
        </p:spPr>
        <p:txBody>
          <a:bodyPr>
            <a:normAutofit fontScale="90000"/>
          </a:bodyPr>
          <a:lstStyle/>
          <a:p>
            <a:pPr algn="ctr"/>
            <a:r>
              <a:rPr lang="en-US" b="1" dirty="0">
                <a:effectLst>
                  <a:outerShdw blurRad="38100" dist="38100" dir="2700000" algn="tl">
                    <a:srgbClr val="000000">
                      <a:alpha val="43137"/>
                    </a:srgbClr>
                  </a:outerShdw>
                </a:effectLst>
              </a:rPr>
              <a:t>SACSCOC Principles of Accreditation</a:t>
            </a:r>
            <a:br>
              <a:rPr lang="en-US" dirty="0"/>
            </a:br>
            <a:endParaRPr lang="en-US" dirty="0"/>
          </a:p>
        </p:txBody>
      </p:sp>
      <p:sp>
        <p:nvSpPr>
          <p:cNvPr id="7" name="Content Placeholder 6"/>
          <p:cNvSpPr>
            <a:spLocks noGrp="1"/>
          </p:cNvSpPr>
          <p:nvPr>
            <p:ph idx="1"/>
          </p:nvPr>
        </p:nvSpPr>
        <p:spPr>
          <a:xfrm>
            <a:off x="677333" y="1698172"/>
            <a:ext cx="9452785" cy="5159828"/>
          </a:xfrm>
        </p:spPr>
        <p:txBody>
          <a:bodyPr>
            <a:normAutofit fontScale="77500" lnSpcReduction="20000"/>
          </a:bodyPr>
          <a:lstStyle/>
          <a:p>
            <a:pPr marL="0" indent="0">
              <a:buNone/>
            </a:pPr>
            <a:r>
              <a:rPr lang="en-US" sz="2400" dirty="0">
                <a:highlight>
                  <a:srgbClr val="00FFFF"/>
                </a:highlight>
              </a:rPr>
              <a:t>5.1 Chief executive officer </a:t>
            </a:r>
          </a:p>
          <a:p>
            <a:pPr marL="0" indent="0">
              <a:buNone/>
            </a:pPr>
            <a:r>
              <a:rPr lang="en-US" sz="2400" dirty="0">
                <a:highlight>
                  <a:srgbClr val="00FFFF"/>
                </a:highlight>
              </a:rPr>
              <a:t>5.2.a CEO control </a:t>
            </a:r>
          </a:p>
          <a:p>
            <a:pPr marL="0" indent="0">
              <a:buNone/>
            </a:pPr>
            <a:r>
              <a:rPr lang="en-US" sz="2400" dirty="0">
                <a:highlight>
                  <a:srgbClr val="00FFFF"/>
                </a:highlight>
              </a:rPr>
              <a:t>5.2.b Control of intercollegiate athletics </a:t>
            </a:r>
          </a:p>
          <a:p>
            <a:pPr marL="0" indent="0">
              <a:buNone/>
            </a:pPr>
            <a:r>
              <a:rPr lang="en-US" sz="2400" dirty="0">
                <a:highlight>
                  <a:srgbClr val="00FFFF"/>
                </a:highlight>
              </a:rPr>
              <a:t>5.2.c Control of fundraising activities </a:t>
            </a:r>
          </a:p>
          <a:p>
            <a:pPr marL="0" indent="0">
              <a:buNone/>
            </a:pPr>
            <a:r>
              <a:rPr lang="en-US" sz="2400" dirty="0">
                <a:highlight>
                  <a:srgbClr val="00FFFF"/>
                </a:highlight>
              </a:rPr>
              <a:t>5.3 Institution-related entities </a:t>
            </a:r>
          </a:p>
          <a:p>
            <a:pPr marL="0" indent="0">
              <a:buNone/>
            </a:pPr>
            <a:r>
              <a:rPr lang="en-US" sz="2400" dirty="0">
                <a:highlight>
                  <a:srgbClr val="00FFFF"/>
                </a:highlight>
              </a:rPr>
              <a:t>5.4 Qualified administrative/academic officers </a:t>
            </a:r>
          </a:p>
          <a:p>
            <a:pPr marL="0" indent="0">
              <a:buNone/>
            </a:pPr>
            <a:r>
              <a:rPr lang="en-US" sz="2400" dirty="0">
                <a:highlight>
                  <a:srgbClr val="00FFFF"/>
                </a:highlight>
              </a:rPr>
              <a:t>5.5 Personnel appointment and evaluation </a:t>
            </a:r>
          </a:p>
          <a:p>
            <a:pPr marL="0" indent="0">
              <a:buNone/>
            </a:pPr>
            <a:r>
              <a:rPr lang="en-US" sz="2400" dirty="0">
                <a:highlight>
                  <a:srgbClr val="00FF00"/>
                </a:highlight>
              </a:rPr>
              <a:t>6.1 Full-time faculty </a:t>
            </a:r>
          </a:p>
          <a:p>
            <a:pPr marL="0" indent="0">
              <a:buNone/>
            </a:pPr>
            <a:r>
              <a:rPr lang="en-US" sz="2400" dirty="0">
                <a:highlight>
                  <a:srgbClr val="00FF00"/>
                </a:highlight>
              </a:rPr>
              <a:t>6.2.a Faculty qualifications </a:t>
            </a:r>
          </a:p>
          <a:p>
            <a:pPr marL="0" indent="0">
              <a:buNone/>
            </a:pPr>
            <a:r>
              <a:rPr lang="en-US" sz="2400" dirty="0">
                <a:highlight>
                  <a:srgbClr val="00FF00"/>
                </a:highlight>
              </a:rPr>
              <a:t>6.2.b Program faculty </a:t>
            </a:r>
          </a:p>
          <a:p>
            <a:pPr marL="0" indent="0">
              <a:buNone/>
            </a:pPr>
            <a:r>
              <a:rPr lang="en-US" sz="2400" dirty="0">
                <a:highlight>
                  <a:srgbClr val="00FF00"/>
                </a:highlight>
              </a:rPr>
              <a:t>6.2.c Program coordination </a:t>
            </a:r>
          </a:p>
          <a:p>
            <a:pPr marL="0" indent="0">
              <a:buNone/>
            </a:pPr>
            <a:r>
              <a:rPr lang="en-US" sz="2400" dirty="0">
                <a:highlight>
                  <a:srgbClr val="00FF00"/>
                </a:highlight>
              </a:rPr>
              <a:t>6.3 Faculty appointment and evaluation </a:t>
            </a:r>
          </a:p>
          <a:p>
            <a:pPr marL="0" indent="0">
              <a:buNone/>
            </a:pPr>
            <a:r>
              <a:rPr lang="en-US" sz="2400" dirty="0">
                <a:highlight>
                  <a:srgbClr val="00FF00"/>
                </a:highlight>
              </a:rPr>
              <a:t>6.4 Academic freedom </a:t>
            </a:r>
          </a:p>
          <a:p>
            <a:pPr marL="0" indent="0">
              <a:buNone/>
            </a:pPr>
            <a:r>
              <a:rPr lang="en-US" sz="2400" dirty="0">
                <a:highlight>
                  <a:srgbClr val="00FF00"/>
                </a:highlight>
              </a:rPr>
              <a:t>6.5 Faculty development</a:t>
            </a:r>
            <a:endParaRPr lang="en-US" sz="2400" dirty="0">
              <a:solidFill>
                <a:schemeClr val="tx1"/>
              </a:solidFill>
              <a:highlight>
                <a:srgbClr val="00FF00"/>
              </a:highligh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9236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6136"/>
            <a:ext cx="8596668" cy="833350"/>
          </a:xfrm>
        </p:spPr>
        <p:txBody>
          <a:bodyPr>
            <a:normAutofit fontScale="90000"/>
          </a:bodyPr>
          <a:lstStyle/>
          <a:p>
            <a:pPr algn="ctr"/>
            <a:r>
              <a:rPr lang="en-US" b="1" dirty="0">
                <a:effectLst>
                  <a:outerShdw blurRad="38100" dist="38100" dir="2700000" algn="tl">
                    <a:srgbClr val="000000">
                      <a:alpha val="43137"/>
                    </a:srgbClr>
                  </a:outerShdw>
                </a:effectLst>
              </a:rPr>
              <a:t>SACSCOC Principles of Accreditation</a:t>
            </a:r>
            <a:br>
              <a:rPr lang="en-US" dirty="0"/>
            </a:br>
            <a:endParaRPr lang="en-US" dirty="0"/>
          </a:p>
        </p:txBody>
      </p:sp>
      <p:sp>
        <p:nvSpPr>
          <p:cNvPr id="7" name="Content Placeholder 6"/>
          <p:cNvSpPr>
            <a:spLocks noGrp="1"/>
          </p:cNvSpPr>
          <p:nvPr>
            <p:ph idx="1"/>
          </p:nvPr>
        </p:nvSpPr>
        <p:spPr>
          <a:xfrm>
            <a:off x="677333" y="1698172"/>
            <a:ext cx="9452785" cy="5159828"/>
          </a:xfrm>
        </p:spPr>
        <p:txBody>
          <a:bodyPr>
            <a:normAutofit fontScale="77500" lnSpcReduction="20000"/>
          </a:bodyPr>
          <a:lstStyle/>
          <a:p>
            <a:pPr marL="0" indent="0">
              <a:buNone/>
            </a:pPr>
            <a:r>
              <a:rPr lang="en-US" sz="2400" dirty="0">
                <a:highlight>
                  <a:srgbClr val="FF0000"/>
                </a:highlight>
              </a:rPr>
              <a:t>7.1 Institutional planning </a:t>
            </a:r>
          </a:p>
          <a:p>
            <a:pPr marL="0" indent="0">
              <a:buNone/>
            </a:pPr>
            <a:r>
              <a:rPr lang="en-US" sz="2400" dirty="0">
                <a:highlight>
                  <a:srgbClr val="FF0000"/>
                </a:highlight>
              </a:rPr>
              <a:t>7.2 Quality Enhancement Plan </a:t>
            </a:r>
          </a:p>
          <a:p>
            <a:pPr marL="0" indent="0">
              <a:buNone/>
            </a:pPr>
            <a:r>
              <a:rPr lang="en-US" sz="2400" dirty="0">
                <a:highlight>
                  <a:srgbClr val="FF0000"/>
                </a:highlight>
              </a:rPr>
              <a:t>7.3 Administrative effectiveness </a:t>
            </a:r>
          </a:p>
          <a:p>
            <a:pPr marL="0" indent="0">
              <a:buNone/>
            </a:pPr>
            <a:r>
              <a:rPr lang="en-US" sz="2400" dirty="0">
                <a:highlight>
                  <a:srgbClr val="FF0000"/>
                </a:highlight>
              </a:rPr>
              <a:t>8.1 Student achievement </a:t>
            </a:r>
          </a:p>
          <a:p>
            <a:pPr marL="0" indent="0">
              <a:buNone/>
            </a:pPr>
            <a:r>
              <a:rPr lang="en-US" sz="2400" dirty="0">
                <a:highlight>
                  <a:srgbClr val="FF0000"/>
                </a:highlight>
              </a:rPr>
              <a:t>8.2.a Student outcomes: educational programs </a:t>
            </a:r>
          </a:p>
          <a:p>
            <a:pPr marL="0" indent="0">
              <a:buNone/>
            </a:pPr>
            <a:r>
              <a:rPr lang="en-US" sz="2400" dirty="0">
                <a:highlight>
                  <a:srgbClr val="FF0000"/>
                </a:highlight>
              </a:rPr>
              <a:t>8.2.b Student outcomes: general education </a:t>
            </a:r>
          </a:p>
          <a:p>
            <a:pPr marL="0" indent="0">
              <a:buNone/>
            </a:pPr>
            <a:r>
              <a:rPr lang="en-US" sz="2400" dirty="0">
                <a:highlight>
                  <a:srgbClr val="FF0000"/>
                </a:highlight>
              </a:rPr>
              <a:t>8.2.c Student outcomes: academic and student services </a:t>
            </a:r>
          </a:p>
          <a:p>
            <a:pPr marL="0" indent="0">
              <a:buNone/>
            </a:pPr>
            <a:r>
              <a:rPr lang="en-US" sz="2400" dirty="0">
                <a:highlight>
                  <a:srgbClr val="C0C0C0"/>
                </a:highlight>
              </a:rPr>
              <a:t>9.1 Program content </a:t>
            </a:r>
          </a:p>
          <a:p>
            <a:pPr marL="0" indent="0">
              <a:buNone/>
            </a:pPr>
            <a:r>
              <a:rPr lang="en-US" sz="2400" dirty="0">
                <a:highlight>
                  <a:srgbClr val="C0C0C0"/>
                </a:highlight>
              </a:rPr>
              <a:t>9.2 Program length </a:t>
            </a:r>
          </a:p>
          <a:p>
            <a:pPr marL="0" indent="0">
              <a:buNone/>
            </a:pPr>
            <a:r>
              <a:rPr lang="en-US" sz="2400" dirty="0">
                <a:highlight>
                  <a:srgbClr val="C0C0C0"/>
                </a:highlight>
              </a:rPr>
              <a:t>9.3 General education requirements </a:t>
            </a:r>
          </a:p>
          <a:p>
            <a:pPr marL="0" indent="0">
              <a:buNone/>
            </a:pPr>
            <a:r>
              <a:rPr lang="en-US" sz="2400" dirty="0">
                <a:highlight>
                  <a:srgbClr val="C0C0C0"/>
                </a:highlight>
              </a:rPr>
              <a:t>9.4 Institutional credits for an undergraduate degree </a:t>
            </a:r>
          </a:p>
          <a:p>
            <a:pPr marL="0" indent="0">
              <a:buNone/>
            </a:pPr>
            <a:r>
              <a:rPr lang="en-US" sz="2400" dirty="0">
                <a:highlight>
                  <a:srgbClr val="C0C0C0"/>
                </a:highlight>
              </a:rPr>
              <a:t>9.5 Institutional credits for a graduate/professional degree </a:t>
            </a:r>
          </a:p>
          <a:p>
            <a:pPr marL="0" indent="0">
              <a:buNone/>
            </a:pPr>
            <a:r>
              <a:rPr lang="en-US" sz="2400" dirty="0">
                <a:highlight>
                  <a:srgbClr val="C0C0C0"/>
                </a:highlight>
              </a:rPr>
              <a:t>9.6 Post-baccalaureate rigor and curriculum </a:t>
            </a:r>
          </a:p>
          <a:p>
            <a:pPr marL="0" indent="0">
              <a:buNone/>
            </a:pPr>
            <a:r>
              <a:rPr lang="en-US" sz="2400" dirty="0">
                <a:highlight>
                  <a:srgbClr val="C0C0C0"/>
                </a:highlight>
              </a:rPr>
              <a:t>9.7 Program requirements</a:t>
            </a:r>
            <a:endParaRPr lang="en-US" sz="2400" dirty="0">
              <a:solidFill>
                <a:schemeClr val="tx1"/>
              </a:solidFill>
              <a:highlight>
                <a:srgbClr val="C0C0C0"/>
              </a:highligh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0264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7516"/>
            <a:ext cx="8596668" cy="648811"/>
          </a:xfrm>
        </p:spPr>
        <p:txBody>
          <a:bodyPr>
            <a:normAutofit fontScale="90000"/>
          </a:bodyPr>
          <a:lstStyle/>
          <a:p>
            <a:pPr algn="ctr"/>
            <a:r>
              <a:rPr lang="en-US" b="1" dirty="0">
                <a:effectLst>
                  <a:outerShdw blurRad="38100" dist="38100" dir="2700000" algn="tl">
                    <a:srgbClr val="000000">
                      <a:alpha val="43137"/>
                    </a:srgbClr>
                  </a:outerShdw>
                </a:effectLst>
              </a:rPr>
              <a:t>SACSCOC Principles of Accreditation</a:t>
            </a:r>
            <a:br>
              <a:rPr lang="en-US" dirty="0"/>
            </a:br>
            <a:endParaRPr lang="en-US" dirty="0"/>
          </a:p>
        </p:txBody>
      </p:sp>
      <p:sp>
        <p:nvSpPr>
          <p:cNvPr id="7" name="Content Placeholder 6"/>
          <p:cNvSpPr>
            <a:spLocks noGrp="1"/>
          </p:cNvSpPr>
          <p:nvPr>
            <p:ph idx="1"/>
          </p:nvPr>
        </p:nvSpPr>
        <p:spPr>
          <a:xfrm>
            <a:off x="677333" y="1166327"/>
            <a:ext cx="9452785" cy="5691673"/>
          </a:xfrm>
        </p:spPr>
        <p:txBody>
          <a:bodyPr>
            <a:normAutofit fontScale="70000" lnSpcReduction="20000"/>
          </a:bodyPr>
          <a:lstStyle/>
          <a:p>
            <a:pPr marL="0" indent="0">
              <a:buNone/>
            </a:pPr>
            <a:r>
              <a:rPr lang="en-US" sz="2400" dirty="0">
                <a:highlight>
                  <a:srgbClr val="C0C0C0"/>
                </a:highlight>
              </a:rPr>
              <a:t>10.1 Academic policies </a:t>
            </a:r>
          </a:p>
          <a:p>
            <a:pPr marL="0" indent="0">
              <a:buNone/>
            </a:pPr>
            <a:r>
              <a:rPr lang="en-US" sz="2400" dirty="0">
                <a:highlight>
                  <a:srgbClr val="C0C0C0"/>
                </a:highlight>
              </a:rPr>
              <a:t>10.2 Public information </a:t>
            </a:r>
          </a:p>
          <a:p>
            <a:pPr marL="0" indent="0">
              <a:buNone/>
            </a:pPr>
            <a:r>
              <a:rPr lang="en-US" sz="2400" dirty="0">
                <a:highlight>
                  <a:srgbClr val="C0C0C0"/>
                </a:highlight>
              </a:rPr>
              <a:t>10.3 Archived information </a:t>
            </a:r>
          </a:p>
          <a:p>
            <a:pPr marL="0" indent="0">
              <a:buNone/>
            </a:pPr>
            <a:r>
              <a:rPr lang="en-US" sz="2400" dirty="0">
                <a:highlight>
                  <a:srgbClr val="C0C0C0"/>
                </a:highlight>
              </a:rPr>
              <a:t>10.4 Academic governance </a:t>
            </a:r>
          </a:p>
          <a:p>
            <a:pPr marL="0" indent="0">
              <a:buNone/>
            </a:pPr>
            <a:r>
              <a:rPr lang="en-US" sz="2400" dirty="0">
                <a:highlight>
                  <a:srgbClr val="C0C0C0"/>
                </a:highlight>
              </a:rPr>
              <a:t>10.5 Admissions policies and practices </a:t>
            </a:r>
          </a:p>
          <a:p>
            <a:pPr marL="0" indent="0">
              <a:buNone/>
            </a:pPr>
            <a:r>
              <a:rPr lang="en-US" sz="2400" dirty="0">
                <a:highlight>
                  <a:srgbClr val="C0C0C0"/>
                </a:highlight>
              </a:rPr>
              <a:t>10.6 Distance and correspondence education </a:t>
            </a:r>
          </a:p>
          <a:p>
            <a:pPr marL="0" indent="0">
              <a:buNone/>
            </a:pPr>
            <a:r>
              <a:rPr lang="en-US" sz="2400" dirty="0">
                <a:highlight>
                  <a:srgbClr val="C0C0C0"/>
                </a:highlight>
              </a:rPr>
              <a:t>10.7 Policies for awarding credit </a:t>
            </a:r>
          </a:p>
          <a:p>
            <a:pPr marL="0" indent="0">
              <a:buNone/>
            </a:pPr>
            <a:r>
              <a:rPr lang="en-US" sz="2400" dirty="0">
                <a:highlight>
                  <a:srgbClr val="C0C0C0"/>
                </a:highlight>
              </a:rPr>
              <a:t>10.8 Evaluating and awarding academic credit </a:t>
            </a:r>
          </a:p>
          <a:p>
            <a:pPr marL="0" indent="0">
              <a:buNone/>
            </a:pPr>
            <a:r>
              <a:rPr lang="en-US" sz="2400" dirty="0">
                <a:highlight>
                  <a:srgbClr val="C0C0C0"/>
                </a:highlight>
              </a:rPr>
              <a:t>10.9 Cooperative academic arrangements </a:t>
            </a:r>
          </a:p>
          <a:p>
            <a:pPr marL="0" indent="0">
              <a:buNone/>
            </a:pPr>
            <a:r>
              <a:rPr lang="en-US" sz="2400" dirty="0">
                <a:highlight>
                  <a:srgbClr val="FFFF00"/>
                </a:highlight>
              </a:rPr>
              <a:t>11.1 Library &amp; learning/information resources </a:t>
            </a:r>
          </a:p>
          <a:p>
            <a:pPr marL="0" indent="0">
              <a:buNone/>
            </a:pPr>
            <a:r>
              <a:rPr lang="en-US" sz="2400" dirty="0">
                <a:highlight>
                  <a:srgbClr val="FFFF00"/>
                </a:highlight>
              </a:rPr>
              <a:t>11.2 Library &amp; learning/information staff </a:t>
            </a:r>
          </a:p>
          <a:p>
            <a:pPr marL="0" indent="0">
              <a:buNone/>
            </a:pPr>
            <a:r>
              <a:rPr lang="en-US" sz="2400" dirty="0">
                <a:highlight>
                  <a:srgbClr val="FFFF00"/>
                </a:highlight>
              </a:rPr>
              <a:t>11.3 Library &amp; learning/information access </a:t>
            </a:r>
          </a:p>
          <a:p>
            <a:pPr marL="0" indent="0">
              <a:buNone/>
            </a:pPr>
            <a:r>
              <a:rPr lang="en-US" sz="2400" dirty="0">
                <a:highlight>
                  <a:srgbClr val="808080"/>
                </a:highlight>
              </a:rPr>
              <a:t>12.1 Student support services </a:t>
            </a:r>
          </a:p>
          <a:p>
            <a:pPr marL="0" indent="0">
              <a:buNone/>
            </a:pPr>
            <a:r>
              <a:rPr lang="en-US" sz="2400" dirty="0">
                <a:highlight>
                  <a:srgbClr val="808080"/>
                </a:highlight>
              </a:rPr>
              <a:t>12.2 Student support services staff </a:t>
            </a:r>
          </a:p>
          <a:p>
            <a:pPr marL="0" indent="0">
              <a:buNone/>
            </a:pPr>
            <a:r>
              <a:rPr lang="en-US" sz="2400" dirty="0">
                <a:highlight>
                  <a:srgbClr val="808080"/>
                </a:highlight>
              </a:rPr>
              <a:t>12.3 Student rights </a:t>
            </a:r>
          </a:p>
          <a:p>
            <a:pPr marL="0" indent="0">
              <a:buNone/>
            </a:pPr>
            <a:r>
              <a:rPr lang="en-US" sz="2400" dirty="0">
                <a:highlight>
                  <a:srgbClr val="808080"/>
                </a:highlight>
              </a:rPr>
              <a:t>12.4 Student complaints</a:t>
            </a:r>
            <a:endParaRPr lang="en-US" sz="2400" dirty="0">
              <a:solidFill>
                <a:schemeClr val="tx1"/>
              </a:solidFill>
              <a:highlight>
                <a:srgbClr val="808080"/>
              </a:highligh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89921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7516"/>
            <a:ext cx="8596668" cy="648811"/>
          </a:xfrm>
        </p:spPr>
        <p:txBody>
          <a:bodyPr>
            <a:normAutofit fontScale="90000"/>
          </a:bodyPr>
          <a:lstStyle/>
          <a:p>
            <a:pPr algn="ctr"/>
            <a:r>
              <a:rPr lang="en-US" b="1" dirty="0">
                <a:effectLst>
                  <a:outerShdw blurRad="38100" dist="38100" dir="2700000" algn="tl">
                    <a:srgbClr val="000000">
                      <a:alpha val="43137"/>
                    </a:srgbClr>
                  </a:outerShdw>
                </a:effectLst>
              </a:rPr>
              <a:t>SACSCOC Principles of Accreditation</a:t>
            </a:r>
            <a:br>
              <a:rPr lang="en-US" dirty="0"/>
            </a:br>
            <a:endParaRPr lang="en-US" dirty="0"/>
          </a:p>
        </p:txBody>
      </p:sp>
      <p:sp>
        <p:nvSpPr>
          <p:cNvPr id="7" name="Content Placeholder 6"/>
          <p:cNvSpPr>
            <a:spLocks noGrp="1"/>
          </p:cNvSpPr>
          <p:nvPr>
            <p:ph idx="1"/>
          </p:nvPr>
        </p:nvSpPr>
        <p:spPr>
          <a:xfrm>
            <a:off x="677333" y="1166327"/>
            <a:ext cx="9452785" cy="5691673"/>
          </a:xfrm>
        </p:spPr>
        <p:txBody>
          <a:bodyPr>
            <a:normAutofit fontScale="85000" lnSpcReduction="20000"/>
          </a:bodyPr>
          <a:lstStyle/>
          <a:p>
            <a:pPr marL="0" indent="0">
              <a:buNone/>
            </a:pPr>
            <a:r>
              <a:rPr lang="en-US" sz="2400" dirty="0">
                <a:highlight>
                  <a:srgbClr val="808080"/>
                </a:highlight>
              </a:rPr>
              <a:t>12.5 Student records </a:t>
            </a:r>
          </a:p>
          <a:p>
            <a:pPr marL="0" indent="0">
              <a:buNone/>
            </a:pPr>
            <a:r>
              <a:rPr lang="en-US" sz="2400" dirty="0">
                <a:highlight>
                  <a:srgbClr val="808080"/>
                </a:highlight>
              </a:rPr>
              <a:t>12.6 Student debt </a:t>
            </a:r>
          </a:p>
          <a:p>
            <a:pPr marL="0" indent="0">
              <a:buNone/>
            </a:pPr>
            <a:r>
              <a:rPr lang="en-US" sz="2400" dirty="0">
                <a:highlight>
                  <a:srgbClr val="808000"/>
                </a:highlight>
              </a:rPr>
              <a:t>13.1 Financial resources </a:t>
            </a:r>
          </a:p>
          <a:p>
            <a:pPr marL="0" indent="0">
              <a:buNone/>
            </a:pPr>
            <a:r>
              <a:rPr lang="en-US" sz="2400" dirty="0">
                <a:highlight>
                  <a:srgbClr val="808000"/>
                </a:highlight>
              </a:rPr>
              <a:t>13.2 Financial documents </a:t>
            </a:r>
          </a:p>
          <a:p>
            <a:pPr marL="0" indent="0">
              <a:buNone/>
            </a:pPr>
            <a:r>
              <a:rPr lang="en-US" sz="2400" dirty="0">
                <a:highlight>
                  <a:srgbClr val="808000"/>
                </a:highlight>
              </a:rPr>
              <a:t>13.3 Financial responsibility </a:t>
            </a:r>
          </a:p>
          <a:p>
            <a:pPr marL="0" indent="0">
              <a:buNone/>
            </a:pPr>
            <a:r>
              <a:rPr lang="en-US" sz="2400" dirty="0">
                <a:highlight>
                  <a:srgbClr val="808000"/>
                </a:highlight>
              </a:rPr>
              <a:t>13.4 Control of finances </a:t>
            </a:r>
          </a:p>
          <a:p>
            <a:pPr marL="0" indent="0">
              <a:buNone/>
            </a:pPr>
            <a:r>
              <a:rPr lang="en-US" sz="2400" dirty="0">
                <a:highlight>
                  <a:srgbClr val="808000"/>
                </a:highlight>
              </a:rPr>
              <a:t>13.5 Control of sponsored research/external funds </a:t>
            </a:r>
          </a:p>
          <a:p>
            <a:pPr marL="0" indent="0">
              <a:buNone/>
            </a:pPr>
            <a:r>
              <a:rPr lang="en-US" sz="2400" dirty="0">
                <a:highlight>
                  <a:srgbClr val="808000"/>
                </a:highlight>
              </a:rPr>
              <a:t>13.6 Federal and state responsibilities </a:t>
            </a:r>
          </a:p>
          <a:p>
            <a:pPr marL="0" indent="0">
              <a:buNone/>
            </a:pPr>
            <a:r>
              <a:rPr lang="en-US" sz="2400" dirty="0">
                <a:highlight>
                  <a:srgbClr val="808000"/>
                </a:highlight>
              </a:rPr>
              <a:t>13.7 Physical resources </a:t>
            </a:r>
          </a:p>
          <a:p>
            <a:pPr marL="0" indent="0">
              <a:buNone/>
            </a:pPr>
            <a:r>
              <a:rPr lang="en-US" sz="2400" dirty="0">
                <a:highlight>
                  <a:srgbClr val="808000"/>
                </a:highlight>
              </a:rPr>
              <a:t>13.8 Institutional environment </a:t>
            </a:r>
          </a:p>
          <a:p>
            <a:pPr marL="0" indent="0">
              <a:buNone/>
            </a:pPr>
            <a:r>
              <a:rPr lang="en-US" sz="2400" dirty="0">
                <a:highlight>
                  <a:srgbClr val="FF0000"/>
                </a:highlight>
              </a:rPr>
              <a:t>14.1 Publication of accreditation status </a:t>
            </a:r>
          </a:p>
          <a:p>
            <a:pPr marL="0" indent="0">
              <a:buNone/>
            </a:pPr>
            <a:r>
              <a:rPr lang="en-US" sz="2400" dirty="0">
                <a:highlight>
                  <a:srgbClr val="FF0000"/>
                </a:highlight>
              </a:rPr>
              <a:t>14.2 Substantive change </a:t>
            </a:r>
          </a:p>
          <a:p>
            <a:pPr marL="0" indent="0">
              <a:buNone/>
            </a:pPr>
            <a:r>
              <a:rPr lang="en-US" sz="2400" dirty="0">
                <a:highlight>
                  <a:srgbClr val="FF0000"/>
                </a:highlight>
              </a:rPr>
              <a:t>14.3 Comprehensive institutional reviews </a:t>
            </a:r>
          </a:p>
          <a:p>
            <a:pPr marL="0" indent="0">
              <a:buNone/>
            </a:pPr>
            <a:r>
              <a:rPr lang="en-US" sz="2400" dirty="0">
                <a:highlight>
                  <a:srgbClr val="FF0000"/>
                </a:highlight>
              </a:rPr>
              <a:t>14.4 Representation to other agencies </a:t>
            </a:r>
          </a:p>
          <a:p>
            <a:pPr marL="0" indent="0">
              <a:buNone/>
            </a:pPr>
            <a:r>
              <a:rPr lang="en-US" sz="2400" dirty="0">
                <a:highlight>
                  <a:srgbClr val="FF0000"/>
                </a:highlight>
              </a:rPr>
              <a:t>14.5 Policy compliance</a:t>
            </a:r>
            <a:endParaRPr lang="en-US" sz="2400" dirty="0">
              <a:solidFill>
                <a:schemeClr val="tx1"/>
              </a:solidFill>
              <a:highlight>
                <a:srgbClr val="FF0000"/>
              </a:highligh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9290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6136"/>
            <a:ext cx="8596668" cy="833350"/>
          </a:xfrm>
        </p:spPr>
        <p:txBody>
          <a:bodyPr>
            <a:normAutofit fontScale="90000"/>
          </a:bodyPr>
          <a:lstStyle/>
          <a:p>
            <a:pPr algn="ctr"/>
            <a:r>
              <a:rPr lang="en-US" b="1" dirty="0">
                <a:effectLst>
                  <a:outerShdw blurRad="38100" dist="38100" dir="2700000" algn="tl">
                    <a:srgbClr val="000000">
                      <a:alpha val="43137"/>
                    </a:srgbClr>
                  </a:outerShdw>
                </a:effectLst>
              </a:rPr>
              <a:t>Most Cited Principles Class of 2019</a:t>
            </a:r>
            <a:br>
              <a:rPr lang="en-US" dirty="0"/>
            </a:br>
            <a:endParaRPr lang="en-US" dirty="0"/>
          </a:p>
        </p:txBody>
      </p:sp>
      <p:sp>
        <p:nvSpPr>
          <p:cNvPr id="7" name="Content Placeholder 6"/>
          <p:cNvSpPr>
            <a:spLocks noGrp="1"/>
          </p:cNvSpPr>
          <p:nvPr>
            <p:ph idx="1"/>
          </p:nvPr>
        </p:nvSpPr>
        <p:spPr>
          <a:xfrm>
            <a:off x="677334" y="1698172"/>
            <a:ext cx="8960152" cy="4746172"/>
          </a:xfrm>
        </p:spPr>
        <p:txBody>
          <a:bodyPr>
            <a:normAutofit/>
          </a:bodyPr>
          <a:lstStyle/>
          <a:p>
            <a:pPr marL="0" indent="0">
              <a:buNone/>
            </a:pPr>
            <a:r>
              <a:rPr lang="en-US" sz="2600" b="1" dirty="0">
                <a:solidFill>
                  <a:schemeClr val="tx1"/>
                </a:solidFill>
                <a:latin typeface="Lucida Sans Unicode" panose="020B0602030504020204" pitchFamily="34" charset="0"/>
                <a:cs typeface="Lucida Sans Unicode" panose="020B0602030504020204" pitchFamily="34" charset="0"/>
              </a:rPr>
              <a:t>Review Stage I: Off-Site Committee</a:t>
            </a:r>
          </a:p>
          <a:p>
            <a:r>
              <a:rPr lang="en-US" b="1" dirty="0"/>
              <a:t>1.	6.2.a </a:t>
            </a:r>
            <a:r>
              <a:rPr lang="en-US" dirty="0"/>
              <a:t>(Faculty Qualifications) 	</a:t>
            </a:r>
            <a:r>
              <a:rPr lang="en-US" b="1" dirty="0"/>
              <a:t>92%</a:t>
            </a:r>
            <a:endParaRPr lang="en-US" dirty="0"/>
          </a:p>
          <a:p>
            <a:r>
              <a:rPr lang="en-US" b="1" dirty="0"/>
              <a:t>2.	8.2.a </a:t>
            </a:r>
            <a:r>
              <a:rPr lang="en-US" dirty="0"/>
              <a:t>(Student Outcomes: Ed Programs) 	</a:t>
            </a:r>
            <a:r>
              <a:rPr lang="en-US" b="1" dirty="0"/>
              <a:t>61%</a:t>
            </a:r>
            <a:endParaRPr lang="en-US" dirty="0"/>
          </a:p>
          <a:p>
            <a:r>
              <a:rPr lang="en-US" b="1" dirty="0"/>
              <a:t>3.	8.2.b </a:t>
            </a:r>
            <a:r>
              <a:rPr lang="en-US" dirty="0"/>
              <a:t>(Student Outcomes: Gen Ed) 	</a:t>
            </a:r>
            <a:r>
              <a:rPr lang="en-US" b="1" dirty="0"/>
              <a:t>56% </a:t>
            </a:r>
            <a:r>
              <a:rPr lang="en-US" dirty="0"/>
              <a:t>	</a:t>
            </a:r>
          </a:p>
          <a:p>
            <a:r>
              <a:rPr lang="en-US" dirty="0"/>
              <a:t>4.	</a:t>
            </a:r>
            <a:r>
              <a:rPr lang="en-US" b="1" dirty="0"/>
              <a:t>8.2.c</a:t>
            </a:r>
            <a:r>
              <a:rPr lang="en-US" dirty="0"/>
              <a:t> (Student Outcomes: Academic &amp; Student Services) </a:t>
            </a:r>
            <a:r>
              <a:rPr lang="en-US" b="1" dirty="0"/>
              <a:t>52%</a:t>
            </a:r>
          </a:p>
          <a:p>
            <a:r>
              <a:rPr lang="en-US" dirty="0"/>
              <a:t>5.	</a:t>
            </a:r>
            <a:r>
              <a:rPr lang="en-US" b="1" dirty="0"/>
              <a:t>6.3 </a:t>
            </a:r>
            <a:r>
              <a:rPr lang="en-US" dirty="0"/>
              <a:t>(Faculty Appointment &amp; Evaluation) 	</a:t>
            </a:r>
            <a:r>
              <a:rPr lang="en-US" b="1" dirty="0"/>
              <a:t>49% </a:t>
            </a:r>
            <a:r>
              <a:rPr lang="en-US" dirty="0"/>
              <a:t>	</a:t>
            </a:r>
          </a:p>
          <a:p>
            <a:r>
              <a:rPr lang="en-US" dirty="0"/>
              <a:t>6.	</a:t>
            </a:r>
            <a:r>
              <a:rPr lang="en-US" b="1" dirty="0"/>
              <a:t>6.2.b </a:t>
            </a:r>
            <a:r>
              <a:rPr lang="en-US" dirty="0"/>
              <a:t>(Program Faculty) 	</a:t>
            </a:r>
            <a:r>
              <a:rPr lang="en-US" b="1" dirty="0"/>
              <a:t>48% </a:t>
            </a:r>
            <a:r>
              <a:rPr lang="en-US" dirty="0"/>
              <a:t>	</a:t>
            </a:r>
          </a:p>
          <a:p>
            <a:r>
              <a:rPr lang="en-US" dirty="0"/>
              <a:t>7.	</a:t>
            </a:r>
            <a:r>
              <a:rPr lang="en-US" b="1" dirty="0"/>
              <a:t>5.4 </a:t>
            </a:r>
            <a:r>
              <a:rPr lang="en-US" dirty="0"/>
              <a:t>(Qualified Officers) 	</a:t>
            </a:r>
            <a:r>
              <a:rPr lang="en-US" b="1" dirty="0"/>
              <a:t>47% </a:t>
            </a:r>
            <a:r>
              <a:rPr lang="en-US" dirty="0"/>
              <a:t>	</a:t>
            </a:r>
          </a:p>
          <a:p>
            <a:r>
              <a:rPr lang="en-US" dirty="0"/>
              <a:t>8.	</a:t>
            </a:r>
            <a:r>
              <a:rPr lang="en-US" b="1" dirty="0"/>
              <a:t>8.1 </a:t>
            </a:r>
            <a:r>
              <a:rPr lang="en-US" dirty="0"/>
              <a:t>(Student Achievement) 	</a:t>
            </a:r>
            <a:r>
              <a:rPr lang="en-US" b="1" dirty="0"/>
              <a:t>45% </a:t>
            </a:r>
            <a:r>
              <a:rPr lang="en-US" dirty="0"/>
              <a:t>	</a:t>
            </a:r>
          </a:p>
          <a:p>
            <a:r>
              <a:rPr lang="en-US" dirty="0"/>
              <a:t>9.	</a:t>
            </a:r>
            <a:r>
              <a:rPr lang="en-US" b="1" dirty="0"/>
              <a:t>13.2 </a:t>
            </a:r>
            <a:r>
              <a:rPr lang="en-US" dirty="0"/>
              <a:t>(Financial Documents) 	</a:t>
            </a:r>
            <a:r>
              <a:rPr lang="en-US" b="1" dirty="0"/>
              <a:t>42% </a:t>
            </a:r>
            <a:r>
              <a:rPr lang="en-US" dirty="0"/>
              <a:t>	</a:t>
            </a:r>
          </a:p>
          <a:p>
            <a:r>
              <a:rPr lang="en-US" dirty="0"/>
              <a:t>10	</a:t>
            </a:r>
            <a:r>
              <a:rPr lang="en-US" b="1" dirty="0"/>
              <a:t>6.2.c </a:t>
            </a:r>
            <a:r>
              <a:rPr lang="en-US" dirty="0"/>
              <a:t>(Program Coordination) 	</a:t>
            </a:r>
            <a:r>
              <a:rPr lang="en-US" b="1" dirty="0"/>
              <a:t>38% </a:t>
            </a:r>
            <a:r>
              <a:rPr lang="en-US" dirty="0"/>
              <a:t>	</a:t>
            </a:r>
          </a:p>
          <a:p>
            <a:endParaRPr lang="en-US" dirty="0"/>
          </a:p>
          <a:p>
            <a:pPr marL="0" indent="0">
              <a:buNone/>
            </a:pPr>
            <a:endParaRPr lang="en-US" sz="24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37581948"/>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5A7C02079CF2479244FD77F2B2D6C2" ma:contentTypeVersion="9" ma:contentTypeDescription="Create a new document." ma:contentTypeScope="" ma:versionID="31474f28619e23b8de3f0e055437fc85">
  <xsd:schema xmlns:xsd="http://www.w3.org/2001/XMLSchema" xmlns:xs="http://www.w3.org/2001/XMLSchema" xmlns:p="http://schemas.microsoft.com/office/2006/metadata/properties" xmlns:ns3="1e32fb81-59af-417e-9c61-ff23ed58477f" targetNamespace="http://schemas.microsoft.com/office/2006/metadata/properties" ma:root="true" ma:fieldsID="95dcb963f93d8052f8c02eaf0d543821" ns3:_="">
    <xsd:import namespace="1e32fb81-59af-417e-9c61-ff23ed58477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32fb81-59af-417e-9c61-ff23ed5847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543D38-7D7F-4034-858F-A69F332B071D}">
  <ds:schemaRefs>
    <ds:schemaRef ds:uri="http://purl.org/dc/elements/1.1/"/>
    <ds:schemaRef ds:uri="http://schemas.microsoft.com/office/infopath/2007/PartnerControls"/>
    <ds:schemaRef ds:uri="http://purl.org/dc/dcmitype/"/>
    <ds:schemaRef ds:uri="http://schemas.microsoft.com/office/2006/documentManagement/types"/>
    <ds:schemaRef ds:uri="http://schemas.microsoft.com/office/2006/metadata/properties"/>
    <ds:schemaRef ds:uri="1e32fb81-59af-417e-9c61-ff23ed58477f"/>
    <ds:schemaRef ds:uri="http://www.w3.org/XML/1998/namespac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FDF5B580-E938-4F50-A0B0-A54410B17028}">
  <ds:schemaRefs>
    <ds:schemaRef ds:uri="http://schemas.microsoft.com/sharepoint/v3/contenttype/forms"/>
  </ds:schemaRefs>
</ds:datastoreItem>
</file>

<file path=customXml/itemProps3.xml><?xml version="1.0" encoding="utf-8"?>
<ds:datastoreItem xmlns:ds="http://schemas.openxmlformats.org/officeDocument/2006/customXml" ds:itemID="{90E02DCB-8896-4245-9D46-1472B027D3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32fb81-59af-417e-9c61-ff23ed5847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5787</TotalTime>
  <Words>1681</Words>
  <Application>Microsoft Office PowerPoint</Application>
  <PresentationFormat>Widescreen</PresentationFormat>
  <Paragraphs>191</Paragraphs>
  <Slides>22</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Edwardian Script ITC</vt:lpstr>
      <vt:lpstr>Lucida Sans Unicode</vt:lpstr>
      <vt:lpstr>Times New Roman</vt:lpstr>
      <vt:lpstr>Trebuchet MS</vt:lpstr>
      <vt:lpstr>Wingdings 3</vt:lpstr>
      <vt:lpstr>Facet</vt:lpstr>
      <vt:lpstr>"The One Where We Chat About the SACSCOC Reaffirmation Process...   #It's been Ten Years Already?"</vt:lpstr>
      <vt:lpstr>Presentation Outcomes</vt:lpstr>
      <vt:lpstr>SACSCOC Reaffirmation is next year…</vt:lpstr>
      <vt:lpstr>SACSCOC Principles of Accreditation </vt:lpstr>
      <vt:lpstr>SACSCOC Principles of Accreditation </vt:lpstr>
      <vt:lpstr>SACSCOC Principles of Accreditation </vt:lpstr>
      <vt:lpstr>SACSCOC Principles of Accreditation </vt:lpstr>
      <vt:lpstr>SACSCOC Principles of Accreditation </vt:lpstr>
      <vt:lpstr>Most Cited Principles Class of 2019 </vt:lpstr>
      <vt:lpstr>Most Cited Principles Class of 2019 </vt:lpstr>
      <vt:lpstr>Most Cited Principles Class of 2019 </vt:lpstr>
      <vt:lpstr>TIPs and/or Pitfalls </vt:lpstr>
      <vt:lpstr>TIPs and/or Pitfalls </vt:lpstr>
      <vt:lpstr>TIPs and/or Pitfalls </vt:lpstr>
      <vt:lpstr>TIPs and/or Pitfalls </vt:lpstr>
      <vt:lpstr>TIPs and/or Pitfalls </vt:lpstr>
      <vt:lpstr>TIPs and/or Pitfalls </vt:lpstr>
      <vt:lpstr>TIPs and/or Pitfalls </vt:lpstr>
      <vt:lpstr>TIPs and/or Pitfalls </vt:lpstr>
      <vt:lpstr>WHAT’S NEXT?</vt:lpstr>
      <vt:lpstr>AND THEN?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 C’s That Strengthen Campus-Wide Collaboration for Effective IE Practices</dc:title>
  <dc:creator>cieps</dc:creator>
  <cp:lastModifiedBy>RoseMary Watkins</cp:lastModifiedBy>
  <cp:revision>128</cp:revision>
  <cp:lastPrinted>2022-03-22T15:50:17Z</cp:lastPrinted>
  <dcterms:created xsi:type="dcterms:W3CDTF">2018-05-28T16:08:05Z</dcterms:created>
  <dcterms:modified xsi:type="dcterms:W3CDTF">2022-03-22T20:55:37Z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0x010100C35A7C02079CF2479244FD77F2B2D6C2</vt:lpwstr>
  </property>
</Properties>
</file>