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210" r:id="rId3"/>
    <p:sldId id="2096" r:id="rId4"/>
    <p:sldId id="2157" r:id="rId5"/>
    <p:sldId id="2170" r:id="rId6"/>
    <p:sldId id="2173" r:id="rId7"/>
    <p:sldId id="2168" r:id="rId8"/>
    <p:sldId id="2209" r:id="rId9"/>
    <p:sldId id="2167" r:id="rId10"/>
    <p:sldId id="2174" r:id="rId11"/>
    <p:sldId id="2175" r:id="rId12"/>
    <p:sldId id="2176" r:id="rId13"/>
    <p:sldId id="2177" r:id="rId14"/>
    <p:sldId id="2178" r:id="rId15"/>
    <p:sldId id="2197" r:id="rId16"/>
    <p:sldId id="2196" r:id="rId17"/>
    <p:sldId id="2194" r:id="rId18"/>
    <p:sldId id="2195" r:id="rId19"/>
    <p:sldId id="2211" r:id="rId20"/>
    <p:sldId id="2198" r:id="rId21"/>
    <p:sldId id="2184" r:id="rId22"/>
    <p:sldId id="2214" r:id="rId23"/>
    <p:sldId id="2215" r:id="rId24"/>
    <p:sldId id="2189" r:id="rId25"/>
    <p:sldId id="2190" r:id="rId26"/>
    <p:sldId id="2191" r:id="rId27"/>
    <p:sldId id="2192" r:id="rId28"/>
    <p:sldId id="2185" r:id="rId29"/>
    <p:sldId id="2201" r:id="rId30"/>
    <p:sldId id="2199" r:id="rId31"/>
    <p:sldId id="2200" r:id="rId32"/>
    <p:sldId id="2202" r:id="rId33"/>
    <p:sldId id="2203" r:id="rId34"/>
    <p:sldId id="2204" r:id="rId35"/>
    <p:sldId id="2180" r:id="rId36"/>
    <p:sldId id="1880" r:id="rId37"/>
    <p:sldId id="1881" r:id="rId38"/>
    <p:sldId id="2138" r:id="rId39"/>
    <p:sldId id="264" r:id="rId40"/>
    <p:sldId id="280" r:id="rId41"/>
    <p:sldId id="281" r:id="rId42"/>
    <p:sldId id="2216" r:id="rId43"/>
    <p:sldId id="2186" r:id="rId44"/>
    <p:sldId id="2208" r:id="rId45"/>
    <p:sldId id="218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E6"/>
    <a:srgbClr val="00B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4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76B7-8FE4-4BFB-A5B7-DED7EF72DCD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C4E21-A56B-4DF5-864A-497C6E996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8777-9C98-4678-BA52-A646E9706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5B5B3-7F60-4705-A92B-49A02B223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FB6F5-5383-4E59-9322-E7ABB59B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7837-ACA1-40AE-99B7-DAC4121172A7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128D4-507D-49D1-BFA3-7290380D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D62-C5C3-4F68-8CDC-FD351850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9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CF0A-1BDA-44C1-80F2-EF430BBA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1379D-6046-4D61-ADEA-3FD985884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D3A3E-216A-48C7-B411-B9B1D137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F3FF-9368-41AB-AECE-BA1D702ABF33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18C3D-E0DA-41B9-B011-0EFAB5C8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495CC-E895-4B69-A027-F39BC3C4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93CDE1-C6E8-4C90-B1B9-91819873B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690B2-0C88-419E-9137-812F74F97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3E5F-7A77-44CF-8146-BABF95ED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1A20-86FD-4907-8C46-3FE5DF4DCBA7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6FA2F-FC0E-4EE1-8221-6175435B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3D60B-BE88-4C64-8E38-9D116EBB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D6EB-499B-4A51-8D5A-29577064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B175-C1F8-44D7-B429-F9DFBD54D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55F55-0E49-4E48-9EE9-136D7346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6618-49EA-43FB-AAD2-AB86EB68108C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E754E-00F7-4E61-A667-18833598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CD3D1-A7B6-4B1F-8C75-561B5F5E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3A7E-DBAE-4440-8C9F-FE3962E1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3DB24-66C2-4703-BD34-9C3E49B47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A47C-CC70-452F-83C2-4A5640E8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918-8774-45D9-8AE1-81EEB50DF928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C52F3-6D37-4E83-B5D5-83931480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ED3ED-C21E-44E8-BDC6-221ED800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9E2B-1423-4DF2-9AED-D82C4BC4F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97B80-0933-41E0-A023-5619EFF2D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E60D1-0F8F-4E3D-89EE-177EA0DB8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0D4-F7BD-4083-88CA-4AE9CBAD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7E5B5-68FF-44AA-ABF0-3BED3F5A2375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9F2A5-3365-483E-9B96-6B4B8890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1F4AC-5C0B-45CA-A1C4-20A0D6EE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D40F-E482-400C-8B76-B733B079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FF411-56B4-41F7-A7EA-CE17F7C73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EC98A-F084-4FAC-9BF7-DABCA8587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8414-B977-467A-B689-0EE2A0F49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A27C4-B2D6-4234-8421-82E658D3E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458A7-A92C-4707-AC01-176E3098D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BE2A-9524-4F7E-92BE-DEEFB3B3F5AB}" type="datetime1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DE460-0D37-42F6-89B4-FE294FC5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42734F-59BF-4819-B8DF-3F40C7E2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6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5ED-7347-42EF-9376-E86F3982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DCEED-9A5F-4449-8DF7-C4F33569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363E-60C1-4DD6-AC48-7E4BEC3B7080}" type="datetime1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0B1B4-6AF9-40AE-A531-583C48C0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D1B10-2F6B-46FD-8833-563009BA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5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EBF75-3335-43BD-9EF2-42BCE923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4C7CB-CB3E-47E2-86E9-30741372B0B2}" type="datetime1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E2B68-DF3D-42A5-B649-5E4043F9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FDD6F-FA62-4C1B-9BB7-6EFEA76E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5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09C3-4A5B-44F4-8486-1D3AD4FC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33B49-5A29-4B72-9C25-E9629689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46BF9-F072-4AF0-8FB5-A80F71D1A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08B9F-57F7-4563-8EA0-2269AB2F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30F7-564B-4DF2-83D3-0B55BADC7446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5952C-98CA-4974-A8EE-8E62AFF8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BAD4A-1A7A-4AB7-9F9D-81BE9A49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92D1-B8DA-400B-8A02-940B82A2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BD215-D76F-4B11-A0A2-2C0ECEB78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31D61-739C-478F-905C-A7AB3028C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85016-68F6-4BED-96E8-DA79CB21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20BD-D327-4CAA-A4E1-69A07A297443}" type="datetime1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5F327-1F3F-4ECD-B09A-1080C3DE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FFB6C-464B-4A78-A1EB-13B2B94E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4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78BBF-CFED-474C-82EC-A8119F2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6660F-563F-438D-A8E4-1036DE4A2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BE02D-B171-4DFC-B15E-869C6A888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78A19-7675-4F5F-BDB4-A28552B6A45B}" type="datetime1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D3873-3494-48D4-BC6E-41495FDBD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8A03F-EDE7-4491-8FCE-CDC38C9F0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F3ABC-6752-4F88-94C7-B7CD392DF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55769&amp;picture=alizarin-crimson-stripes-patter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281CF5-63A1-4C4E-AB87-DF462C34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57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138875-2542-4639-9959-756FBF143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975" y="1518249"/>
            <a:ext cx="9452123" cy="24997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2022 ALAIR Spring Conference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Jim Hood, Ph.D. | Deputy Director, Financial &amp; Information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EEF66-170B-48D3-B9A8-BD76F0179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66975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E856C-DFED-4B36-9B82-79C3908B6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110" y="127592"/>
            <a:ext cx="9911400" cy="119084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Current and Pending Activities of the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5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Alabama Commission on Higher Education (ACHE)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4D09B-ACED-476D-B6B2-46F37BF1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743E3-9F91-4703-9398-78437DE9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7" y="1081021"/>
            <a:ext cx="11802781" cy="55804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10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Updating Web 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68E24-B36C-4264-96BB-74AD519E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17" y="1081021"/>
            <a:ext cx="11860288" cy="4429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39FF06-8FAB-4BC6-B455-88AB5CFBC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6" y="1097565"/>
            <a:ext cx="12069967" cy="46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11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Developing New Data Portal  (Power BI)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1B41B-DEA6-4B8C-964E-4D89702A1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98" y="1216954"/>
            <a:ext cx="10814202" cy="5217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504DBE-BFAF-420B-AE99-66CF31D49148}"/>
              </a:ext>
            </a:extLst>
          </p:cNvPr>
          <p:cNvSpPr/>
          <p:nvPr/>
        </p:nvSpPr>
        <p:spPr>
          <a:xfrm>
            <a:off x="2033337" y="3983682"/>
            <a:ext cx="1648326" cy="720665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83744-E9A1-4787-BB16-CA026AE96999}"/>
              </a:ext>
            </a:extLst>
          </p:cNvPr>
          <p:cNvSpPr/>
          <p:nvPr/>
        </p:nvSpPr>
        <p:spPr>
          <a:xfrm>
            <a:off x="4157251" y="3983682"/>
            <a:ext cx="1614899" cy="720665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46D529-0807-4DC5-AA7B-9D07CB59F263}"/>
              </a:ext>
            </a:extLst>
          </p:cNvPr>
          <p:cNvSpPr/>
          <p:nvPr/>
        </p:nvSpPr>
        <p:spPr>
          <a:xfrm>
            <a:off x="7798469" y="5941498"/>
            <a:ext cx="1648326" cy="315039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ACHE &amp; IPEDS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95796A-4EEA-43B4-8C6C-A2D1554AC0E7}"/>
              </a:ext>
            </a:extLst>
          </p:cNvPr>
          <p:cNvSpPr/>
          <p:nvPr/>
        </p:nvSpPr>
        <p:spPr>
          <a:xfrm>
            <a:off x="6150143" y="5941498"/>
            <a:ext cx="1648326" cy="315039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IPEDS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0DFA7-D826-43E6-B33D-ECF8A978900B}"/>
              </a:ext>
            </a:extLst>
          </p:cNvPr>
          <p:cNvSpPr/>
          <p:nvPr/>
        </p:nvSpPr>
        <p:spPr>
          <a:xfrm>
            <a:off x="9446795" y="5946024"/>
            <a:ext cx="1648326" cy="315039"/>
          </a:xfrm>
          <a:prstGeom prst="rect">
            <a:avLst/>
          </a:prstGeom>
          <a:solidFill>
            <a:schemeClr val="bg1"/>
          </a:solidFill>
          <a:ln w="31750">
            <a:solidFill>
              <a:srgbClr val="00AA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ACHE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33ED6-AC92-49AE-9D8F-4552C09DE395}"/>
              </a:ext>
            </a:extLst>
          </p:cNvPr>
          <p:cNvSpPr/>
          <p:nvPr/>
        </p:nvSpPr>
        <p:spPr>
          <a:xfrm>
            <a:off x="8333874" y="3983682"/>
            <a:ext cx="1648326" cy="720665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DE2BA-04ED-45D4-BE3F-9137C24AF915}"/>
              </a:ext>
            </a:extLst>
          </p:cNvPr>
          <p:cNvSpPr/>
          <p:nvPr/>
        </p:nvSpPr>
        <p:spPr>
          <a:xfrm>
            <a:off x="4157251" y="3105150"/>
            <a:ext cx="1614899" cy="720665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428A1-48E0-4716-A993-B7B3E86056B3}"/>
              </a:ext>
            </a:extLst>
          </p:cNvPr>
          <p:cNvSpPr txBox="1"/>
          <p:nvPr/>
        </p:nvSpPr>
        <p:spPr>
          <a:xfrm>
            <a:off x="4447674" y="5907504"/>
            <a:ext cx="164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SOURCES:</a:t>
            </a:r>
          </a:p>
        </p:txBody>
      </p:sp>
    </p:spTree>
    <p:extLst>
      <p:ext uri="{BB962C8B-B14F-4D97-AF65-F5344CB8AC3E}">
        <p14:creationId xmlns:p14="http://schemas.microsoft.com/office/powerpoint/2010/main" val="9947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5" grpId="0" animBg="1"/>
      <p:bldP spid="10" grpId="0" animBg="1"/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12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Developing New Data Portal  (Power BI)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85688-EF5F-4F3A-9878-55CBE5520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6954"/>
            <a:ext cx="9432036" cy="52962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BF05B6C-3B2B-4482-B5AA-BCD62FF6581F}"/>
              </a:ext>
            </a:extLst>
          </p:cNvPr>
          <p:cNvSpPr/>
          <p:nvPr/>
        </p:nvSpPr>
        <p:spPr>
          <a:xfrm>
            <a:off x="629728" y="3429001"/>
            <a:ext cx="2218247" cy="10287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59A4BA-F06A-498D-AD0C-965187F9E81B}"/>
              </a:ext>
            </a:extLst>
          </p:cNvPr>
          <p:cNvSpPr/>
          <p:nvPr/>
        </p:nvSpPr>
        <p:spPr>
          <a:xfrm>
            <a:off x="629727" y="1008709"/>
            <a:ext cx="2218247" cy="10287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3C7AA-8246-4A51-806E-025CD091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9" y="1114739"/>
            <a:ext cx="10110408" cy="56067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13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Developing New Data Portal  (Power BI)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B23AB3-E1C8-4977-BC3A-EBA52619A525}"/>
              </a:ext>
            </a:extLst>
          </p:cNvPr>
          <p:cNvSpPr/>
          <p:nvPr/>
        </p:nvSpPr>
        <p:spPr>
          <a:xfrm>
            <a:off x="4010140" y="5975446"/>
            <a:ext cx="5314835" cy="88255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14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124403" y="0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Using New Academic Program Portal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89479-BF81-4F08-98A6-3C80CC31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389" y="0"/>
            <a:ext cx="9827208" cy="6629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47640E-CF9D-4CB4-83B0-03602A6E3D19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294947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C00000"/>
                </a:solidFill>
              </a:rPr>
              <a:t>Academic Program Tool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327205-93CE-4A1C-833D-42A7C947759B}"/>
              </a:ext>
            </a:extLst>
          </p:cNvPr>
          <p:cNvSpPr/>
          <p:nvPr/>
        </p:nvSpPr>
        <p:spPr>
          <a:xfrm>
            <a:off x="2240388" y="2768600"/>
            <a:ext cx="9827208" cy="365125"/>
          </a:xfrm>
          <a:prstGeom prst="rec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15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124403" y="0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Using New Academic Program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CBA55-3397-4A3B-951A-234C9461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20" y="0"/>
            <a:ext cx="936938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DE4AE1-50C8-4909-A892-8DA19E63E65E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“My Queue” Agenda Items</a:t>
            </a:r>
          </a:p>
        </p:txBody>
      </p:sp>
    </p:spTree>
    <p:extLst>
      <p:ext uri="{BB962C8B-B14F-4D97-AF65-F5344CB8AC3E}">
        <p14:creationId xmlns:p14="http://schemas.microsoft.com/office/powerpoint/2010/main" val="389531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16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124403" y="0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Using New Academic Program Portal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DE4AE1-50C8-4909-A892-8DA19E63E65E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Forms and Guidelines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42DB1-BA5A-4043-81DC-1D6719A6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484" y="36094"/>
            <a:ext cx="9134114" cy="4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0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17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124403" y="0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Using New Academic Program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CF78E-D7DE-45BF-AF1B-084A2E15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23" y="0"/>
            <a:ext cx="9961777" cy="54382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5EE0B6-D726-4760-A6C8-CB4626148E47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Program Inventory Search</a:t>
            </a:r>
          </a:p>
        </p:txBody>
      </p:sp>
    </p:spTree>
    <p:extLst>
      <p:ext uri="{BB962C8B-B14F-4D97-AF65-F5344CB8AC3E}">
        <p14:creationId xmlns:p14="http://schemas.microsoft.com/office/powerpoint/2010/main" val="218800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18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124403" y="0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Using New Academic Program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A2F60-D1BF-41B4-A3EC-969BD960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21" y="-1"/>
            <a:ext cx="8434475" cy="67214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FFE801-7D0D-4653-9DC7-F2B24CC70E70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Program Inventory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06323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3E9F-93D9-4C27-ADB1-B978C9FD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954"/>
            <a:ext cx="8137358" cy="5415200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Coordinated by OEWS in conjunction with Governor’s Office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Federal site visit yesterday and today</a:t>
            </a:r>
          </a:p>
          <a:p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ACHE actively involved in development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Serving on all ATLAS committees: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Technical and Security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Research Review and Standards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Data Stewards</a:t>
            </a:r>
          </a:p>
          <a:p>
            <a:pPr marL="457200" lvl="1" indent="0">
              <a:buSzPct val="60000"/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“Groundhog Day” approach to data requests</a:t>
            </a:r>
          </a:p>
          <a:p>
            <a:pPr lvl="1">
              <a:buSzPct val="60000"/>
              <a:buFont typeface="Courier New" panose="02070309020205020404" pitchFamily="49" charset="0"/>
              <a:buChar char="o"/>
            </a:pP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19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Collaborating with ATLAS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86301-EF5C-485E-B135-C9FDB2EC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34401"/>
            <a:ext cx="2951672" cy="43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DE4AE1-50C8-4909-A892-8DA19E63E65E}"/>
              </a:ext>
            </a:extLst>
          </p:cNvPr>
          <p:cNvSpPr txBox="1">
            <a:spLocks/>
          </p:cNvSpPr>
          <p:nvPr/>
        </p:nvSpPr>
        <p:spPr>
          <a:xfrm>
            <a:off x="124403" y="4142144"/>
            <a:ext cx="2474418" cy="239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 descr="https://miro.medium.com/max/1400/1*R-Nk15cdtPJNYlIBl68dKg.jpeg">
            <a:extLst>
              <a:ext uri="{FF2B5EF4-FFF2-40B4-BE49-F238E27FC236}">
                <a16:creationId xmlns:a16="http://schemas.microsoft.com/office/drawing/2014/main" id="{F2B60E98-EF34-4D02-BC7C-35CB9367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23" y="1817382"/>
            <a:ext cx="6043554" cy="30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8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3E9F-93D9-4C27-ADB1-B978C9FD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16954"/>
            <a:ext cx="6609202" cy="5306645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ACCS submits public community  college data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ACHE submits public university data</a:t>
            </a: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ACHE recently provided data sharing agreements to universities along with plan for communicating future activity</a:t>
            </a: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First request:   	March 14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			Governor’s Office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			Educational Attainment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20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Collaborating with ATLAS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86301-EF5C-485E-B135-C9FDB2EC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34401"/>
            <a:ext cx="2951672" cy="43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21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9DF14-DBC5-45C1-8796-05CEA5E1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216954"/>
            <a:ext cx="110585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0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C9B657-587D-49A0-810B-B568A6105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84" y="1383631"/>
            <a:ext cx="9952908" cy="52457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22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031A6-5796-457D-AAE0-95D966D9D315}"/>
              </a:ext>
            </a:extLst>
          </p:cNvPr>
          <p:cNvSpPr/>
          <p:nvPr/>
        </p:nvSpPr>
        <p:spPr>
          <a:xfrm>
            <a:off x="6343650" y="2044460"/>
            <a:ext cx="5730836" cy="4584939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70B1DC-0D55-4687-8B6F-CC728FA934D1}"/>
              </a:ext>
            </a:extLst>
          </p:cNvPr>
          <p:cNvCxnSpPr/>
          <p:nvPr/>
        </p:nvCxnSpPr>
        <p:spPr>
          <a:xfrm>
            <a:off x="6343650" y="1968260"/>
            <a:ext cx="4637776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F9FE00-5170-41D6-B89D-FD593CBD1305}"/>
              </a:ext>
            </a:extLst>
          </p:cNvPr>
          <p:cNvSpPr txBox="1"/>
          <p:nvPr/>
        </p:nvSpPr>
        <p:spPr>
          <a:xfrm>
            <a:off x="9367630" y="2201943"/>
            <a:ext cx="262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55% leaving or considering leaving</a:t>
            </a:r>
          </a:p>
        </p:txBody>
      </p:sp>
    </p:spTree>
    <p:extLst>
      <p:ext uri="{BB962C8B-B14F-4D97-AF65-F5344CB8AC3E}">
        <p14:creationId xmlns:p14="http://schemas.microsoft.com/office/powerpoint/2010/main" val="30405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23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AB81F-B004-4771-B60E-855BBB22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69" y="1216954"/>
            <a:ext cx="9703878" cy="5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6219D-453F-4572-BC47-9AEBE88E8AE3}"/>
              </a:ext>
            </a:extLst>
          </p:cNvPr>
          <p:cNvSpPr txBox="1"/>
          <p:nvPr/>
        </p:nvSpPr>
        <p:spPr>
          <a:xfrm>
            <a:off x="8895520" y="2172266"/>
            <a:ext cx="262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*55% leaving or considering leaving</a:t>
            </a:r>
          </a:p>
        </p:txBody>
      </p:sp>
    </p:spTree>
    <p:extLst>
      <p:ext uri="{BB962C8B-B14F-4D97-AF65-F5344CB8AC3E}">
        <p14:creationId xmlns:p14="http://schemas.microsoft.com/office/powerpoint/2010/main" val="32192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24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19A9B-2603-4300-B4B0-D82D6AF0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14" y="1408033"/>
            <a:ext cx="8927772" cy="47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1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25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4FAD2-2169-47F9-99F3-666EB9E1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65" y="1216954"/>
            <a:ext cx="9968635" cy="53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3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26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C863E1-C971-4744-8CFA-0AF5A600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59" y="1323009"/>
            <a:ext cx="10614336" cy="53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3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27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the Teacher Pipeline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EB1AF-6CBB-467B-91A0-1DB0FFB4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85" y="1211402"/>
            <a:ext cx="10364715" cy="53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2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28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F6E21-08BC-42FD-9B09-61CFF8F5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31" y="1278775"/>
            <a:ext cx="9366091" cy="544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3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29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B4E9DC-8AF4-4F2D-B792-2A769FC0F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980" y="1168400"/>
            <a:ext cx="89916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C044-B9DF-4AD5-BDEB-764D3516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8" y="3429000"/>
            <a:ext cx="9802482" cy="85407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Improved Social Media Presence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913D50-4E49-4E74-8353-EC742344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4613275"/>
            <a:ext cx="6905625" cy="17430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27FD7B-B02A-4316-B3D6-890E846B579C}"/>
              </a:ext>
            </a:extLst>
          </p:cNvPr>
          <p:cNvSpPr txBox="1">
            <a:spLocks/>
          </p:cNvSpPr>
          <p:nvPr/>
        </p:nvSpPr>
        <p:spPr>
          <a:xfrm>
            <a:off x="0" y="3761964"/>
            <a:ext cx="12192000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Enhanced Email Signatures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F6821-274D-43EB-9C74-B8E110CAA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789" y="1531615"/>
            <a:ext cx="6172200" cy="151894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DB6F42-BC5D-47ED-A360-AD35732014E5}"/>
              </a:ext>
            </a:extLst>
          </p:cNvPr>
          <p:cNvSpPr/>
          <p:nvPr/>
        </p:nvSpPr>
        <p:spPr>
          <a:xfrm>
            <a:off x="4186410" y="2710149"/>
            <a:ext cx="3095739" cy="242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301C6-0DBC-4DB6-B26F-005E54B27FF8}"/>
              </a:ext>
            </a:extLst>
          </p:cNvPr>
          <p:cNvSpPr/>
          <p:nvPr/>
        </p:nvSpPr>
        <p:spPr>
          <a:xfrm>
            <a:off x="5076940" y="2467778"/>
            <a:ext cx="1103523" cy="242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B0760B1-0049-48C4-91DD-CB8D31BF588B}"/>
              </a:ext>
            </a:extLst>
          </p:cNvPr>
          <p:cNvSpPr/>
          <p:nvPr/>
        </p:nvSpPr>
        <p:spPr>
          <a:xfrm>
            <a:off x="2842338" y="1717167"/>
            <a:ext cx="1007767" cy="1086192"/>
          </a:xfrm>
          <a:prstGeom prst="wedgeEllipseCallout">
            <a:avLst>
              <a:gd name="adj1" fmla="val 79681"/>
              <a:gd name="adj2" fmla="val 40346"/>
            </a:avLst>
          </a:prstGeom>
          <a:solidFill>
            <a:srgbClr val="C00000">
              <a:alpha val="40000"/>
            </a:srgb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30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BDA1D-24C7-4B51-99BF-188B66AD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7" y="1066800"/>
            <a:ext cx="115252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28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31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768BD-513F-4FA5-A1AB-45D9CAA93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43" y="1093416"/>
            <a:ext cx="10963275" cy="5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6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32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0CAF0-24C3-4DF7-9629-A774499B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7" y="1240499"/>
            <a:ext cx="9924431" cy="54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1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33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2C040-F723-4859-9088-4893D610E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51" y="1408674"/>
            <a:ext cx="102393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62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34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Studying Social Work Graduates in Workforce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35258-AFA5-48E4-8038-6B636E39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52" y="1193800"/>
            <a:ext cx="101536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63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35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Improving FAFSA Completion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5F1E163-9EC9-4E0B-A5E7-EFA121483680}"/>
              </a:ext>
            </a:extLst>
          </p:cNvPr>
          <p:cNvSpPr txBox="1">
            <a:spLocks/>
          </p:cNvSpPr>
          <p:nvPr/>
        </p:nvSpPr>
        <p:spPr>
          <a:xfrm>
            <a:off x="-1" y="5995357"/>
            <a:ext cx="12192002" cy="6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fafsa.ache.edu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2A0325-D953-4C1F-834C-392A0902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95" y="1200585"/>
            <a:ext cx="11321810" cy="46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61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59395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1577963" y="286758"/>
            <a:ext cx="7483741" cy="959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4472C4"/>
                </a:solidFill>
              </a:rPr>
              <a:t>Why is completing the FAFSA important?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51292-42F0-45C4-BEF4-FF5DAB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66944"/>
            <a:ext cx="6902414" cy="4728307"/>
          </a:xfrm>
        </p:spPr>
        <p:txBody>
          <a:bodyPr>
            <a:noAutofit/>
          </a:bodyPr>
          <a:lstStyle/>
          <a:p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gateway </a:t>
            </a:r>
            <a:r>
              <a:rPr lang="en-US" dirty="0"/>
              <a:t>to over </a:t>
            </a:r>
            <a:r>
              <a:rPr lang="en-US" b="1" dirty="0">
                <a:solidFill>
                  <a:srgbClr val="FF0000"/>
                </a:solidFill>
              </a:rPr>
              <a:t>$150 billion </a:t>
            </a:r>
            <a:r>
              <a:rPr lang="en-US" dirty="0"/>
              <a:t>in federal aid, and most state and institution aid.</a:t>
            </a:r>
          </a:p>
          <a:p>
            <a:r>
              <a:rPr lang="en-US" dirty="0"/>
              <a:t>Alabama’s Class of 2021 left roughly </a:t>
            </a:r>
            <a:r>
              <a:rPr lang="en-US" b="1" dirty="0">
                <a:solidFill>
                  <a:srgbClr val="FF0000"/>
                </a:solidFill>
              </a:rPr>
              <a:t>$67.8 million </a:t>
            </a:r>
            <a:r>
              <a:rPr lang="en-US" dirty="0"/>
              <a:t>in </a:t>
            </a:r>
            <a:r>
              <a:rPr lang="en-US" b="1" dirty="0">
                <a:solidFill>
                  <a:srgbClr val="FF0000"/>
                </a:solidFill>
              </a:rPr>
              <a:t>unclaimed Pell Grant money</a:t>
            </a:r>
            <a:r>
              <a:rPr lang="en-US" dirty="0"/>
              <a:t> on the table (ranked 15</a:t>
            </a:r>
            <a:r>
              <a:rPr lang="en-US" baseline="30000" dirty="0"/>
              <a:t>th</a:t>
            </a:r>
            <a:r>
              <a:rPr lang="en-US" dirty="0"/>
              <a:t> nationally).</a:t>
            </a:r>
          </a:p>
          <a:p>
            <a:r>
              <a:rPr lang="en-US" dirty="0"/>
              <a:t>FAFSA completion strongly associated with positive outcomes:</a:t>
            </a:r>
          </a:p>
          <a:p>
            <a:pPr lvl="1"/>
            <a:r>
              <a:rPr lang="en-US" sz="2800" dirty="0"/>
              <a:t>92% of seniors who completed FAFSA enrolled in college or university following graduation</a:t>
            </a:r>
          </a:p>
          <a:p>
            <a:pPr lvl="1"/>
            <a:r>
              <a:rPr lang="en-US" sz="2800" dirty="0"/>
              <a:t>Education linked to higher incomes, better health, more civic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D74D5-AE32-4C43-91A3-23E240FD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894" y="1163531"/>
            <a:ext cx="4109105" cy="5513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4C78F-FBFF-464C-A515-992E2CEC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71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0C53BB-0B29-4E85-93CE-3B59A64E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09" y="64009"/>
            <a:ext cx="8733191" cy="6599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59395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241183" y="1352550"/>
            <a:ext cx="3128741" cy="119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4472C4"/>
                </a:solidFill>
              </a:rPr>
              <a:t>FAFSA Completion State Rankings: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20th nationally </a:t>
            </a:r>
            <a:r>
              <a:rPr lang="en-US" sz="2800" dirty="0"/>
              <a:t>in overall completion</a:t>
            </a:r>
          </a:p>
          <a:p>
            <a:pPr algn="l"/>
            <a:r>
              <a:rPr lang="en-US" sz="2800" dirty="0"/>
              <a:t>(42.7% completion)</a:t>
            </a:r>
          </a:p>
          <a:p>
            <a:pPr algn="l"/>
            <a:endParaRPr lang="en-US" sz="500" dirty="0">
              <a:solidFill>
                <a:srgbClr val="FF0000"/>
              </a:solidFill>
            </a:endParaRP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nationally </a:t>
            </a:r>
            <a:r>
              <a:rPr lang="en-US" sz="2800" dirty="0"/>
              <a:t>in 1-year improvement</a:t>
            </a:r>
          </a:p>
          <a:p>
            <a:pPr algn="l"/>
            <a:r>
              <a:rPr lang="en-US" sz="2800" dirty="0"/>
              <a:t>(17.0% increase)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561D32-F68D-491F-940E-7E64EC3AC06B}"/>
              </a:ext>
            </a:extLst>
          </p:cNvPr>
          <p:cNvSpPr/>
          <p:nvPr/>
        </p:nvSpPr>
        <p:spPr>
          <a:xfrm>
            <a:off x="8727096" y="64009"/>
            <a:ext cx="873303" cy="8778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09077-254F-4830-8DE8-49CB57CCAB5C}"/>
              </a:ext>
            </a:extLst>
          </p:cNvPr>
          <p:cNvSpPr/>
          <p:nvPr/>
        </p:nvSpPr>
        <p:spPr>
          <a:xfrm>
            <a:off x="3458809" y="5457337"/>
            <a:ext cx="3869235" cy="226032"/>
          </a:xfrm>
          <a:prstGeom prst="rect">
            <a:avLst/>
          </a:prstGeom>
          <a:solidFill>
            <a:srgbClr val="FF0000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6FF21F-A6C0-4C1F-A611-401F1B7771AE}"/>
              </a:ext>
            </a:extLst>
          </p:cNvPr>
          <p:cNvSpPr/>
          <p:nvPr/>
        </p:nvSpPr>
        <p:spPr>
          <a:xfrm>
            <a:off x="7944334" y="1861678"/>
            <a:ext cx="3869235" cy="226032"/>
          </a:xfrm>
          <a:prstGeom prst="rect">
            <a:avLst/>
          </a:prstGeom>
          <a:solidFill>
            <a:srgbClr val="FF0000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DF073-9AD0-475C-9E34-A30F16537F6C}"/>
              </a:ext>
            </a:extLst>
          </p:cNvPr>
          <p:cNvSpPr txBox="1"/>
          <p:nvPr/>
        </p:nvSpPr>
        <p:spPr>
          <a:xfrm>
            <a:off x="315436" y="6389786"/>
            <a:ext cx="284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Source:  www.ncan.org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2CBF8-00F4-465D-80A0-45978714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0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8D7546-1A93-49B0-9CB0-7ABA2EA5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2" y="1309154"/>
            <a:ext cx="11191875" cy="515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99641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1636970" y="333826"/>
            <a:ext cx="9565192" cy="959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4472C4"/>
                </a:solidFill>
              </a:rPr>
              <a:t>ACHE FAFSA Completion Portal Trend and Projected Data        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as of 3/10/2022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6B678-A0A3-46ED-9276-8B5C6B853569}"/>
              </a:ext>
            </a:extLst>
          </p:cNvPr>
          <p:cNvSpPr/>
          <p:nvPr/>
        </p:nvSpPr>
        <p:spPr>
          <a:xfrm>
            <a:off x="5629275" y="1504951"/>
            <a:ext cx="904875" cy="4957228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B1DF57-89C4-4169-B607-23C0F6829B1F}"/>
              </a:ext>
            </a:extLst>
          </p:cNvPr>
          <p:cNvCxnSpPr/>
          <p:nvPr/>
        </p:nvCxnSpPr>
        <p:spPr>
          <a:xfrm>
            <a:off x="1162050" y="1504950"/>
            <a:ext cx="10258425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7E8FF3-2FA9-4C30-9B05-CDA6B24705D9}"/>
              </a:ext>
            </a:extLst>
          </p:cNvPr>
          <p:cNvSpPr txBox="1"/>
          <p:nvPr/>
        </p:nvSpPr>
        <p:spPr>
          <a:xfrm>
            <a:off x="9172575" y="113561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100% Completion Goal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F40FCE-276D-46A1-8666-CB05EC4A6354}"/>
              </a:ext>
            </a:extLst>
          </p:cNvPr>
          <p:cNvSpPr txBox="1"/>
          <p:nvPr/>
        </p:nvSpPr>
        <p:spPr>
          <a:xfrm>
            <a:off x="9505950" y="3429566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Projected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468F4-9BE8-4B5F-A8DF-59E00ED2F09B}"/>
              </a:ext>
            </a:extLst>
          </p:cNvPr>
          <p:cNvSpPr txBox="1"/>
          <p:nvPr/>
        </p:nvSpPr>
        <p:spPr>
          <a:xfrm>
            <a:off x="5629275" y="5201216"/>
            <a:ext cx="98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Current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8C43A-3D7D-4335-949F-49F7653D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37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59395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1617921" y="393580"/>
            <a:ext cx="5878032" cy="959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4472C4"/>
                </a:solidFill>
              </a:rPr>
              <a:t>FAFSA Completion Areas of Concern </a:t>
            </a:r>
            <a:r>
              <a:rPr lang="en-US" sz="3000" dirty="0"/>
              <a:t>Based on Latest 2-Year Averages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9FF1EC-4F5C-4366-8686-6424B2B4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53" y="26045"/>
            <a:ext cx="4696047" cy="266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8BFAF3-2312-442C-AB4B-7A366C210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912" y="393580"/>
            <a:ext cx="4579088" cy="64652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80A5269-225E-46C9-900F-40EBE325F5F3}"/>
              </a:ext>
            </a:extLst>
          </p:cNvPr>
          <p:cNvSpPr/>
          <p:nvPr/>
        </p:nvSpPr>
        <p:spPr>
          <a:xfrm>
            <a:off x="9171467" y="563703"/>
            <a:ext cx="1164265" cy="104483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F330E1-0198-4E72-86AF-885AAA651C99}"/>
              </a:ext>
            </a:extLst>
          </p:cNvPr>
          <p:cNvSpPr/>
          <p:nvPr/>
        </p:nvSpPr>
        <p:spPr>
          <a:xfrm>
            <a:off x="9317665" y="2042399"/>
            <a:ext cx="1018067" cy="96780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BCE065-9FE1-4CF6-90FA-897F8D860E4F}"/>
              </a:ext>
            </a:extLst>
          </p:cNvPr>
          <p:cNvSpPr/>
          <p:nvPr/>
        </p:nvSpPr>
        <p:spPr>
          <a:xfrm>
            <a:off x="9509157" y="3265893"/>
            <a:ext cx="1164264" cy="96780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ACF21F-5413-495A-B1FA-2EBFD183D397}"/>
              </a:ext>
            </a:extLst>
          </p:cNvPr>
          <p:cNvSpPr/>
          <p:nvPr/>
        </p:nvSpPr>
        <p:spPr>
          <a:xfrm>
            <a:off x="7795034" y="5332492"/>
            <a:ext cx="1320507" cy="118301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57B5CF-BEB7-489C-8867-D58DD029F232}"/>
              </a:ext>
            </a:extLst>
          </p:cNvPr>
          <p:cNvSpPr/>
          <p:nvPr/>
        </p:nvSpPr>
        <p:spPr>
          <a:xfrm>
            <a:off x="10749973" y="4895749"/>
            <a:ext cx="871870" cy="76848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51292-42F0-45C4-BEF4-FF5DAB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608537"/>
            <a:ext cx="6445213" cy="456842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5 key areas </a:t>
            </a:r>
            <a:r>
              <a:rPr lang="en-US" dirty="0"/>
              <a:t>with high enrollment and low completion rates:</a:t>
            </a:r>
          </a:p>
          <a:p>
            <a:pPr lvl="1"/>
            <a:r>
              <a:rPr lang="en-US" sz="2800" dirty="0"/>
              <a:t>Mobile</a:t>
            </a:r>
          </a:p>
          <a:p>
            <a:pPr lvl="1"/>
            <a:r>
              <a:rPr lang="en-US" sz="2800" dirty="0"/>
              <a:t>Montgomery</a:t>
            </a:r>
          </a:p>
          <a:p>
            <a:pPr lvl="1"/>
            <a:r>
              <a:rPr lang="en-US" sz="2800" dirty="0"/>
              <a:t>Birmingham</a:t>
            </a:r>
          </a:p>
          <a:p>
            <a:pPr lvl="1"/>
            <a:r>
              <a:rPr lang="en-US" sz="2800" dirty="0"/>
              <a:t>Huntsville</a:t>
            </a:r>
          </a:p>
          <a:p>
            <a:pPr lvl="1"/>
            <a:r>
              <a:rPr lang="en-US" sz="2800" dirty="0"/>
              <a:t>Dothan</a:t>
            </a:r>
          </a:p>
          <a:p>
            <a:r>
              <a:rPr lang="en-US" dirty="0"/>
              <a:t>Includes </a:t>
            </a:r>
            <a:r>
              <a:rPr lang="en-US" sz="2800" dirty="0"/>
              <a:t>105 high schools (35.0%) enrolling 30,038 students (63.1%)</a:t>
            </a:r>
          </a:p>
          <a:p>
            <a:r>
              <a:rPr lang="en-US" dirty="0"/>
              <a:t>Excludes high schools with less than 150 students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AC3A6-0A91-42D4-8ED4-1C9C206D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8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EDB08-83C5-49D1-A604-85CF6989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0"/>
            <a:ext cx="8782050" cy="64103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99EC07B-F211-467C-8CF5-3F938FCA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89" y="1241474"/>
            <a:ext cx="2537246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Segoe UI Historic" panose="020B0502040204020203" pitchFamily="34" charset="0"/>
              </a:rPr>
              <a:t>Improved social media presence</a:t>
            </a:r>
            <a:endParaRPr kumimoji="0" lang="en-US" altLang="en-US" sz="34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Segoe UI Historic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8D342C-2A3C-40D1-ADB9-00CE90DDA587}"/>
              </a:ext>
            </a:extLst>
          </p:cNvPr>
          <p:cNvSpPr/>
          <p:nvPr/>
        </p:nvSpPr>
        <p:spPr>
          <a:xfrm>
            <a:off x="3409950" y="5424854"/>
            <a:ext cx="4635012" cy="5890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10FC14-6354-4A37-AC29-01D35631D3DB}"/>
              </a:ext>
            </a:extLst>
          </p:cNvPr>
          <p:cNvSpPr/>
          <p:nvPr/>
        </p:nvSpPr>
        <p:spPr>
          <a:xfrm>
            <a:off x="3640015" y="2382715"/>
            <a:ext cx="2242039" cy="22156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7964A8-6365-4252-9303-79A9C398D388}"/>
              </a:ext>
            </a:extLst>
          </p:cNvPr>
          <p:cNvSpPr/>
          <p:nvPr/>
        </p:nvSpPr>
        <p:spPr>
          <a:xfrm>
            <a:off x="3145536" y="552451"/>
            <a:ext cx="8913114" cy="32385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3542F-7888-4EBF-8392-69DC04DF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4" grpId="0" animBg="1"/>
      <p:bldP spid="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59395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1617920" y="393580"/>
            <a:ext cx="6620915" cy="959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District Top 10 for Academic Year 2022-23, so far</a:t>
            </a:r>
          </a:p>
          <a:p>
            <a:pPr algn="l"/>
            <a:r>
              <a:rPr lang="en-US" b="1" dirty="0"/>
              <a:t>As of 3/10/2022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947AF-0032-4BF6-89F2-3F7CBC57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089"/>
            <a:ext cx="12192000" cy="4913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9DCCD-5E38-444C-B368-A159B0DE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22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5B6DDF-056A-470D-B362-C947E0C8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59395"/>
            <a:ext cx="1065028" cy="10592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9037D-0914-4A9A-A68E-3C4F5C5A8C5C}"/>
              </a:ext>
            </a:extLst>
          </p:cNvPr>
          <p:cNvSpPr txBox="1">
            <a:spLocks/>
          </p:cNvSpPr>
          <p:nvPr/>
        </p:nvSpPr>
        <p:spPr>
          <a:xfrm>
            <a:off x="1617920" y="393580"/>
            <a:ext cx="9231589" cy="959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All High Schools:   </a:t>
            </a:r>
            <a:r>
              <a:rPr lang="en-US" b="1" dirty="0">
                <a:solidFill>
                  <a:srgbClr val="0070C0"/>
                </a:solidFill>
              </a:rPr>
              <a:t>High School Top 10 for Academic Year 2022-23, so far</a:t>
            </a:r>
          </a:p>
          <a:p>
            <a:pPr algn="l"/>
            <a:r>
              <a:rPr lang="en-US" b="1" dirty="0"/>
              <a:t>As of 3/10/2022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D0CA5-4233-46DF-B90F-12DAC7A8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533"/>
            <a:ext cx="12192000" cy="49378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99107-18FB-44C9-838E-33B10D22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2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3E9F-93D9-4C27-ADB1-B978C9FD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58"/>
            <a:ext cx="7674665" cy="474520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Two initiatives designed to contact former graduates who have left the state – and encourage (market) their return.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Three phases:  </a:t>
            </a:r>
          </a:p>
          <a:p>
            <a:pPr marL="971550" lvl="1" indent="-514350">
              <a:buAutoNum type="arabicParenR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Data mining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project to update contact   information with third party vendor</a:t>
            </a:r>
          </a:p>
          <a:p>
            <a:pPr marL="971550" lvl="1" indent="-514350">
              <a:buAutoNum type="arabicParenR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Digital marketing campaign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designed to target former graduates and encourage their return</a:t>
            </a:r>
          </a:p>
          <a:p>
            <a:pPr marL="971550" lvl="1" indent="-514350">
              <a:buAutoNum type="arabicParenR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Identify geographical areas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(Dallas, Nashville, etc.) of former graduates and host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42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Developing Retain and Recall Alabama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5B85C-3070-49A1-892C-CB4D2963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396341"/>
            <a:ext cx="3346538" cy="45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31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7DAFA-537F-4826-B789-D5CFE49C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68" y="379913"/>
            <a:ext cx="3253532" cy="360070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B91117-45B8-4B34-9AA8-A3F6F80E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96" y="1641057"/>
            <a:ext cx="8906802" cy="431933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Promotes research on higher education in Alabama</a:t>
            </a:r>
          </a:p>
          <a:p>
            <a:pPr marL="457200"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Stipends available to support research activity </a:t>
            </a:r>
          </a:p>
          <a:p>
            <a:pPr marL="457200"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Receive recognition as an ACHE Research Fellow</a:t>
            </a:r>
          </a:p>
          <a:p>
            <a:pPr marL="457200"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Develop research credentials and portfolio</a:t>
            </a:r>
          </a:p>
          <a:p>
            <a:pPr marL="457200"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AL Dept of Labor data available (with limitations)</a:t>
            </a:r>
          </a:p>
          <a:p>
            <a:pPr marL="457200"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Individual and joint projects accepted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For more information, contact: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jim.hood@ache.edu , 334.242.2209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43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Searching for ACHE Research Fellows</a:t>
            </a:r>
          </a:p>
        </p:txBody>
      </p:sp>
      <p:pic>
        <p:nvPicPr>
          <p:cNvPr id="1026" name="Picture 2" descr="Image result for higher education research">
            <a:extLst>
              <a:ext uri="{FF2B5EF4-FFF2-40B4-BE49-F238E27FC236}">
                <a16:creationId xmlns:a16="http://schemas.microsoft.com/office/drawing/2014/main" id="{1ED2F093-E7B7-4EE8-AA58-6F4B682F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52" y="1541702"/>
            <a:ext cx="2489696" cy="35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374FE-9254-4236-96A8-87D550912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23" y="4354936"/>
            <a:ext cx="2297201" cy="215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3E9F-93D9-4C27-ADB1-B978C9FD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954"/>
            <a:ext cx="10351698" cy="5306645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Periodic Town Hall Discussions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Academic Program Inventory 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Workforce Outcomes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Coordinate Communication (i.e. surveys)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Facilitate Exploratory Groups  (TRP)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Enrollment Forecasting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Peer/Comparison Group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Accountability metrics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Data Visualization Best Practices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Salary Studies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Micro-Credentialing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Predictive Analytics, etc.</a:t>
            </a:r>
          </a:p>
          <a:p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AED9D-34A3-47AC-9C82-448DDBE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AF50-45D8-4144-B114-A385979F8C17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44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8944A8-3676-449B-961D-982C973F5BD2}"/>
              </a:ext>
            </a:extLst>
          </p:cNvPr>
          <p:cNvSpPr txBox="1">
            <a:spLocks/>
          </p:cNvSpPr>
          <p:nvPr/>
        </p:nvSpPr>
        <p:spPr>
          <a:xfrm>
            <a:off x="629728" y="334401"/>
            <a:ext cx="10351698" cy="88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How can ACHE better support your work?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1DE3C-E17E-444B-B4DF-D69E060F8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5885" y="2001025"/>
            <a:ext cx="6200591" cy="32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9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20D880-DA22-4181-B5F0-DE954116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138875-2542-4639-9959-756FBF143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7559" y="378158"/>
            <a:ext cx="9801540" cy="26995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Thank you….and keep rowing!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Jim Hood, Ph.D. | jim.hood@ache.edu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jimhoodphd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463EE-A4B4-47AD-867D-591981E1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44" y="1727920"/>
            <a:ext cx="424534" cy="4308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DEE60-793A-4C84-B886-7EF2E66C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45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193A3D-B51F-4730-B70D-17AB3912C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96" y="106038"/>
            <a:ext cx="29051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99EC07B-F211-467C-8CF5-3F938FCA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98" y="1859339"/>
            <a:ext cx="2814031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Segoe UI Historic" panose="020B0502040204020203" pitchFamily="34" charset="0"/>
              </a:rPr>
              <a:t>Using social media to promote Alabama’s colleges and universities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A637A-409C-47B2-BDBB-7988249E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29" y="0"/>
            <a:ext cx="485262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8336B-D502-4D85-ABF8-8AC6D4FC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155" y="0"/>
            <a:ext cx="419284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DA3CB1-9E37-47B7-B13B-554F81DB0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8" y="198877"/>
            <a:ext cx="1017591" cy="12120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36EF3-385F-46A7-BEAC-2EBE86D3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5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32D1FC-E81E-4F17-80E4-D7B1BDB273F6}"/>
              </a:ext>
            </a:extLst>
          </p:cNvPr>
          <p:cNvSpPr/>
          <p:nvPr/>
        </p:nvSpPr>
        <p:spPr>
          <a:xfrm>
            <a:off x="2863508" y="5339246"/>
            <a:ext cx="2814031" cy="5890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951538-F382-4630-9033-8996BA0F2F74}"/>
              </a:ext>
            </a:extLst>
          </p:cNvPr>
          <p:cNvSpPr/>
          <p:nvPr/>
        </p:nvSpPr>
        <p:spPr>
          <a:xfrm>
            <a:off x="7631976" y="4621313"/>
            <a:ext cx="2814031" cy="5890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38A6D-1FD7-48CF-B26B-67560F23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08" y="0"/>
            <a:ext cx="5356982" cy="491352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99EC07B-F211-467C-8CF5-3F938FCA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98" y="1859339"/>
            <a:ext cx="2814031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cs typeface="Segoe UI Historic" panose="020B0502040204020203" pitchFamily="34" charset="0"/>
              </a:rPr>
              <a:t>Using social media to promote Alabama’s colleges and universities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A3CB1-9E37-47B7-B13B-554F81DB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8" y="198877"/>
            <a:ext cx="1017591" cy="121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D27AB-3506-48E9-A10E-7454B7057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7" y="136477"/>
            <a:ext cx="1032992" cy="127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E4E33-49E6-48A8-B0F8-F566F3E3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266" y="2252777"/>
            <a:ext cx="5400542" cy="43463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7573F-DA3C-41EC-89C3-D7B60C26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6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DAA786-43D9-4AA7-98AC-C6A6956CF94E}"/>
              </a:ext>
            </a:extLst>
          </p:cNvPr>
          <p:cNvSpPr/>
          <p:nvPr/>
        </p:nvSpPr>
        <p:spPr>
          <a:xfrm>
            <a:off x="2767363" y="136477"/>
            <a:ext cx="2814031" cy="5890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1B327B-1315-4757-AED0-C17EF624D5C2}"/>
              </a:ext>
            </a:extLst>
          </p:cNvPr>
          <p:cNvSpPr/>
          <p:nvPr/>
        </p:nvSpPr>
        <p:spPr>
          <a:xfrm>
            <a:off x="6231442" y="2364691"/>
            <a:ext cx="2814031" cy="6429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99EC07B-F211-467C-8CF5-3F938FCA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78" y="1586995"/>
            <a:ext cx="2636380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Segoe UI Historic" panose="020B0502040204020203" pitchFamily="34" charset="0"/>
              </a:rPr>
              <a:t>Using social media to promote higher education in Alabama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54E38-348E-4F94-80D5-F2895B64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" y="136477"/>
            <a:ext cx="975939" cy="1216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146F9-D288-4476-88EA-8E162664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38" y="272648"/>
            <a:ext cx="7346577" cy="6347227"/>
          </a:xfrm>
          <a:prstGeom prst="rect">
            <a:avLst/>
          </a:prstGeom>
          <a:ln w="12700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4EF84-0907-4C39-8AAE-6EBCF980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99EC07B-F211-467C-8CF5-3F938FCA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78" y="1586995"/>
            <a:ext cx="2129386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Segoe UI Historic" panose="020B0502040204020203" pitchFamily="34" charset="0"/>
              </a:rPr>
              <a:t>Using social media to promote higher education in Alabama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54E38-348E-4F94-80D5-F2895B64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" y="136477"/>
            <a:ext cx="975939" cy="12168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4EF84-0907-4C39-8AAE-6EBCF980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153F7-DBF7-4709-BDAB-D469EC26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61" y="777733"/>
            <a:ext cx="9560739" cy="530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C5B93-4A52-4ED4-9D23-31EFF333E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60" y="744894"/>
            <a:ext cx="9560739" cy="5446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06B41-B0E1-4D3E-A026-E6779DF05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261" y="796895"/>
            <a:ext cx="9560739" cy="53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8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F493D-0FBF-4C06-9DB4-76B0DC09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85"/>
          <a:stretch/>
        </p:blipFill>
        <p:spPr>
          <a:xfrm>
            <a:off x="290551" y="1861062"/>
            <a:ext cx="11682853" cy="4143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725ED-48C3-4288-B753-8970B937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50" y="251005"/>
            <a:ext cx="1018299" cy="121683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6466DCE-E3E6-44F8-8352-EF86809A7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330" y="472823"/>
            <a:ext cx="6522281" cy="1046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Segoe UI Historic" panose="020B0502040204020203" pitchFamily="34" charset="0"/>
              </a:rPr>
              <a:t>Using YouTube to make</a:t>
            </a:r>
          </a:p>
          <a:p>
            <a:pPr lvl="0"/>
            <a:r>
              <a:rPr lang="en-US" alt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Segoe UI Historic" panose="020B0502040204020203" pitchFamily="34" charset="0"/>
              </a:rPr>
              <a:t>ACHE more accessible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B3113-2276-4939-921E-D4716F21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3ABC-6752-4F88-94C7-B7CD392DF7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3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132458</TotalTime>
  <Words>811</Words>
  <Application>Microsoft Office PowerPoint</Application>
  <PresentationFormat>Widescreen</PresentationFormat>
  <Paragraphs>180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Segoe UI Historic</vt:lpstr>
      <vt:lpstr>Office Theme</vt:lpstr>
      <vt:lpstr>Current and Pending Activities of the   Alabama Commission on Higher Education (ACHE)</vt:lpstr>
      <vt:lpstr>PowerPoint Presentation</vt:lpstr>
      <vt:lpstr>Improved Social Media Presence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Hood</dc:creator>
  <cp:lastModifiedBy>Jim Hood</cp:lastModifiedBy>
  <cp:revision>101</cp:revision>
  <dcterms:created xsi:type="dcterms:W3CDTF">2022-03-16T17:31:46Z</dcterms:created>
  <dcterms:modified xsi:type="dcterms:W3CDTF">2022-03-25T02:31:36Z</dcterms:modified>
</cp:coreProperties>
</file>