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5.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6.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0" r:id="rId2"/>
    <p:sldId id="355" r:id="rId3"/>
    <p:sldId id="346" r:id="rId4"/>
    <p:sldId id="397" r:id="rId5"/>
    <p:sldId id="332" r:id="rId6"/>
    <p:sldId id="367" r:id="rId7"/>
    <p:sldId id="365" r:id="rId8"/>
    <p:sldId id="391" r:id="rId9"/>
    <p:sldId id="390" r:id="rId10"/>
    <p:sldId id="396" r:id="rId11"/>
    <p:sldId id="392" r:id="rId12"/>
    <p:sldId id="387" r:id="rId13"/>
    <p:sldId id="383" r:id="rId14"/>
    <p:sldId id="384" r:id="rId15"/>
    <p:sldId id="385" r:id="rId16"/>
    <p:sldId id="386" r:id="rId17"/>
    <p:sldId id="388" r:id="rId18"/>
    <p:sldId id="393" r:id="rId19"/>
    <p:sldId id="394" r:id="rId20"/>
    <p:sldId id="395" r:id="rId21"/>
    <p:sldId id="389" r:id="rId22"/>
    <p:sldId id="382"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270" r:id="rId3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Iryna" initials="JI" lastIdx="2" clrIdx="0">
    <p:extLst>
      <p:ext uri="{19B8F6BF-5375-455C-9EA6-DF929625EA0E}">
        <p15:presenceInfo xmlns:p15="http://schemas.microsoft.com/office/powerpoint/2012/main" userId="S::iyjohnson1@ua.edu::90781464-cb17-4e7c-92fe-1998f7e5b8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B52"/>
    <a:srgbClr val="3D3935"/>
    <a:srgbClr val="0077C8"/>
    <a:srgbClr val="9E1B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14" autoAdjust="0"/>
    <p:restoredTop sz="57328" autoAdjust="0"/>
  </p:normalViewPr>
  <p:slideViewPr>
    <p:cSldViewPr snapToGrid="0">
      <p:cViewPr varScale="1">
        <p:scale>
          <a:sx n="41" d="100"/>
          <a:sy n="41" d="100"/>
        </p:scale>
        <p:origin x="1938"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iyjohnson1\Desktop\College%20Scorecard\HLM\Models_March2,%20Model%2011.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yjohnson1\Desktop\College%20Scorecard\Models,%20March%201,%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Model11_yr2!$BQ$84</c:f>
              <c:strCache>
                <c:ptCount val="1"/>
                <c:pt idx="0">
                  <c:v>Non-STEM</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Model11_yr2!$BQ$84:$BQ$85</c:f>
              <c:strCache>
                <c:ptCount val="2"/>
                <c:pt idx="0">
                  <c:v>Non-STEM</c:v>
                </c:pt>
                <c:pt idx="1">
                  <c:v>STEM</c:v>
                </c:pt>
              </c:strCache>
            </c:strRef>
          </c:cat>
          <c:val>
            <c:numRef>
              <c:f>Model11_yr2!$BR$84:$BR$85</c:f>
              <c:numCache>
                <c:formatCode>"$"#,##0_);[Red]\("$"#,##0\)</c:formatCode>
                <c:ptCount val="2"/>
                <c:pt idx="0">
                  <c:v>33256</c:v>
                </c:pt>
                <c:pt idx="1">
                  <c:v>43695</c:v>
                </c:pt>
              </c:numCache>
            </c:numRef>
          </c:val>
          <c:extLst>
            <c:ext xmlns:c16="http://schemas.microsoft.com/office/drawing/2014/chart" uri="{C3380CC4-5D6E-409C-BE32-E72D297353CC}">
              <c16:uniqueId val="{00000000-74D9-46B9-9EF6-D0316C6081D9}"/>
            </c:ext>
          </c:extLst>
        </c:ser>
        <c:dLbls>
          <c:showLegendKey val="0"/>
          <c:showVal val="0"/>
          <c:showCatName val="0"/>
          <c:showSerName val="0"/>
          <c:showPercent val="0"/>
          <c:showBubbleSize val="0"/>
        </c:dLbls>
        <c:gapWidth val="219"/>
        <c:overlap val="-27"/>
        <c:axId val="338620448"/>
        <c:axId val="338621696"/>
      </c:barChart>
      <c:catAx>
        <c:axId val="33862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8621696"/>
        <c:crosses val="autoZero"/>
        <c:auto val="1"/>
        <c:lblAlgn val="ctr"/>
        <c:lblOffset val="100"/>
        <c:noMultiLvlLbl val="0"/>
      </c:catAx>
      <c:valAx>
        <c:axId val="338621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862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Model9_Yr2!$AL$36:$AT$36</c:f>
              <c:strCache>
                <c:ptCount val="9"/>
                <c:pt idx="0">
                  <c:v>$37,737</c:v>
                </c:pt>
                <c:pt idx="1">
                  <c:v>$37,212</c:v>
                </c:pt>
                <c:pt idx="2">
                  <c:v>$38,040</c:v>
                </c:pt>
                <c:pt idx="3">
                  <c:v>$35,693</c:v>
                </c:pt>
                <c:pt idx="4">
                  <c:v>$19,349</c:v>
                </c:pt>
                <c:pt idx="5">
                  <c:v>$37,662</c:v>
                </c:pt>
                <c:pt idx="6">
                  <c:v>$35,897</c:v>
                </c:pt>
                <c:pt idx="7">
                  <c:v>$35,468</c:v>
                </c:pt>
                <c:pt idx="8">
                  <c:v>$37,586</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Model9_Yr2!$AL$37:$AT$37</c:f>
              <c:strCache>
                <c:ptCount val="9"/>
                <c:pt idx="0">
                  <c:v>Far West AK CA HI NV OR WA</c:v>
                </c:pt>
                <c:pt idx="1">
                  <c:v>Great Lakes IL IN MI OH WI</c:v>
                </c:pt>
                <c:pt idx="2">
                  <c:v>Mid East DE DC MD NJ NY PA</c:v>
                </c:pt>
                <c:pt idx="3">
                  <c:v>New England CT ME MA NH RI VT</c:v>
                </c:pt>
                <c:pt idx="4">
                  <c:v>Outlying areas AS FM GU MH MP PR PW VI</c:v>
                </c:pt>
                <c:pt idx="5">
                  <c:v>Plains IA KS MN MO NE ND SD</c:v>
                </c:pt>
                <c:pt idx="6">
                  <c:v>Rocky Mountains CO ID MT UT WY</c:v>
                </c:pt>
                <c:pt idx="7">
                  <c:v>Southeast AL AR FL GA KY LA MS NC SC TN VA WV</c:v>
                </c:pt>
                <c:pt idx="8">
                  <c:v>Southwest AZ NM OK TX</c:v>
                </c:pt>
              </c:strCache>
            </c:strRef>
          </c:cat>
          <c:val>
            <c:numRef>
              <c:f>Model9_Yr2!$AL$36:$AT$36</c:f>
              <c:numCache>
                <c:formatCode>"$"#,##0</c:formatCode>
                <c:ptCount val="9"/>
                <c:pt idx="0">
                  <c:v>37737.025491088752</c:v>
                </c:pt>
                <c:pt idx="1">
                  <c:v>37212.388164547665</c:v>
                </c:pt>
                <c:pt idx="2">
                  <c:v>38040.132506510163</c:v>
                </c:pt>
                <c:pt idx="3">
                  <c:v>35692.540630103227</c:v>
                </c:pt>
                <c:pt idx="4">
                  <c:v>19349.019009706732</c:v>
                </c:pt>
                <c:pt idx="5">
                  <c:v>37661.626863866717</c:v>
                </c:pt>
                <c:pt idx="6">
                  <c:v>35896.569040257171</c:v>
                </c:pt>
                <c:pt idx="7">
                  <c:v>35468.384457473432</c:v>
                </c:pt>
                <c:pt idx="8">
                  <c:v>37586.378883202276</c:v>
                </c:pt>
              </c:numCache>
            </c:numRef>
          </c:val>
          <c:extLst>
            <c:ext xmlns:c16="http://schemas.microsoft.com/office/drawing/2014/chart" uri="{C3380CC4-5D6E-409C-BE32-E72D297353CC}">
              <c16:uniqueId val="{00000000-2169-4561-BF3E-F76E73D0524A}"/>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Control</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Model9!$AT$37:$AV$37</c:f>
              <c:strCache>
                <c:ptCount val="3"/>
                <c:pt idx="0">
                  <c:v>Public</c:v>
                </c:pt>
                <c:pt idx="1">
                  <c:v>Private, for profit</c:v>
                </c:pt>
                <c:pt idx="2">
                  <c:v>Private, non-profit</c:v>
                </c:pt>
              </c:strCache>
            </c:strRef>
          </c:cat>
          <c:val>
            <c:numRef>
              <c:f>Model9!$AT$36:$AV$36</c:f>
              <c:numCache>
                <c:formatCode>"$"#,##0</c:formatCode>
                <c:ptCount val="3"/>
                <c:pt idx="0">
                  <c:v>36029.019862502486</c:v>
                </c:pt>
                <c:pt idx="1">
                  <c:v>38333.520451161021</c:v>
                </c:pt>
                <c:pt idx="2">
                  <c:v>35528.128008611602</c:v>
                </c:pt>
              </c:numCache>
            </c:numRef>
          </c:val>
          <c:extLst>
            <c:ext xmlns:c16="http://schemas.microsoft.com/office/drawing/2014/chart" uri="{C3380CC4-5D6E-409C-BE32-E72D297353CC}">
              <c16:uniqueId val="{00000000-ECD2-4BEB-9C4F-1705366F983A}"/>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Control</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Model9_Yr2!$AU$37:$AW$37</c:f>
              <c:strCache>
                <c:ptCount val="3"/>
                <c:pt idx="0">
                  <c:v>Public</c:v>
                </c:pt>
                <c:pt idx="1">
                  <c:v>Private, for profit</c:v>
                </c:pt>
                <c:pt idx="2">
                  <c:v>Private, non-profit</c:v>
                </c:pt>
              </c:strCache>
            </c:strRef>
          </c:cat>
          <c:val>
            <c:numRef>
              <c:f>Model9_Yr2!$AU$36:$AW$36</c:f>
              <c:numCache>
                <c:formatCode>"$"#,##0</c:formatCode>
                <c:ptCount val="3"/>
                <c:pt idx="0">
                  <c:v>36135.117068271102</c:v>
                </c:pt>
                <c:pt idx="1">
                  <c:v>38533.641371851096</c:v>
                </c:pt>
                <c:pt idx="2">
                  <c:v>35912.725559930419</c:v>
                </c:pt>
              </c:numCache>
            </c:numRef>
          </c:val>
          <c:extLst>
            <c:ext xmlns:c16="http://schemas.microsoft.com/office/drawing/2014/chart" uri="{C3380CC4-5D6E-409C-BE32-E72D297353CC}">
              <c16:uniqueId val="{00000000-B51C-4CE8-A18C-E0EEB09BB408}"/>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Urbanization</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'Model9adm+selectiv'!$AW$37:$BA$37</c:f>
              <c:strCache>
                <c:ptCount val="5"/>
                <c:pt idx="0">
                  <c:v>Large city</c:v>
                </c:pt>
                <c:pt idx="1">
                  <c:v>City, other</c:v>
                </c:pt>
                <c:pt idx="2">
                  <c:v>Suburb</c:v>
                </c:pt>
                <c:pt idx="3">
                  <c:v>Town</c:v>
                </c:pt>
                <c:pt idx="4">
                  <c:v>Rural</c:v>
                </c:pt>
              </c:strCache>
            </c:strRef>
          </c:cat>
          <c:val>
            <c:numRef>
              <c:f>'Model9adm+selectiv'!$AW$36:$BA$36</c:f>
              <c:numCache>
                <c:formatCode>"$"#,##0</c:formatCode>
                <c:ptCount val="5"/>
                <c:pt idx="0">
                  <c:v>36535.146716622556</c:v>
                </c:pt>
                <c:pt idx="1">
                  <c:v>36171.615932793633</c:v>
                </c:pt>
                <c:pt idx="2">
                  <c:v>36280.29371575814</c:v>
                </c:pt>
                <c:pt idx="3">
                  <c:v>36000.568176706714</c:v>
                </c:pt>
                <c:pt idx="4">
                  <c:v>36135.462396641728</c:v>
                </c:pt>
              </c:numCache>
            </c:numRef>
          </c:val>
          <c:extLst>
            <c:ext xmlns:c16="http://schemas.microsoft.com/office/drawing/2014/chart" uri="{C3380CC4-5D6E-409C-BE32-E72D297353CC}">
              <c16:uniqueId val="{00000000-0816-4B13-9B2A-0FB628D2AAE7}"/>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Urbanization</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Model9_Yr2!$AX$37:$BB$37</c:f>
              <c:strCache>
                <c:ptCount val="5"/>
                <c:pt idx="0">
                  <c:v>Large city</c:v>
                </c:pt>
                <c:pt idx="1">
                  <c:v>City, other</c:v>
                </c:pt>
                <c:pt idx="2">
                  <c:v>Suburb</c:v>
                </c:pt>
                <c:pt idx="3">
                  <c:v>Town</c:v>
                </c:pt>
                <c:pt idx="4">
                  <c:v>Rural</c:v>
                </c:pt>
              </c:strCache>
            </c:strRef>
          </c:cat>
          <c:val>
            <c:numRef>
              <c:f>Model9_Yr2!$AX$36:$BB$36</c:f>
              <c:numCache>
                <c:formatCode>"$"#,##0</c:formatCode>
                <c:ptCount val="5"/>
                <c:pt idx="0">
                  <c:v>36706.054750034549</c:v>
                </c:pt>
                <c:pt idx="1">
                  <c:v>36340.823402859576</c:v>
                </c:pt>
                <c:pt idx="2">
                  <c:v>36596.10159797738</c:v>
                </c:pt>
                <c:pt idx="3">
                  <c:v>36350.273245370576</c:v>
                </c:pt>
                <c:pt idx="4">
                  <c:v>36486.477811081611</c:v>
                </c:pt>
              </c:numCache>
            </c:numRef>
          </c:val>
          <c:extLst>
            <c:ext xmlns:c16="http://schemas.microsoft.com/office/drawing/2014/chart" uri="{C3380CC4-5D6E-409C-BE32-E72D297353CC}">
              <c16:uniqueId val="{00000000-6450-4F79-ADD6-9B080CDC1E0A}"/>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Size</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'Model9adm+selectiv'!$BB$37:$BF$37</c:f>
              <c:strCache>
                <c:ptCount val="5"/>
                <c:pt idx="0">
                  <c:v>Under one thousand</c:v>
                </c:pt>
                <c:pt idx="1">
                  <c:v>1,000 - 4,999</c:v>
                </c:pt>
                <c:pt idx="2">
                  <c:v>5,000 - 9,999</c:v>
                </c:pt>
                <c:pt idx="3">
                  <c:v>10,000 - 19,999</c:v>
                </c:pt>
                <c:pt idx="4">
                  <c:v>20,000 or more</c:v>
                </c:pt>
              </c:strCache>
            </c:strRef>
          </c:cat>
          <c:val>
            <c:numRef>
              <c:f>'Model9adm+selectiv'!$BB$36:$BF$36</c:f>
              <c:numCache>
                <c:formatCode>"$"#,##0</c:formatCode>
                <c:ptCount val="5"/>
                <c:pt idx="0">
                  <c:v>35300.062024929517</c:v>
                </c:pt>
                <c:pt idx="1">
                  <c:v>36085.268996405161</c:v>
                </c:pt>
                <c:pt idx="2">
                  <c:v>35465.653497013431</c:v>
                </c:pt>
                <c:pt idx="3">
                  <c:v>35446.507214086661</c:v>
                </c:pt>
                <c:pt idx="4">
                  <c:v>37670.779751225251</c:v>
                </c:pt>
              </c:numCache>
            </c:numRef>
          </c:val>
          <c:extLst>
            <c:ext xmlns:c16="http://schemas.microsoft.com/office/drawing/2014/chart" uri="{C3380CC4-5D6E-409C-BE32-E72D297353CC}">
              <c16:uniqueId val="{00000000-815D-4514-A4B5-B8B23915CCD3}"/>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Size</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Model9_Yr2!$BC$37:$BG$37</c:f>
              <c:strCache>
                <c:ptCount val="5"/>
                <c:pt idx="0">
                  <c:v>Under one thousand</c:v>
                </c:pt>
                <c:pt idx="1">
                  <c:v>1,000 - 4,999</c:v>
                </c:pt>
                <c:pt idx="2">
                  <c:v>5,000 - 9,999</c:v>
                </c:pt>
                <c:pt idx="3">
                  <c:v>10,000 - 19,999</c:v>
                </c:pt>
                <c:pt idx="4">
                  <c:v>20,000 or more</c:v>
                </c:pt>
              </c:strCache>
            </c:strRef>
          </c:cat>
          <c:val>
            <c:numRef>
              <c:f>Model9_Yr2!$BC$36:$BG$36</c:f>
              <c:numCache>
                <c:formatCode>"$"#,##0</c:formatCode>
                <c:ptCount val="5"/>
                <c:pt idx="0">
                  <c:v>35519.495722370848</c:v>
                </c:pt>
                <c:pt idx="1">
                  <c:v>36237.037133037345</c:v>
                </c:pt>
                <c:pt idx="2">
                  <c:v>35703.24999861719</c:v>
                </c:pt>
                <c:pt idx="3">
                  <c:v>35686.116550974264</c:v>
                </c:pt>
                <c:pt idx="4">
                  <c:v>38133.063759848759</c:v>
                </c:pt>
              </c:numCache>
            </c:numRef>
          </c:val>
          <c:extLst>
            <c:ext xmlns:c16="http://schemas.microsoft.com/office/drawing/2014/chart" uri="{C3380CC4-5D6E-409C-BE32-E72D297353CC}">
              <c16:uniqueId val="{00000000-99E2-45E8-BFE1-42F6F13B6141}"/>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Level</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'Model9adm+selectiv'!$BG$37:$BI$37</c:f>
              <c:strCache>
                <c:ptCount val="3"/>
                <c:pt idx="0">
                  <c:v>No graduate programs</c:v>
                </c:pt>
                <c:pt idx="1">
                  <c:v>Master's only</c:v>
                </c:pt>
                <c:pt idx="2">
                  <c:v>Doctoral and Master's</c:v>
                </c:pt>
              </c:strCache>
            </c:strRef>
          </c:cat>
          <c:val>
            <c:numRef>
              <c:f>'Model9adm+selectiv'!$BG$36:$BI$36</c:f>
              <c:numCache>
                <c:formatCode>"$"#,##0</c:formatCode>
                <c:ptCount val="3"/>
                <c:pt idx="0">
                  <c:v>35517.826345302492</c:v>
                </c:pt>
                <c:pt idx="1">
                  <c:v>36562.923982151129</c:v>
                </c:pt>
                <c:pt idx="2">
                  <c:v>36146.666126473116</c:v>
                </c:pt>
              </c:numCache>
            </c:numRef>
          </c:val>
          <c:extLst>
            <c:ext xmlns:c16="http://schemas.microsoft.com/office/drawing/2014/chart" uri="{C3380CC4-5D6E-409C-BE32-E72D297353CC}">
              <c16:uniqueId val="{00000000-8E2F-44BC-A37C-F5662EBB1088}"/>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Level</c:v>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Model9_Yr2!$BH$37:$BJ$37</c:f>
              <c:strCache>
                <c:ptCount val="3"/>
                <c:pt idx="0">
                  <c:v>No graduate programs</c:v>
                </c:pt>
                <c:pt idx="1">
                  <c:v>Master's only</c:v>
                </c:pt>
                <c:pt idx="2">
                  <c:v>Doctoral and Master's</c:v>
                </c:pt>
              </c:strCache>
            </c:strRef>
          </c:cat>
          <c:val>
            <c:numRef>
              <c:f>Model9_Yr2!$BH$36:$BJ$36</c:f>
              <c:numCache>
                <c:formatCode>"$"#,##0</c:formatCode>
                <c:ptCount val="3"/>
                <c:pt idx="0">
                  <c:v>35887.596019671371</c:v>
                </c:pt>
                <c:pt idx="1">
                  <c:v>36869.760669193493</c:v>
                </c:pt>
                <c:pt idx="2">
                  <c:v>36393.919755933806</c:v>
                </c:pt>
              </c:numCache>
            </c:numRef>
          </c:val>
          <c:extLst>
            <c:ext xmlns:c16="http://schemas.microsoft.com/office/drawing/2014/chart" uri="{C3380CC4-5D6E-409C-BE32-E72D297353CC}">
              <c16:uniqueId val="{00000000-7C5C-4818-9587-BAE3F1AA44A2}"/>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Tuition</c:v>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'Model9adm+selectiv'!$BJ$37:$BS$37</c:f>
              <c:numCache>
                <c:formatCode>"$"#,##0_);[Red]\("$"#,##0\)</c:formatCode>
                <c:ptCount val="10"/>
                <c:pt idx="0">
                  <c:v>5000</c:v>
                </c:pt>
                <c:pt idx="1">
                  <c:v>10000</c:v>
                </c:pt>
                <c:pt idx="2">
                  <c:v>15000</c:v>
                </c:pt>
                <c:pt idx="3">
                  <c:v>20000</c:v>
                </c:pt>
                <c:pt idx="4">
                  <c:v>25000</c:v>
                </c:pt>
                <c:pt idx="5">
                  <c:v>30000</c:v>
                </c:pt>
                <c:pt idx="6">
                  <c:v>35000</c:v>
                </c:pt>
                <c:pt idx="7">
                  <c:v>40000</c:v>
                </c:pt>
                <c:pt idx="8">
                  <c:v>45000</c:v>
                </c:pt>
                <c:pt idx="9">
                  <c:v>50000</c:v>
                </c:pt>
              </c:numCache>
            </c:numRef>
          </c:cat>
          <c:val>
            <c:numRef>
              <c:f>'Model9adm+selectiv'!$BJ$36:$BS$36</c:f>
              <c:numCache>
                <c:formatCode>"$"#,##0</c:formatCode>
                <c:ptCount val="10"/>
                <c:pt idx="0">
                  <c:v>35097.318130627507</c:v>
                </c:pt>
                <c:pt idx="1">
                  <c:v>35450.052042046504</c:v>
                </c:pt>
                <c:pt idx="2">
                  <c:v>35806.330988211521</c:v>
                </c:pt>
                <c:pt idx="3">
                  <c:v>36166.19059731406</c:v>
                </c:pt>
                <c:pt idx="4">
                  <c:v>36529.666855614989</c:v>
                </c:pt>
                <c:pt idx="5">
                  <c:v>36896.79611104291</c:v>
                </c:pt>
                <c:pt idx="6">
                  <c:v>37267.615076829366</c:v>
                </c:pt>
                <c:pt idx="7">
                  <c:v>37642.160835179951</c:v>
                </c:pt>
                <c:pt idx="8">
                  <c:v>38020.470840982634</c:v>
                </c:pt>
                <c:pt idx="9">
                  <c:v>38402.582925553237</c:v>
                </c:pt>
              </c:numCache>
            </c:numRef>
          </c:val>
          <c:smooth val="0"/>
          <c:extLst>
            <c:ext xmlns:c16="http://schemas.microsoft.com/office/drawing/2014/chart" uri="{C3380CC4-5D6E-409C-BE32-E72D297353CC}">
              <c16:uniqueId val="{00000000-7845-4317-B12A-733C139E742D}"/>
            </c:ext>
          </c:extLst>
        </c:ser>
        <c:dLbls>
          <c:showLegendKey val="0"/>
          <c:showVal val="0"/>
          <c:showCatName val="0"/>
          <c:showSerName val="0"/>
          <c:showPercent val="0"/>
          <c:showBubbleSize val="0"/>
        </c:dLbls>
        <c:marker val="1"/>
        <c:smooth val="0"/>
        <c:axId val="511746528"/>
        <c:axId val="511751936"/>
      </c:line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3547751383423"/>
          <c:y val="5.7588569267542945E-2"/>
          <c:w val="0.7936100555112775"/>
          <c:h val="0.82703938405147126"/>
        </c:manualLayout>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Model11_yr2!$BT$84:$BT$85</c:f>
              <c:strCache>
                <c:ptCount val="2"/>
                <c:pt idx="0">
                  <c:v>Non-STEM</c:v>
                </c:pt>
                <c:pt idx="1">
                  <c:v>STEM</c:v>
                </c:pt>
              </c:strCache>
            </c:strRef>
          </c:cat>
          <c:val>
            <c:numRef>
              <c:f>Model11_yr2!$BU$84:$BU$85</c:f>
              <c:numCache>
                <c:formatCode>"$"#,##0_);[Red]\("$"#,##0\)</c:formatCode>
                <c:ptCount val="2"/>
                <c:pt idx="0">
                  <c:v>32827</c:v>
                </c:pt>
                <c:pt idx="1">
                  <c:v>43304</c:v>
                </c:pt>
              </c:numCache>
            </c:numRef>
          </c:val>
          <c:extLst>
            <c:ext xmlns:c16="http://schemas.microsoft.com/office/drawing/2014/chart" uri="{C3380CC4-5D6E-409C-BE32-E72D297353CC}">
              <c16:uniqueId val="{00000000-E2ED-4883-8E7E-381B6165176F}"/>
            </c:ext>
          </c:extLst>
        </c:ser>
        <c:dLbls>
          <c:showLegendKey val="0"/>
          <c:showVal val="0"/>
          <c:showCatName val="0"/>
          <c:showSerName val="0"/>
          <c:showPercent val="0"/>
          <c:showBubbleSize val="0"/>
        </c:dLbls>
        <c:gapWidth val="219"/>
        <c:overlap val="-27"/>
        <c:axId val="338620448"/>
        <c:axId val="338621696"/>
      </c:barChart>
      <c:catAx>
        <c:axId val="33862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8621696"/>
        <c:crosses val="autoZero"/>
        <c:auto val="1"/>
        <c:lblAlgn val="ctr"/>
        <c:lblOffset val="100"/>
        <c:noMultiLvlLbl val="0"/>
      </c:catAx>
      <c:valAx>
        <c:axId val="338621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862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0176946396855"/>
          <c:y val="3.426282626022268E-2"/>
          <c:w val="0.82543316853183057"/>
          <c:h val="0.75074481899619194"/>
        </c:manualLayout>
      </c:layout>
      <c:lineChart>
        <c:grouping val="standard"/>
        <c:varyColors val="0"/>
        <c:ser>
          <c:idx val="0"/>
          <c:order val="0"/>
          <c:tx>
            <c:v>Tuition</c:v>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Model9_Yr2!$BK$37:$BT$37</c:f>
              <c:numCache>
                <c:formatCode>"$"#,##0_);[Red]\("$"#,##0\)</c:formatCode>
                <c:ptCount val="10"/>
                <c:pt idx="0">
                  <c:v>5000</c:v>
                </c:pt>
                <c:pt idx="1">
                  <c:v>10000</c:v>
                </c:pt>
                <c:pt idx="2">
                  <c:v>15000</c:v>
                </c:pt>
                <c:pt idx="3">
                  <c:v>20000</c:v>
                </c:pt>
                <c:pt idx="4">
                  <c:v>25000</c:v>
                </c:pt>
                <c:pt idx="5">
                  <c:v>30000</c:v>
                </c:pt>
                <c:pt idx="6">
                  <c:v>35000</c:v>
                </c:pt>
                <c:pt idx="7">
                  <c:v>40000</c:v>
                </c:pt>
                <c:pt idx="8">
                  <c:v>45000</c:v>
                </c:pt>
                <c:pt idx="9">
                  <c:v>50000</c:v>
                </c:pt>
              </c:numCache>
            </c:numRef>
          </c:cat>
          <c:val>
            <c:numRef>
              <c:f>Model9_Yr2!$BK$36:$BT$36</c:f>
              <c:numCache>
                <c:formatCode>"$"#,##0</c:formatCode>
                <c:ptCount val="10"/>
                <c:pt idx="0">
                  <c:v>35331.740386186975</c:v>
                </c:pt>
                <c:pt idx="1">
                  <c:v>35686.830280442591</c:v>
                </c:pt>
                <c:pt idx="2">
                  <c:v>36045.488887465384</c:v>
                </c:pt>
                <c:pt idx="3">
                  <c:v>36407.752073414922</c:v>
                </c:pt>
                <c:pt idx="4">
                  <c:v>36773.656064911767</c:v>
                </c:pt>
                <c:pt idx="5">
                  <c:v>37143.237452659851</c:v>
                </c:pt>
                <c:pt idx="6">
                  <c:v>37516.533195106007</c:v>
                </c:pt>
                <c:pt idx="7">
                  <c:v>37893.580622135552</c:v>
                </c:pt>
                <c:pt idx="8">
                  <c:v>38274.417438805394</c:v>
                </c:pt>
                <c:pt idx="9">
                  <c:v>38659.08172911458</c:v>
                </c:pt>
              </c:numCache>
            </c:numRef>
          </c:val>
          <c:smooth val="0"/>
          <c:extLst>
            <c:ext xmlns:c16="http://schemas.microsoft.com/office/drawing/2014/chart" uri="{C3380CC4-5D6E-409C-BE32-E72D297353CC}">
              <c16:uniqueId val="{00000000-48E7-4F76-B342-67E6246E39C6}"/>
            </c:ext>
          </c:extLst>
        </c:ser>
        <c:dLbls>
          <c:showLegendKey val="0"/>
          <c:showVal val="0"/>
          <c:showCatName val="0"/>
          <c:showSerName val="0"/>
          <c:showPercent val="0"/>
          <c:showBubbleSize val="0"/>
        </c:dLbls>
        <c:marker val="1"/>
        <c:smooth val="0"/>
        <c:axId val="511746528"/>
        <c:axId val="511751936"/>
      </c:line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5527484550215"/>
          <c:y val="0.10293073611581167"/>
          <c:w val="0.86371831331254167"/>
          <c:h val="0.78665915795277475"/>
        </c:manualLayout>
      </c:layout>
      <c:lineChart>
        <c:grouping val="standard"/>
        <c:varyColors val="0"/>
        <c:ser>
          <c:idx val="0"/>
          <c:order val="0"/>
          <c:tx>
            <c:v>% Grants</c:v>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'Model9adm+selectiv'!$BT$37:$CD$37</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'Model9adm+selectiv'!$BT$36:$CD$36</c:f>
              <c:numCache>
                <c:formatCode>"$"#,##0</c:formatCode>
                <c:ptCount val="11"/>
                <c:pt idx="0">
                  <c:v>41690.559863987066</c:v>
                </c:pt>
                <c:pt idx="1">
                  <c:v>40905.916938892355</c:v>
                </c:pt>
                <c:pt idx="2">
                  <c:v>40136.041494059587</c:v>
                </c:pt>
                <c:pt idx="3">
                  <c:v>39380.655596092183</c:v>
                </c:pt>
                <c:pt idx="4">
                  <c:v>38639.486542477309</c:v>
                </c:pt>
                <c:pt idx="5">
                  <c:v>37912.26676313737</c:v>
                </c:pt>
                <c:pt idx="6">
                  <c:v>37198.733723834252</c:v>
                </c:pt>
                <c:pt idx="7">
                  <c:v>36498.629831391707</c:v>
                </c:pt>
                <c:pt idx="8">
                  <c:v>35811.702340701166</c:v>
                </c:pt>
                <c:pt idx="9">
                  <c:v>35137.703263478368</c:v>
                </c:pt>
                <c:pt idx="10">
                  <c:v>34476.389278736664</c:v>
                </c:pt>
              </c:numCache>
            </c:numRef>
          </c:val>
          <c:smooth val="0"/>
          <c:extLst>
            <c:ext xmlns:c16="http://schemas.microsoft.com/office/drawing/2014/chart" uri="{C3380CC4-5D6E-409C-BE32-E72D297353CC}">
              <c16:uniqueId val="{00000000-25E5-4BFD-96B7-EC0BEB0801DD}"/>
            </c:ext>
          </c:extLst>
        </c:ser>
        <c:ser>
          <c:idx val="1"/>
          <c:order val="1"/>
          <c:tx>
            <c:v>% Loans</c:v>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3.4343753308678074E-2"/>
                  <c:y val="7.5411608586806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E5-4BFD-96B7-EC0BEB0801DD}"/>
                </c:ext>
              </c:extLst>
            </c:dLbl>
            <c:dLbl>
              <c:idx val="1"/>
              <c:layout>
                <c:manualLayout>
                  <c:x val="-3.1984723891395485E-2"/>
                  <c:y val="0.1113270993114521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E5-4BFD-96B7-EC0BEB0801DD}"/>
                </c:ext>
              </c:extLst>
            </c:dLbl>
            <c:dLbl>
              <c:idx val="2"/>
              <c:layout>
                <c:manualLayout>
                  <c:x val="-3.6702782725960698E-2"/>
                  <c:y val="0.13350311664716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E5-4BFD-96B7-EC0BEB0801DD}"/>
                </c:ext>
              </c:extLst>
            </c:dLbl>
            <c:dLbl>
              <c:idx val="3"/>
              <c:layout>
                <c:manualLayout>
                  <c:x val="-3.4343696728630621E-2"/>
                  <c:y val="0.2023768034912794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E5-4BFD-96B7-EC0BEB0801DD}"/>
                </c:ext>
              </c:extLst>
            </c:dLbl>
            <c:dLbl>
              <c:idx val="4"/>
              <c:layout>
                <c:manualLayout>
                  <c:x val="-3.4343696728630572E-2"/>
                  <c:y val="0.2102663498423642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E5-4BFD-96B7-EC0BEB0801DD}"/>
                </c:ext>
              </c:extLst>
            </c:dLbl>
            <c:dLbl>
              <c:idx val="8"/>
              <c:layout>
                <c:manualLayout>
                  <c:x val="-3.434369672863067E-2"/>
                  <c:y val="-0.219713926291757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E5-4BFD-96B7-EC0BEB0801DD}"/>
                </c:ext>
              </c:extLst>
            </c:dLbl>
            <c:dLbl>
              <c:idx val="9"/>
              <c:layout>
                <c:manualLayout>
                  <c:x val="-3.5123904769511681E-2"/>
                  <c:y val="-0.2067439005564352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E5-4BFD-96B7-EC0BEB0801DD}"/>
                </c:ext>
              </c:extLst>
            </c:dLbl>
            <c:dLbl>
              <c:idx val="10"/>
              <c:layout>
                <c:manualLayout>
                  <c:x val="-3.4733829039094874E-2"/>
                  <c:y val="-0.18026620693344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E5-4BFD-96B7-EC0BEB0801DD}"/>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'Model9adm+selectiv'!$CE$36:$CO$36</c:f>
              <c:numCache>
                <c:formatCode>"$"#,##0</c:formatCode>
                <c:ptCount val="11"/>
                <c:pt idx="0">
                  <c:v>34889.458016640892</c:v>
                </c:pt>
                <c:pt idx="1">
                  <c:v>35099.424032891824</c:v>
                </c:pt>
                <c:pt idx="2">
                  <c:v>35310.653632198686</c:v>
                </c:pt>
                <c:pt idx="3">
                  <c:v>35523.154418849859</c:v>
                </c:pt>
                <c:pt idx="4">
                  <c:v>35736.934042896559</c:v>
                </c:pt>
                <c:pt idx="5">
                  <c:v>35952.000200428454</c:v>
                </c:pt>
                <c:pt idx="6">
                  <c:v>36168.360633850389</c:v>
                </c:pt>
                <c:pt idx="7">
                  <c:v>36386.023132161332</c:v>
                </c:pt>
                <c:pt idx="8">
                  <c:v>36604.995531234723</c:v>
                </c:pt>
                <c:pt idx="9">
                  <c:v>36825.285714100588</c:v>
                </c:pt>
                <c:pt idx="10">
                  <c:v>37046.901611229288</c:v>
                </c:pt>
              </c:numCache>
            </c:numRef>
          </c:val>
          <c:smooth val="0"/>
          <c:extLst>
            <c:ext xmlns:c16="http://schemas.microsoft.com/office/drawing/2014/chart" uri="{C3380CC4-5D6E-409C-BE32-E72D297353CC}">
              <c16:uniqueId val="{00000009-25E5-4BFD-96B7-EC0BEB0801DD}"/>
            </c:ext>
          </c:extLst>
        </c:ser>
        <c:ser>
          <c:idx val="2"/>
          <c:order val="2"/>
          <c:tx>
            <c:v>% Pell</c:v>
          </c:tx>
          <c:spPr>
            <a:ln w="28575" cap="rnd">
              <a:solidFill>
                <a:srgbClr val="1E6B52"/>
              </a:solidFill>
              <a:prstDash val="sysDot"/>
              <a:round/>
            </a:ln>
            <a:effectLst/>
          </c:spPr>
          <c:marker>
            <c:symbol val="circle"/>
            <c:size val="5"/>
            <c:spPr>
              <a:solidFill>
                <a:schemeClr val="accent6">
                  <a:lumMod val="75000"/>
                </a:schemeClr>
              </a:solidFill>
              <a:ln w="9525">
                <a:solidFill>
                  <a:schemeClr val="accent6">
                    <a:lumMod val="75000"/>
                  </a:schemeClr>
                </a:solidFill>
              </a:ln>
              <a:effectLst/>
            </c:spPr>
          </c:marker>
          <c:dLbls>
            <c:dLbl>
              <c:idx val="5"/>
              <c:layout>
                <c:manualLayout>
                  <c:x val="-3.4343696728630572E-2"/>
                  <c:y val="0.253658854773330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5E5-4BFD-96B7-EC0BEB0801DD}"/>
                </c:ext>
              </c:extLst>
            </c:dLbl>
            <c:dLbl>
              <c:idx val="6"/>
              <c:layout>
                <c:manualLayout>
                  <c:x val="-3.4343696728630572E-2"/>
                  <c:y val="0.186597710789109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5E5-4BFD-96B7-EC0BEB0801DD}"/>
                </c:ext>
              </c:extLst>
            </c:dLbl>
            <c:dLbl>
              <c:idx val="7"/>
              <c:layout>
                <c:manualLayout>
                  <c:x val="-3.0015770204529706E-2"/>
                  <c:y val="0.180733886482364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5E5-4BFD-96B7-EC0BEB0801DD}"/>
                </c:ext>
              </c:extLst>
            </c:dLbl>
            <c:dLbl>
              <c:idx val="8"/>
              <c:layout>
                <c:manualLayout>
                  <c:x val="-3.2374799621812292E-2"/>
                  <c:y val="7.9513952581797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5E5-4BFD-96B7-EC0BEB0801DD}"/>
                </c:ext>
              </c:extLst>
            </c:dLbl>
            <c:dLbl>
              <c:idx val="9"/>
              <c:layout>
                <c:manualLayout>
                  <c:x val="-3.1984723891395485E-2"/>
                  <c:y val="8.89795232401925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5E5-4BFD-96B7-EC0BEB0801DD}"/>
                </c:ext>
              </c:extLst>
            </c:dLbl>
            <c:dLbl>
              <c:idx val="10"/>
              <c:layout>
                <c:manualLayout>
                  <c:x val="-3.9061812143243238E-2"/>
                  <c:y val="8.1090108568168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5E5-4BFD-96B7-EC0BEB0801DD}"/>
                </c:ext>
              </c:extLst>
            </c:dLbl>
            <c:spPr>
              <a:solidFill>
                <a:schemeClr val="accent3">
                  <a:lumMod val="20000"/>
                  <a:lumOff val="80000"/>
                </a:schemeClr>
              </a:solidFill>
              <a:ln>
                <a:noFill/>
              </a:ln>
              <a:effectLst/>
            </c:spPr>
            <c:txPr>
              <a:bodyPr rot="-5400000" spcFirstLastPara="1" vertOverflow="ellipsis" wrap="square" lIns="38100" tIns="19050" rIns="38100" bIns="19050" anchor="b" anchorCtr="1">
                <a:spAutoFit/>
              </a:bodyPr>
              <a:lstStyle/>
              <a:p>
                <a:pPr>
                  <a:defRPr sz="1200" b="0" i="0" u="none" strike="noStrike" kern="1200" baseline="0">
                    <a:solidFill>
                      <a:schemeClr val="accent6">
                        <a:lumMod val="75000"/>
                      </a:schemeClr>
                    </a:solidFill>
                    <a:highlight>
                      <a:srgbClr val="C0C0C0"/>
                    </a:highlight>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'Model9adm+selectiv'!$CP$36:$CZ$36</c:f>
              <c:numCache>
                <c:formatCode>"$"#,##0</c:formatCode>
                <c:ptCount val="11"/>
                <c:pt idx="0">
                  <c:v>40143.668066444887</c:v>
                </c:pt>
                <c:pt idx="1">
                  <c:v>39191.689470535101</c:v>
                </c:pt>
                <c:pt idx="2">
                  <c:v>38262.286371352908</c:v>
                </c:pt>
                <c:pt idx="3">
                  <c:v>37354.923407016686</c:v>
                </c:pt>
                <c:pt idx="4">
                  <c:v>36469.077911371591</c:v>
                </c:pt>
                <c:pt idx="5">
                  <c:v>35604.239612919941</c:v>
                </c:pt>
                <c:pt idx="6">
                  <c:v>34759.910340890179</c:v>
                </c:pt>
                <c:pt idx="7">
                  <c:v>33935.603738277292</c:v>
                </c:pt>
                <c:pt idx="8">
                  <c:v>33130.84498168718</c:v>
                </c:pt>
                <c:pt idx="9">
                  <c:v>32345.170507825762</c:v>
                </c:pt>
                <c:pt idx="10">
                  <c:v>31578.127746473241</c:v>
                </c:pt>
              </c:numCache>
            </c:numRef>
          </c:val>
          <c:smooth val="0"/>
          <c:extLst>
            <c:ext xmlns:c16="http://schemas.microsoft.com/office/drawing/2014/chart" uri="{C3380CC4-5D6E-409C-BE32-E72D297353CC}">
              <c16:uniqueId val="{00000010-25E5-4BFD-96B7-EC0BEB0801DD}"/>
            </c:ext>
          </c:extLst>
        </c:ser>
        <c:dLbls>
          <c:showLegendKey val="0"/>
          <c:showVal val="0"/>
          <c:showCatName val="0"/>
          <c:showSerName val="0"/>
          <c:showPercent val="0"/>
          <c:showBubbleSize val="0"/>
        </c:dLbls>
        <c:marker val="1"/>
        <c:smooth val="0"/>
        <c:axId val="511746528"/>
        <c:axId val="511751936"/>
      </c:line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ax val="50000"/>
          <c:min val="25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legend>
      <c:legendPos val="t"/>
      <c:layout>
        <c:manualLayout>
          <c:xMode val="edge"/>
          <c:yMode val="edge"/>
          <c:x val="8.2973834456259984E-2"/>
          <c:y val="2.3668639053254437E-2"/>
          <c:w val="0.86429266444787201"/>
          <c:h val="9.4181925484166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 Grants</c:v>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Model9_Yr2!$BU$37:$CE$37</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Model9_Yr2!$BU$36:$CE$36</c:f>
              <c:numCache>
                <c:formatCode>"$"#,##0</c:formatCode>
                <c:ptCount val="11"/>
                <c:pt idx="0">
                  <c:v>40751.869707130027</c:v>
                </c:pt>
                <c:pt idx="1">
                  <c:v>40145.153409642131</c:v>
                </c:pt>
                <c:pt idx="2">
                  <c:v>39547.46994103511</c:v>
                </c:pt>
                <c:pt idx="3">
                  <c:v>38958.684820006893</c:v>
                </c:pt>
                <c:pt idx="4">
                  <c:v>38378.665567421362</c:v>
                </c:pt>
                <c:pt idx="5">
                  <c:v>37807.281676499777</c:v>
                </c:pt>
                <c:pt idx="6">
                  <c:v>37244.404583456009</c:v>
                </c:pt>
                <c:pt idx="7">
                  <c:v>36689.907638569523</c:v>
                </c:pt>
                <c:pt idx="8">
                  <c:v>36143.666077688489</c:v>
                </c:pt>
                <c:pt idx="9">
                  <c:v>35605.556994157108</c:v>
                </c:pt>
                <c:pt idx="10">
                  <c:v>35075.459311161481</c:v>
                </c:pt>
              </c:numCache>
            </c:numRef>
          </c:val>
          <c:smooth val="0"/>
          <c:extLst>
            <c:ext xmlns:c16="http://schemas.microsoft.com/office/drawing/2014/chart" uri="{C3380CC4-5D6E-409C-BE32-E72D297353CC}">
              <c16:uniqueId val="{00000000-2E5B-4215-8AF1-87F5BF71C742}"/>
            </c:ext>
          </c:extLst>
        </c:ser>
        <c:ser>
          <c:idx val="1"/>
          <c:order val="1"/>
          <c:tx>
            <c:v>% Loans</c:v>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2.9388652967074495E-2"/>
                  <c:y val="9.18255461619116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5B-4215-8AF1-87F5BF71C742}"/>
                </c:ext>
              </c:extLst>
            </c:dLbl>
            <c:dLbl>
              <c:idx val="1"/>
              <c:layout>
                <c:manualLayout>
                  <c:x val="-3.1866222186846954E-2"/>
                  <c:y val="9.8606689259374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5B-4215-8AF1-87F5BF71C742}"/>
                </c:ext>
              </c:extLst>
            </c:dLbl>
            <c:dLbl>
              <c:idx val="2"/>
              <c:layout>
                <c:manualLayout>
                  <c:x val="-3.682136062639197E-2"/>
                  <c:y val="0.1324469004009754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5B-4215-8AF1-87F5BF71C742}"/>
                </c:ext>
              </c:extLst>
            </c:dLbl>
            <c:dLbl>
              <c:idx val="3"/>
              <c:layout>
                <c:manualLayout>
                  <c:x val="-3.4343791406619487E-2"/>
                  <c:y val="0.1826367741840934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5B-4215-8AF1-87F5BF71C742}"/>
                </c:ext>
              </c:extLst>
            </c:dLbl>
            <c:dLbl>
              <c:idx val="4"/>
              <c:layout>
                <c:manualLayout>
                  <c:x val="-3.4343696728630572E-2"/>
                  <c:y val="0.2102663498423642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5B-4215-8AF1-87F5BF71C742}"/>
                </c:ext>
              </c:extLst>
            </c:dLbl>
            <c:dLbl>
              <c:idx val="8"/>
              <c:layout>
                <c:manualLayout>
                  <c:x val="-3.434369672863067E-2"/>
                  <c:y val="-0.2197139262917579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5B-4215-8AF1-87F5BF71C742}"/>
                </c:ext>
              </c:extLst>
            </c:dLbl>
            <c:dLbl>
              <c:idx val="9"/>
              <c:layout>
                <c:manualLayout>
                  <c:x val="-3.9841978515572252E-2"/>
                  <c:y val="-0.1960452872385035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5B-4215-8AF1-87F5BF71C742}"/>
                </c:ext>
              </c:extLst>
            </c:dLbl>
            <c:dLbl>
              <c:idx val="10"/>
              <c:layout>
                <c:manualLayout>
                  <c:x val="-3.709283762210136E-2"/>
                  <c:y val="-0.180266194536333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5B-4215-8AF1-87F5BF71C742}"/>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Model9_Yr2!$CF$36:$CP$36</c:f>
              <c:numCache>
                <c:formatCode>"$"#,##0</c:formatCode>
                <c:ptCount val="11"/>
                <c:pt idx="0">
                  <c:v>35119.682244490861</c:v>
                </c:pt>
                <c:pt idx="1">
                  <c:v>35331.033758445512</c:v>
                </c:pt>
                <c:pt idx="2">
                  <c:v>35543.657193431231</c:v>
                </c:pt>
                <c:pt idx="3">
                  <c:v>35757.560203914632</c:v>
                </c:pt>
                <c:pt idx="4">
                  <c:v>35972.750490427126</c:v>
                </c:pt>
                <c:pt idx="5">
                  <c:v>36189.235799842405</c:v>
                </c:pt>
                <c:pt idx="6">
                  <c:v>36407.023925654925</c:v>
                </c:pt>
                <c:pt idx="7">
                  <c:v>36626.122708260722</c:v>
                </c:pt>
                <c:pt idx="8">
                  <c:v>36846.540035239646</c:v>
                </c:pt>
                <c:pt idx="9">
                  <c:v>37068.283841639277</c:v>
                </c:pt>
                <c:pt idx="10">
                  <c:v>37291.362110260576</c:v>
                </c:pt>
              </c:numCache>
            </c:numRef>
          </c:val>
          <c:smooth val="0"/>
          <c:extLst>
            <c:ext xmlns:c16="http://schemas.microsoft.com/office/drawing/2014/chart" uri="{C3380CC4-5D6E-409C-BE32-E72D297353CC}">
              <c16:uniqueId val="{00000009-2E5B-4215-8AF1-87F5BF71C742}"/>
            </c:ext>
          </c:extLst>
        </c:ser>
        <c:ser>
          <c:idx val="2"/>
          <c:order val="2"/>
          <c:tx>
            <c:v>% Pell</c:v>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5"/>
              <c:layout>
                <c:manualLayout>
                  <c:x val="-3.4343696728630572E-2"/>
                  <c:y val="0.2536588547733307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5B-4215-8AF1-87F5BF71C742}"/>
                </c:ext>
              </c:extLst>
            </c:dLbl>
            <c:dLbl>
              <c:idx val="6"/>
              <c:layout>
                <c:manualLayout>
                  <c:x val="-3.4343696728630572E-2"/>
                  <c:y val="0.1865977107891098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5B-4215-8AF1-87F5BF71C742}"/>
                </c:ext>
              </c:extLst>
            </c:dLbl>
            <c:dLbl>
              <c:idx val="7"/>
              <c:layout>
                <c:manualLayout>
                  <c:x val="-3.709283762210136E-2"/>
                  <c:y val="0.166873844911397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E5B-4215-8AF1-87F5BF71C742}"/>
                </c:ext>
              </c:extLst>
            </c:dLbl>
            <c:dLbl>
              <c:idx val="8"/>
              <c:layout>
                <c:manualLayout>
                  <c:x val="-3.7092917819614324E-2"/>
                  <c:y val="8.2876320245638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5B-4215-8AF1-87F5BF71C742}"/>
                </c:ext>
              </c:extLst>
            </c:dLbl>
            <c:dLbl>
              <c:idx val="9"/>
              <c:layout>
                <c:manualLayout>
                  <c:x val="-3.6821360626391929E-2"/>
                  <c:y val="7.9502069271178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E5B-4215-8AF1-87F5BF71C742}"/>
                </c:ext>
              </c:extLst>
            </c:dLbl>
            <c:dLbl>
              <c:idx val="10"/>
              <c:layout>
                <c:manualLayout>
                  <c:x val="-4.1776499065936896E-2"/>
                  <c:y val="8.0072512200461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E5B-4215-8AF1-87F5BF71C742}"/>
                </c:ext>
              </c:extLst>
            </c:dLbl>
            <c:spPr>
              <a:noFill/>
              <a:ln>
                <a:noFill/>
              </a:ln>
              <a:effectLst/>
            </c:spPr>
            <c:txPr>
              <a:bodyPr rot="-5400000" spcFirstLastPara="1" vertOverflow="ellipsis" wrap="square" lIns="38100" tIns="19050" rIns="38100" bIns="19050" anchor="b" anchorCtr="1">
                <a:spAutoFit/>
              </a:bodyPr>
              <a:lstStyle/>
              <a:p>
                <a:pPr>
                  <a:defRPr sz="1200" b="0" i="0" u="none" strike="noStrike" kern="1200" baseline="0">
                    <a:solidFill>
                      <a:schemeClr val="accent6">
                        <a:lumMod val="75000"/>
                      </a:schemeClr>
                    </a:solidFill>
                    <a:highlight>
                      <a:srgbClr val="C0C0C0"/>
                    </a:highlight>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Model9_Yr2!$CQ$36:$DA$36</c:f>
              <c:numCache>
                <c:formatCode>"$"#,##0</c:formatCode>
                <c:ptCount val="11"/>
                <c:pt idx="0">
                  <c:v>40595.276643829442</c:v>
                </c:pt>
                <c:pt idx="1">
                  <c:v>39592.975692259104</c:v>
                </c:pt>
                <c:pt idx="2">
                  <c:v>38615.421639357126</c:v>
                </c:pt>
                <c:pt idx="3">
                  <c:v>37662.00348201843</c:v>
                </c:pt>
                <c:pt idx="4">
                  <c:v>36732.125302858134</c:v>
                </c:pt>
                <c:pt idx="5">
                  <c:v>35825.20589774425</c:v>
                </c:pt>
                <c:pt idx="6">
                  <c:v>34940.678412525835</c:v>
                </c:pt>
                <c:pt idx="7">
                  <c:v>34077.989988730827</c:v>
                </c:pt>
                <c:pt idx="8">
                  <c:v>33236.601418011509</c:v>
                </c:pt>
                <c:pt idx="9">
                  <c:v>32415.986805121549</c:v>
                </c:pt>
                <c:pt idx="10">
                  <c:v>31615.63323921468</c:v>
                </c:pt>
              </c:numCache>
            </c:numRef>
          </c:val>
          <c:smooth val="0"/>
          <c:extLst>
            <c:ext xmlns:c16="http://schemas.microsoft.com/office/drawing/2014/chart" uri="{C3380CC4-5D6E-409C-BE32-E72D297353CC}">
              <c16:uniqueId val="{00000010-2E5B-4215-8AF1-87F5BF71C742}"/>
            </c:ext>
          </c:extLst>
        </c:ser>
        <c:dLbls>
          <c:showLegendKey val="0"/>
          <c:showVal val="0"/>
          <c:showCatName val="0"/>
          <c:showSerName val="0"/>
          <c:showPercent val="0"/>
          <c:showBubbleSize val="0"/>
        </c:dLbls>
        <c:marker val="1"/>
        <c:smooth val="0"/>
        <c:axId val="511746528"/>
        <c:axId val="511751936"/>
      </c:line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ax val="50000"/>
          <c:min val="25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legend>
      <c:legendPos val="t"/>
      <c:layout>
        <c:manualLayout>
          <c:xMode val="edge"/>
          <c:yMode val="edge"/>
          <c:x val="8.2973834456259984E-2"/>
          <c:y val="2.3668639053254437E-2"/>
          <c:w val="0.86429266444787201"/>
          <c:h val="9.418192548416655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%Female</c:v>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Model11!$V$58:$AF$58</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Model11!$V$57:$AF$57</c:f>
              <c:numCache>
                <c:formatCode>"$"#,##0</c:formatCode>
                <c:ptCount val="11"/>
                <c:pt idx="0">
                  <c:v>36659.870905934375</c:v>
                </c:pt>
                <c:pt idx="1">
                  <c:v>36477.029036997425</c:v>
                </c:pt>
                <c:pt idx="2">
                  <c:v>36295.099095686302</c:v>
                </c:pt>
                <c:pt idx="3">
                  <c:v>36114.076533742882</c:v>
                </c:pt>
                <c:pt idx="4">
                  <c:v>35933.956825593807</c:v>
                </c:pt>
                <c:pt idx="5">
                  <c:v>35754.735468236875</c:v>
                </c:pt>
                <c:pt idx="6">
                  <c:v>35576.407981128941</c:v>
                </c:pt>
                <c:pt idx="7">
                  <c:v>35398.969906073413</c:v>
                </c:pt>
                <c:pt idx="8">
                  <c:v>35222.416807109294</c:v>
                </c:pt>
                <c:pt idx="9">
                  <c:v>35046.744270399788</c:v>
                </c:pt>
                <c:pt idx="10">
                  <c:v>34871.947904122404</c:v>
                </c:pt>
              </c:numCache>
            </c:numRef>
          </c:val>
          <c:smooth val="0"/>
          <c:extLst>
            <c:ext xmlns:c16="http://schemas.microsoft.com/office/drawing/2014/chart" uri="{C3380CC4-5D6E-409C-BE32-E72D297353CC}">
              <c16:uniqueId val="{00000000-C6EF-42EE-9981-0CCC4DBC68A8}"/>
            </c:ext>
          </c:extLst>
        </c:ser>
        <c:dLbls>
          <c:showLegendKey val="0"/>
          <c:showVal val="0"/>
          <c:showCatName val="0"/>
          <c:showSerName val="0"/>
          <c:showPercent val="0"/>
          <c:showBubbleSize val="0"/>
        </c:dLbls>
        <c:marker val="1"/>
        <c:smooth val="0"/>
        <c:axId val="511746528"/>
        <c:axId val="511751936"/>
      </c:line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29664896539096"/>
          <c:y val="7.4332171893147503E-2"/>
          <c:w val="0.8371522587160749"/>
          <c:h val="0.75711962833914048"/>
        </c:manualLayout>
      </c:layout>
      <c:lineChart>
        <c:grouping val="standard"/>
        <c:varyColors val="0"/>
        <c:ser>
          <c:idx val="0"/>
          <c:order val="0"/>
          <c:tx>
            <c:v>%Female</c:v>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Model11_yr2!$V$58:$AF$58</c:f>
              <c:numCache>
                <c:formatCode>0%</c:formatCode>
                <c:ptCount val="11"/>
                <c:pt idx="0">
                  <c:v>0</c:v>
                </c:pt>
                <c:pt idx="1">
                  <c:v>0.1</c:v>
                </c:pt>
                <c:pt idx="2">
                  <c:v>0.2</c:v>
                </c:pt>
                <c:pt idx="3">
                  <c:v>0.3</c:v>
                </c:pt>
                <c:pt idx="4">
                  <c:v>0.4</c:v>
                </c:pt>
                <c:pt idx="5">
                  <c:v>0.5</c:v>
                </c:pt>
                <c:pt idx="6">
                  <c:v>0.6</c:v>
                </c:pt>
                <c:pt idx="7">
                  <c:v>0.7</c:v>
                </c:pt>
                <c:pt idx="8">
                  <c:v>0.8</c:v>
                </c:pt>
                <c:pt idx="9">
                  <c:v>0.9</c:v>
                </c:pt>
                <c:pt idx="10">
                  <c:v>1</c:v>
                </c:pt>
              </c:numCache>
            </c:numRef>
          </c:cat>
          <c:val>
            <c:numRef>
              <c:f>Model11_yr2!$V$57:$AF$57</c:f>
              <c:numCache>
                <c:formatCode>"$"#,##0</c:formatCode>
                <c:ptCount val="11"/>
                <c:pt idx="0">
                  <c:v>36711.157246260103</c:v>
                </c:pt>
                <c:pt idx="1">
                  <c:v>36491.549783991337</c:v>
                </c:pt>
                <c:pt idx="2">
                  <c:v>36273.256021455876</c:v>
                </c:pt>
                <c:pt idx="3">
                  <c:v>36056.268100054709</c:v>
                </c:pt>
                <c:pt idx="4">
                  <c:v>35840.578208199295</c:v>
                </c:pt>
                <c:pt idx="5">
                  <c:v>35626.178581030093</c:v>
                </c:pt>
                <c:pt idx="6">
                  <c:v>35413.061500137439</c:v>
                </c:pt>
                <c:pt idx="7">
                  <c:v>35201.219293283408</c:v>
                </c:pt>
                <c:pt idx="8">
                  <c:v>34990.644334125675</c:v>
                </c:pt>
                <c:pt idx="9">
                  <c:v>34781.329041942961</c:v>
                </c:pt>
                <c:pt idx="10">
                  <c:v>34573.265881362146</c:v>
                </c:pt>
              </c:numCache>
            </c:numRef>
          </c:val>
          <c:smooth val="0"/>
          <c:extLst>
            <c:ext xmlns:c16="http://schemas.microsoft.com/office/drawing/2014/chart" uri="{C3380CC4-5D6E-409C-BE32-E72D297353CC}">
              <c16:uniqueId val="{00000000-9B2B-4932-92EA-650C36019A86}"/>
            </c:ext>
          </c:extLst>
        </c:ser>
        <c:dLbls>
          <c:showLegendKey val="0"/>
          <c:showVal val="0"/>
          <c:showCatName val="0"/>
          <c:showSerName val="0"/>
          <c:showPercent val="0"/>
          <c:showBubbleSize val="0"/>
        </c:dLbls>
        <c:marker val="1"/>
        <c:smooth val="0"/>
        <c:axId val="511746528"/>
        <c:axId val="511751936"/>
      </c:line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Model11!$AG$58:$AO$58</c:f>
              <c:strCache>
                <c:ptCount val="9"/>
                <c:pt idx="0">
                  <c:v>100% American Indian</c:v>
                </c:pt>
                <c:pt idx="1">
                  <c:v>100% Asian</c:v>
                </c:pt>
                <c:pt idx="2">
                  <c:v>100% Black</c:v>
                </c:pt>
                <c:pt idx="3">
                  <c:v>100% Hispanic</c:v>
                </c:pt>
                <c:pt idx="4">
                  <c:v>100% Native Hawaiians/ Pacific Islanders</c:v>
                </c:pt>
                <c:pt idx="5">
                  <c:v>100% Multiracial</c:v>
                </c:pt>
                <c:pt idx="6">
                  <c:v>100% Unknown</c:v>
                </c:pt>
                <c:pt idx="7">
                  <c:v>100% International</c:v>
                </c:pt>
                <c:pt idx="8">
                  <c:v>100% White</c:v>
                </c:pt>
              </c:strCache>
            </c:strRef>
          </c:cat>
          <c:val>
            <c:numRef>
              <c:f>Model11!$AG$57:$AO$57</c:f>
              <c:numCache>
                <c:formatCode>"$"#,##0</c:formatCode>
                <c:ptCount val="9"/>
                <c:pt idx="0">
                  <c:v>35840.363165374889</c:v>
                </c:pt>
                <c:pt idx="1">
                  <c:v>38323.938268870879</c:v>
                </c:pt>
                <c:pt idx="2">
                  <c:v>35025.442326330543</c:v>
                </c:pt>
                <c:pt idx="3">
                  <c:v>33317.231346958331</c:v>
                </c:pt>
                <c:pt idx="4">
                  <c:v>33317.231346958331</c:v>
                </c:pt>
                <c:pt idx="5">
                  <c:v>34676.933352174638</c:v>
                </c:pt>
                <c:pt idx="6">
                  <c:v>37191.294721014448</c:v>
                </c:pt>
                <c:pt idx="7">
                  <c:v>38709.100251796364</c:v>
                </c:pt>
                <c:pt idx="8">
                  <c:v>35733.003196352256</c:v>
                </c:pt>
              </c:numCache>
            </c:numRef>
          </c:val>
          <c:extLst>
            <c:ext xmlns:c16="http://schemas.microsoft.com/office/drawing/2014/chart" uri="{C3380CC4-5D6E-409C-BE32-E72D297353CC}">
              <c16:uniqueId val="{00000000-F1DF-4808-9A78-C64874873482}"/>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Model11_yr2!$AG$58:$AO$58</c:f>
              <c:strCache>
                <c:ptCount val="9"/>
                <c:pt idx="0">
                  <c:v>100% American Indian</c:v>
                </c:pt>
                <c:pt idx="1">
                  <c:v>100% Asian</c:v>
                </c:pt>
                <c:pt idx="2">
                  <c:v>100% Black</c:v>
                </c:pt>
                <c:pt idx="3">
                  <c:v>100% Hispanic</c:v>
                </c:pt>
                <c:pt idx="4">
                  <c:v>100% Native Hawaiians/ Pacific Islanders</c:v>
                </c:pt>
                <c:pt idx="5">
                  <c:v>100% Multiracial</c:v>
                </c:pt>
                <c:pt idx="6">
                  <c:v>100% Unknown</c:v>
                </c:pt>
                <c:pt idx="7">
                  <c:v>100% International</c:v>
                </c:pt>
                <c:pt idx="8">
                  <c:v>100% White</c:v>
                </c:pt>
              </c:strCache>
            </c:strRef>
          </c:cat>
          <c:val>
            <c:numRef>
              <c:f>Model11_yr2!$AG$57:$AO$57</c:f>
              <c:numCache>
                <c:formatCode>"$"#,##0</c:formatCode>
                <c:ptCount val="9"/>
                <c:pt idx="0">
                  <c:v>32881.649000635778</c:v>
                </c:pt>
                <c:pt idx="1">
                  <c:v>37596.641365402545</c:v>
                </c:pt>
                <c:pt idx="2">
                  <c:v>34360.743005299635</c:v>
                </c:pt>
                <c:pt idx="3">
                  <c:v>33680.354707629034</c:v>
                </c:pt>
                <c:pt idx="4">
                  <c:v>32684.949794348086</c:v>
                </c:pt>
                <c:pt idx="5">
                  <c:v>33680.354707629034</c:v>
                </c:pt>
                <c:pt idx="6">
                  <c:v>36122.455971476113</c:v>
                </c:pt>
                <c:pt idx="7">
                  <c:v>38741.629556403364</c:v>
                </c:pt>
                <c:pt idx="8">
                  <c:v>35763.031529171574</c:v>
                </c:pt>
              </c:numCache>
            </c:numRef>
          </c:val>
          <c:extLst>
            <c:ext xmlns:c16="http://schemas.microsoft.com/office/drawing/2014/chart" uri="{C3380CC4-5D6E-409C-BE32-E72D297353CC}">
              <c16:uniqueId val="{00000000-E94B-4EEE-8D45-69B69892618B}"/>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Model11!$AW$62</c:f>
              <c:strCache>
                <c:ptCount val="1"/>
                <c:pt idx="0">
                  <c:v>non-STEM</c:v>
                </c:pt>
              </c:strCache>
            </c:strRef>
          </c:tx>
          <c:spPr>
            <a:solidFill>
              <a:srgbClr val="9E1B3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Model11!$AV$63:$AV$67</c:f>
              <c:numCache>
                <c:formatCode>General</c:formatCode>
                <c:ptCount val="5"/>
                <c:pt idx="0">
                  <c:v>18</c:v>
                </c:pt>
                <c:pt idx="1">
                  <c:v>22</c:v>
                </c:pt>
                <c:pt idx="2">
                  <c:v>26</c:v>
                </c:pt>
                <c:pt idx="3">
                  <c:v>30</c:v>
                </c:pt>
                <c:pt idx="4">
                  <c:v>34</c:v>
                </c:pt>
              </c:numCache>
            </c:numRef>
          </c:cat>
          <c:val>
            <c:numRef>
              <c:f>Model11!$AW$63:$AW$67</c:f>
              <c:numCache>
                <c:formatCode>"$"#,##0</c:formatCode>
                <c:ptCount val="5"/>
                <c:pt idx="0">
                  <c:v>32036.719234099244</c:v>
                </c:pt>
                <c:pt idx="1">
                  <c:v>32946.42380336854</c:v>
                </c:pt>
                <c:pt idx="2">
                  <c:v>33881.960056503536</c:v>
                </c:pt>
                <c:pt idx="3">
                  <c:v>34844.061501847355</c:v>
                </c:pt>
                <c:pt idx="4">
                  <c:v>35833.482476214493</c:v>
                </c:pt>
              </c:numCache>
            </c:numRef>
          </c:val>
          <c:extLst>
            <c:ext xmlns:c16="http://schemas.microsoft.com/office/drawing/2014/chart" uri="{C3380CC4-5D6E-409C-BE32-E72D297353CC}">
              <c16:uniqueId val="{00000000-BAC3-4729-84A6-6F44CE883710}"/>
            </c:ext>
          </c:extLst>
        </c:ser>
        <c:ser>
          <c:idx val="1"/>
          <c:order val="1"/>
          <c:tx>
            <c:strRef>
              <c:f>Model11!$AX$62</c:f>
              <c:strCache>
                <c:ptCount val="1"/>
                <c:pt idx="0">
                  <c:v>STEM</c:v>
                </c:pt>
              </c:strCache>
            </c:strRef>
          </c:tx>
          <c:spPr>
            <a:solidFill>
              <a:srgbClr val="828A8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Model11!$AV$63:$AV$67</c:f>
              <c:numCache>
                <c:formatCode>General</c:formatCode>
                <c:ptCount val="5"/>
                <c:pt idx="0">
                  <c:v>18</c:v>
                </c:pt>
                <c:pt idx="1">
                  <c:v>22</c:v>
                </c:pt>
                <c:pt idx="2">
                  <c:v>26</c:v>
                </c:pt>
                <c:pt idx="3">
                  <c:v>30</c:v>
                </c:pt>
                <c:pt idx="4">
                  <c:v>34</c:v>
                </c:pt>
              </c:numCache>
            </c:numRef>
          </c:cat>
          <c:val>
            <c:numRef>
              <c:f>Model11!$AX$63:$AX$67</c:f>
              <c:numCache>
                <c:formatCode>"$"#,##0</c:formatCode>
                <c:ptCount val="5"/>
                <c:pt idx="0">
                  <c:v>41180.412601709257</c:v>
                </c:pt>
                <c:pt idx="1">
                  <c:v>42012.312119118469</c:v>
                </c:pt>
                <c:pt idx="2">
                  <c:v>42861.017121547033</c:v>
                </c:pt>
                <c:pt idx="3">
                  <c:v>43726.867102311982</c:v>
                </c:pt>
                <c:pt idx="4">
                  <c:v>44610.208412950531</c:v>
                </c:pt>
              </c:numCache>
            </c:numRef>
          </c:val>
          <c:extLst>
            <c:ext xmlns:c16="http://schemas.microsoft.com/office/drawing/2014/chart" uri="{C3380CC4-5D6E-409C-BE32-E72D297353CC}">
              <c16:uniqueId val="{00000001-BAC3-4729-84A6-6F44CE883710}"/>
            </c:ext>
          </c:extLst>
        </c:ser>
        <c:dLbls>
          <c:showLegendKey val="0"/>
          <c:showVal val="0"/>
          <c:showCatName val="0"/>
          <c:showSerName val="0"/>
          <c:showPercent val="0"/>
          <c:showBubbleSize val="0"/>
        </c:dLbls>
        <c:gapWidth val="86"/>
        <c:axId val="353903680"/>
        <c:axId val="353901184"/>
      </c:barChart>
      <c:lineChart>
        <c:grouping val="stacked"/>
        <c:varyColors val="0"/>
        <c:ser>
          <c:idx val="2"/>
          <c:order val="2"/>
          <c:tx>
            <c:v>Difference</c:v>
          </c:tx>
          <c:spPr>
            <a:ln w="28575"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Model11!$AY$63:$AY$67</c:f>
              <c:numCache>
                <c:formatCode>"$"#,##0</c:formatCode>
                <c:ptCount val="5"/>
                <c:pt idx="0">
                  <c:v>9143.6933676100125</c:v>
                </c:pt>
                <c:pt idx="1">
                  <c:v>9065.8883157499295</c:v>
                </c:pt>
                <c:pt idx="2">
                  <c:v>8979.0570650434966</c:v>
                </c:pt>
                <c:pt idx="3">
                  <c:v>8882.8056004646278</c:v>
                </c:pt>
                <c:pt idx="4">
                  <c:v>8776.7259367360384</c:v>
                </c:pt>
              </c:numCache>
            </c:numRef>
          </c:val>
          <c:smooth val="0"/>
          <c:extLst>
            <c:ext xmlns:c16="http://schemas.microsoft.com/office/drawing/2014/chart" uri="{C3380CC4-5D6E-409C-BE32-E72D297353CC}">
              <c16:uniqueId val="{00000002-BAC3-4729-84A6-6F44CE883710}"/>
            </c:ext>
          </c:extLst>
        </c:ser>
        <c:dLbls>
          <c:showLegendKey val="0"/>
          <c:showVal val="0"/>
          <c:showCatName val="0"/>
          <c:showSerName val="0"/>
          <c:showPercent val="0"/>
          <c:showBubbleSize val="0"/>
        </c:dLbls>
        <c:marker val="1"/>
        <c:smooth val="0"/>
        <c:axId val="347543104"/>
        <c:axId val="347547680"/>
      </c:lineChart>
      <c:catAx>
        <c:axId val="353903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01184"/>
        <c:crosses val="autoZero"/>
        <c:auto val="1"/>
        <c:lblAlgn val="ctr"/>
        <c:lblOffset val="100"/>
        <c:noMultiLvlLbl val="0"/>
      </c:catAx>
      <c:valAx>
        <c:axId val="353901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03680"/>
        <c:crosses val="autoZero"/>
        <c:crossBetween val="between"/>
      </c:valAx>
      <c:valAx>
        <c:axId val="347547680"/>
        <c:scaling>
          <c:orientation val="minMax"/>
          <c:min val="0"/>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7543104"/>
        <c:crosses val="max"/>
        <c:crossBetween val="between"/>
      </c:valAx>
      <c:catAx>
        <c:axId val="347543104"/>
        <c:scaling>
          <c:orientation val="minMax"/>
        </c:scaling>
        <c:delete val="1"/>
        <c:axPos val="b"/>
        <c:majorTickMark val="out"/>
        <c:minorTickMark val="none"/>
        <c:tickLblPos val="nextTo"/>
        <c:crossAx val="3475476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Model11_yr2!$AW$62</c:f>
              <c:strCache>
                <c:ptCount val="1"/>
                <c:pt idx="0">
                  <c:v>non-STEM</c:v>
                </c:pt>
              </c:strCache>
            </c:strRef>
          </c:tx>
          <c:spPr>
            <a:solidFill>
              <a:srgbClr val="9E1B3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Model11_yr2!$AV$63:$AV$67</c:f>
              <c:numCache>
                <c:formatCode>General</c:formatCode>
                <c:ptCount val="5"/>
                <c:pt idx="0">
                  <c:v>18</c:v>
                </c:pt>
                <c:pt idx="1">
                  <c:v>22</c:v>
                </c:pt>
                <c:pt idx="2">
                  <c:v>26</c:v>
                </c:pt>
                <c:pt idx="3">
                  <c:v>30</c:v>
                </c:pt>
                <c:pt idx="4">
                  <c:v>34</c:v>
                </c:pt>
              </c:numCache>
            </c:numRef>
          </c:cat>
          <c:val>
            <c:numRef>
              <c:f>Model11_yr2!$AW$63:$AW$67</c:f>
              <c:numCache>
                <c:formatCode>"$"#,##0</c:formatCode>
                <c:ptCount val="5"/>
                <c:pt idx="0">
                  <c:v>31072.423480344776</c:v>
                </c:pt>
                <c:pt idx="1">
                  <c:v>31954.746211701538</c:v>
                </c:pt>
                <c:pt idx="2">
                  <c:v>32862.123100895762</c:v>
                </c:pt>
                <c:pt idx="3">
                  <c:v>33795.265577886836</c:v>
                </c:pt>
                <c:pt idx="4">
                  <c:v>34754.905274174707</c:v>
                </c:pt>
              </c:numCache>
            </c:numRef>
          </c:val>
          <c:extLst>
            <c:ext xmlns:c16="http://schemas.microsoft.com/office/drawing/2014/chart" uri="{C3380CC4-5D6E-409C-BE32-E72D297353CC}">
              <c16:uniqueId val="{00000000-4D85-4A4D-9637-FF1AC767A1B1}"/>
            </c:ext>
          </c:extLst>
        </c:ser>
        <c:ser>
          <c:idx val="1"/>
          <c:order val="1"/>
          <c:tx>
            <c:strRef>
              <c:f>Model11_yr2!$AX$62</c:f>
              <c:strCache>
                <c:ptCount val="1"/>
                <c:pt idx="0">
                  <c:v>STEM</c:v>
                </c:pt>
              </c:strCache>
            </c:strRef>
          </c:tx>
          <c:spPr>
            <a:solidFill>
              <a:srgbClr val="828A8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Model11_yr2!$AV$63:$AV$67</c:f>
              <c:numCache>
                <c:formatCode>General</c:formatCode>
                <c:ptCount val="5"/>
                <c:pt idx="0">
                  <c:v>18</c:v>
                </c:pt>
                <c:pt idx="1">
                  <c:v>22</c:v>
                </c:pt>
                <c:pt idx="2">
                  <c:v>26</c:v>
                </c:pt>
                <c:pt idx="3">
                  <c:v>30</c:v>
                </c:pt>
                <c:pt idx="4">
                  <c:v>34</c:v>
                </c:pt>
              </c:numCache>
            </c:numRef>
          </c:cat>
          <c:val>
            <c:numRef>
              <c:f>Model11_yr2!$AX$63:$AX$67</c:f>
              <c:numCache>
                <c:formatCode>"$"#,##0</c:formatCode>
                <c:ptCount val="5"/>
                <c:pt idx="0">
                  <c:v>39456.575826483539</c:v>
                </c:pt>
                <c:pt idx="1">
                  <c:v>40414.988596184274</c:v>
                </c:pt>
                <c:pt idx="2">
                  <c:v>41396.681516731478</c:v>
                </c:pt>
                <c:pt idx="3">
                  <c:v>42402.22007038974</c:v>
                </c:pt>
                <c:pt idx="4">
                  <c:v>43432.183475167483</c:v>
                </c:pt>
              </c:numCache>
            </c:numRef>
          </c:val>
          <c:extLst>
            <c:ext xmlns:c16="http://schemas.microsoft.com/office/drawing/2014/chart" uri="{C3380CC4-5D6E-409C-BE32-E72D297353CC}">
              <c16:uniqueId val="{00000001-4D85-4A4D-9637-FF1AC767A1B1}"/>
            </c:ext>
          </c:extLst>
        </c:ser>
        <c:dLbls>
          <c:showLegendKey val="0"/>
          <c:showVal val="0"/>
          <c:showCatName val="0"/>
          <c:showSerName val="0"/>
          <c:showPercent val="0"/>
          <c:showBubbleSize val="0"/>
        </c:dLbls>
        <c:gapWidth val="86"/>
        <c:axId val="353903680"/>
        <c:axId val="353901184"/>
      </c:barChart>
      <c:lineChart>
        <c:grouping val="stacked"/>
        <c:varyColors val="0"/>
        <c:ser>
          <c:idx val="2"/>
          <c:order val="2"/>
          <c:tx>
            <c:v>Difference</c:v>
          </c:tx>
          <c:spPr>
            <a:ln w="28575"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Model11_yr2!$AY$63:$AY$67</c:f>
              <c:numCache>
                <c:formatCode>"$"#,##0</c:formatCode>
                <c:ptCount val="5"/>
                <c:pt idx="0">
                  <c:v>8384.1523461387624</c:v>
                </c:pt>
                <c:pt idx="1">
                  <c:v>8460.2423844827354</c:v>
                </c:pt>
                <c:pt idx="2">
                  <c:v>8534.558415835716</c:v>
                </c:pt>
                <c:pt idx="3">
                  <c:v>8606.954492502904</c:v>
                </c:pt>
                <c:pt idx="4">
                  <c:v>8677.278200992776</c:v>
                </c:pt>
              </c:numCache>
            </c:numRef>
          </c:val>
          <c:smooth val="0"/>
          <c:extLst>
            <c:ext xmlns:c16="http://schemas.microsoft.com/office/drawing/2014/chart" uri="{C3380CC4-5D6E-409C-BE32-E72D297353CC}">
              <c16:uniqueId val="{00000002-4D85-4A4D-9637-FF1AC767A1B1}"/>
            </c:ext>
          </c:extLst>
        </c:ser>
        <c:dLbls>
          <c:showLegendKey val="0"/>
          <c:showVal val="0"/>
          <c:showCatName val="0"/>
          <c:showSerName val="0"/>
          <c:showPercent val="0"/>
          <c:showBubbleSize val="0"/>
        </c:dLbls>
        <c:marker val="1"/>
        <c:smooth val="0"/>
        <c:axId val="347543104"/>
        <c:axId val="347547680"/>
      </c:lineChart>
      <c:catAx>
        <c:axId val="353903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01184"/>
        <c:crosses val="autoZero"/>
        <c:auto val="1"/>
        <c:lblAlgn val="ctr"/>
        <c:lblOffset val="100"/>
        <c:noMultiLvlLbl val="0"/>
      </c:catAx>
      <c:valAx>
        <c:axId val="353901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03680"/>
        <c:crosses val="autoZero"/>
        <c:crossBetween val="between"/>
      </c:valAx>
      <c:valAx>
        <c:axId val="347547680"/>
        <c:scaling>
          <c:orientation val="minMax"/>
          <c:min val="0"/>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47543104"/>
        <c:crosses val="max"/>
        <c:crossBetween val="between"/>
      </c:valAx>
      <c:catAx>
        <c:axId val="347543104"/>
        <c:scaling>
          <c:orientation val="minMax"/>
        </c:scaling>
        <c:delete val="1"/>
        <c:axPos val="b"/>
        <c:majorTickMark val="out"/>
        <c:minorTickMark val="none"/>
        <c:tickLblPos val="nextTo"/>
        <c:crossAx val="3475476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Model11!$BO$61</c:f>
              <c:strCache>
                <c:ptCount val="1"/>
                <c:pt idx="0">
                  <c:v>non-STEM</c:v>
                </c:pt>
              </c:strCache>
            </c:strRef>
          </c:tx>
          <c:spPr>
            <a:solidFill>
              <a:srgbClr val="9E1B3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Model11!$BN$62:$BN$71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Model11!$BO$62:$BO$71</c:f>
              <c:numCache>
                <c:formatCode>"$"#,##0</c:formatCode>
                <c:ptCount val="10"/>
                <c:pt idx="0">
                  <c:v>32962.241882829505</c:v>
                </c:pt>
                <c:pt idx="1">
                  <c:v>32797.84201558309</c:v>
                </c:pt>
                <c:pt idx="2">
                  <c:v>32634.262096095223</c:v>
                </c:pt>
                <c:pt idx="3">
                  <c:v>32471.498034859524</c:v>
                </c:pt>
                <c:pt idx="4">
                  <c:v>32309.545762765862</c:v>
                </c:pt>
                <c:pt idx="5">
                  <c:v>32148.401230999116</c:v>
                </c:pt>
                <c:pt idx="6">
                  <c:v>31988.060410937484</c:v>
                </c:pt>
                <c:pt idx="7">
                  <c:v>31828.519294052228</c:v>
                </c:pt>
                <c:pt idx="8">
                  <c:v>31669.773891807006</c:v>
                </c:pt>
                <c:pt idx="9">
                  <c:v>31511.820235558549</c:v>
                </c:pt>
              </c:numCache>
            </c:numRef>
          </c:val>
          <c:extLst>
            <c:ext xmlns:c16="http://schemas.microsoft.com/office/drawing/2014/chart" uri="{C3380CC4-5D6E-409C-BE32-E72D297353CC}">
              <c16:uniqueId val="{00000000-B029-456A-A1A8-7B296ACDD340}"/>
            </c:ext>
          </c:extLst>
        </c:ser>
        <c:ser>
          <c:idx val="1"/>
          <c:order val="1"/>
          <c:tx>
            <c:strRef>
              <c:f>Model11!$BP$61</c:f>
              <c:strCache>
                <c:ptCount val="1"/>
                <c:pt idx="0">
                  <c:v>STEM</c:v>
                </c:pt>
              </c:strCache>
            </c:strRef>
          </c:tx>
          <c:spPr>
            <a:solidFill>
              <a:srgbClr val="828A8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Model11!$BN$62:$BN$71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Model11!$BP$62:$BP$71</c:f>
              <c:numCache>
                <c:formatCode>"$"#,##0</c:formatCode>
                <c:ptCount val="10"/>
                <c:pt idx="0">
                  <c:v>43104.298314760497</c:v>
                </c:pt>
                <c:pt idx="1">
                  <c:v>43061.21556141266</c:v>
                </c:pt>
                <c:pt idx="2">
                  <c:v>43018.175869283979</c:v>
                </c:pt>
                <c:pt idx="3">
                  <c:v>42975.179195334749</c:v>
                </c:pt>
                <c:pt idx="4">
                  <c:v>42932.225496568222</c:v>
                </c:pt>
                <c:pt idx="5">
                  <c:v>42889.314730030841</c:v>
                </c:pt>
                <c:pt idx="6">
                  <c:v>42846.446852811765</c:v>
                </c:pt>
                <c:pt idx="7">
                  <c:v>42803.621822043118</c:v>
                </c:pt>
                <c:pt idx="8">
                  <c:v>42760.839594899779</c:v>
                </c:pt>
                <c:pt idx="9">
                  <c:v>42718.100128599603</c:v>
                </c:pt>
              </c:numCache>
            </c:numRef>
          </c:val>
          <c:extLst>
            <c:ext xmlns:c16="http://schemas.microsoft.com/office/drawing/2014/chart" uri="{C3380CC4-5D6E-409C-BE32-E72D297353CC}">
              <c16:uniqueId val="{00000001-B029-456A-A1A8-7B296ACDD340}"/>
            </c:ext>
          </c:extLst>
        </c:ser>
        <c:dLbls>
          <c:showLegendKey val="0"/>
          <c:showVal val="0"/>
          <c:showCatName val="0"/>
          <c:showSerName val="0"/>
          <c:showPercent val="0"/>
          <c:showBubbleSize val="0"/>
        </c:dLbls>
        <c:gapWidth val="45"/>
        <c:axId val="353903680"/>
        <c:axId val="353901184"/>
      </c:barChart>
      <c:lineChart>
        <c:grouping val="stacked"/>
        <c:varyColors val="0"/>
        <c:ser>
          <c:idx val="2"/>
          <c:order val="2"/>
          <c:tx>
            <c:v>Difference</c:v>
          </c:tx>
          <c:spPr>
            <a:ln w="28575"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Model11!$BQ$62:$BQ$71</c:f>
              <c:numCache>
                <c:formatCode>"$"#,##0</c:formatCode>
                <c:ptCount val="10"/>
                <c:pt idx="0">
                  <c:v>10142.056431930992</c:v>
                </c:pt>
                <c:pt idx="1">
                  <c:v>10263.373545829571</c:v>
                </c:pt>
                <c:pt idx="2">
                  <c:v>10383.913773188757</c:v>
                </c:pt>
                <c:pt idx="3">
                  <c:v>10503.681160475226</c:v>
                </c:pt>
                <c:pt idx="4">
                  <c:v>10622.679733802361</c:v>
                </c:pt>
                <c:pt idx="5">
                  <c:v>10740.913499031725</c:v>
                </c:pt>
                <c:pt idx="6">
                  <c:v>10858.386441874281</c:v>
                </c:pt>
                <c:pt idx="7">
                  <c:v>10975.10252799089</c:v>
                </c:pt>
                <c:pt idx="8">
                  <c:v>11091.065703092772</c:v>
                </c:pt>
                <c:pt idx="9">
                  <c:v>11206.279893041054</c:v>
                </c:pt>
              </c:numCache>
            </c:numRef>
          </c:val>
          <c:smooth val="0"/>
          <c:extLst>
            <c:ext xmlns:c16="http://schemas.microsoft.com/office/drawing/2014/chart" uri="{C3380CC4-5D6E-409C-BE32-E72D297353CC}">
              <c16:uniqueId val="{00000002-B029-456A-A1A8-7B296ACDD340}"/>
            </c:ext>
          </c:extLst>
        </c:ser>
        <c:dLbls>
          <c:showLegendKey val="0"/>
          <c:showVal val="0"/>
          <c:showCatName val="0"/>
          <c:showSerName val="0"/>
          <c:showPercent val="0"/>
          <c:showBubbleSize val="0"/>
        </c:dLbls>
        <c:marker val="1"/>
        <c:smooth val="0"/>
        <c:axId val="347543104"/>
        <c:axId val="347547680"/>
      </c:lineChart>
      <c:catAx>
        <c:axId val="353903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01184"/>
        <c:crosses val="autoZero"/>
        <c:auto val="1"/>
        <c:lblAlgn val="ctr"/>
        <c:lblOffset val="100"/>
        <c:noMultiLvlLbl val="0"/>
      </c:catAx>
      <c:valAx>
        <c:axId val="353901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3903680"/>
        <c:crosses val="autoZero"/>
        <c:crossBetween val="between"/>
      </c:valAx>
      <c:valAx>
        <c:axId val="347547680"/>
        <c:scaling>
          <c:orientation val="minMax"/>
          <c:max val="12000"/>
          <c:min val="0"/>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7543104"/>
        <c:crosses val="max"/>
        <c:crossBetween val="between"/>
      </c:valAx>
      <c:catAx>
        <c:axId val="347543104"/>
        <c:scaling>
          <c:orientation val="minMax"/>
        </c:scaling>
        <c:delete val="1"/>
        <c:axPos val="b"/>
        <c:majorTickMark val="out"/>
        <c:minorTickMark val="none"/>
        <c:tickLblPos val="nextTo"/>
        <c:crossAx val="3475476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Model9!$U$37:$V$37</c:f>
              <c:strCache>
                <c:ptCount val="2"/>
                <c:pt idx="0">
                  <c:v>Open admissions</c:v>
                </c:pt>
                <c:pt idx="1">
                  <c:v>Not open admissions</c:v>
                </c:pt>
              </c:strCache>
            </c:strRef>
          </c:cat>
          <c:val>
            <c:numRef>
              <c:f>Model9!$U$36:$V$36</c:f>
              <c:numCache>
                <c:formatCode>"$"#,##0</c:formatCode>
                <c:ptCount val="2"/>
                <c:pt idx="0">
                  <c:v>33961.064987856094</c:v>
                </c:pt>
                <c:pt idx="1">
                  <c:v>36826.390489243509</c:v>
                </c:pt>
              </c:numCache>
            </c:numRef>
          </c:val>
          <c:extLst>
            <c:ext xmlns:c16="http://schemas.microsoft.com/office/drawing/2014/chart" uri="{C3380CC4-5D6E-409C-BE32-E72D297353CC}">
              <c16:uniqueId val="{00000000-719F-4AD2-8392-CBF775BF2A6A}"/>
            </c:ext>
          </c:extLst>
        </c:ser>
        <c:dLbls>
          <c:showLegendKey val="0"/>
          <c:showVal val="0"/>
          <c:showCatName val="0"/>
          <c:showSerName val="0"/>
          <c:showPercent val="0"/>
          <c:showBubbleSize val="0"/>
        </c:dLbls>
        <c:gapWidth val="219"/>
        <c:overlap val="-27"/>
        <c:axId val="338620448"/>
        <c:axId val="338621696"/>
      </c:barChart>
      <c:catAx>
        <c:axId val="33862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8621696"/>
        <c:crosses val="autoZero"/>
        <c:auto val="1"/>
        <c:lblAlgn val="ctr"/>
        <c:lblOffset val="100"/>
        <c:noMultiLvlLbl val="0"/>
      </c:catAx>
      <c:valAx>
        <c:axId val="338621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862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Model11_yr2!$BO$61</c:f>
              <c:strCache>
                <c:ptCount val="1"/>
                <c:pt idx="0">
                  <c:v>non-STEM</c:v>
                </c:pt>
              </c:strCache>
            </c:strRef>
          </c:tx>
          <c:spPr>
            <a:solidFill>
              <a:srgbClr val="9E1B3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Model11_yr2!$BN$62:$BN$71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Model11_yr2!$BO$62:$BO$71</c:f>
              <c:numCache>
                <c:formatCode>"$"#,##0</c:formatCode>
                <c:ptCount val="10"/>
                <c:pt idx="0">
                  <c:v>32147.372498619668</c:v>
                </c:pt>
                <c:pt idx="1">
                  <c:v>31955.065760761387</c:v>
                </c:pt>
                <c:pt idx="2">
                  <c:v>31763.909408721644</c:v>
                </c:pt>
                <c:pt idx="3">
                  <c:v>31573.896560851175</c:v>
                </c:pt>
                <c:pt idx="4">
                  <c:v>31385.020376666827</c:v>
                </c:pt>
                <c:pt idx="5">
                  <c:v>31197.274056605624</c:v>
                </c:pt>
                <c:pt idx="6">
                  <c:v>31010.65084177977</c:v>
                </c:pt>
                <c:pt idx="7">
                  <c:v>30825.144013733374</c:v>
                </c:pt>
                <c:pt idx="8">
                  <c:v>30640.746894200591</c:v>
                </c:pt>
                <c:pt idx="9">
                  <c:v>30457.452844865205</c:v>
                </c:pt>
              </c:numCache>
            </c:numRef>
          </c:val>
          <c:extLst>
            <c:ext xmlns:c16="http://schemas.microsoft.com/office/drawing/2014/chart" uri="{C3380CC4-5D6E-409C-BE32-E72D297353CC}">
              <c16:uniqueId val="{00000000-C9B5-466B-8052-E96FDF8643F0}"/>
            </c:ext>
          </c:extLst>
        </c:ser>
        <c:ser>
          <c:idx val="1"/>
          <c:order val="1"/>
          <c:tx>
            <c:strRef>
              <c:f>Model11_yr2!$BP$61</c:f>
              <c:strCache>
                <c:ptCount val="1"/>
                <c:pt idx="0">
                  <c:v>STEM</c:v>
                </c:pt>
              </c:strCache>
            </c:strRef>
          </c:tx>
          <c:spPr>
            <a:solidFill>
              <a:srgbClr val="828A8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Model11_yr2!$BN$62:$BN$71</c:f>
              <c:numCache>
                <c:formatCode>0%</c:formatCode>
                <c:ptCount val="10"/>
                <c:pt idx="0">
                  <c:v>0.1</c:v>
                </c:pt>
                <c:pt idx="1">
                  <c:v>0.2</c:v>
                </c:pt>
                <c:pt idx="2">
                  <c:v>0.3</c:v>
                </c:pt>
                <c:pt idx="3">
                  <c:v>0.4</c:v>
                </c:pt>
                <c:pt idx="4">
                  <c:v>0.5</c:v>
                </c:pt>
                <c:pt idx="5">
                  <c:v>0.6</c:v>
                </c:pt>
                <c:pt idx="6">
                  <c:v>0.7</c:v>
                </c:pt>
                <c:pt idx="7">
                  <c:v>0.8</c:v>
                </c:pt>
                <c:pt idx="8">
                  <c:v>0.9</c:v>
                </c:pt>
                <c:pt idx="9">
                  <c:v>1</c:v>
                </c:pt>
              </c:numCache>
            </c:numRef>
          </c:cat>
          <c:val>
            <c:numRef>
              <c:f>Model11_yr2!$BP$62:$BP$71</c:f>
              <c:numCache>
                <c:formatCode>"$"#,##0</c:formatCode>
                <c:ptCount val="10"/>
                <c:pt idx="0">
                  <c:v>41021.680557111038</c:v>
                </c:pt>
                <c:pt idx="1">
                  <c:v>41021.680557111038</c:v>
                </c:pt>
                <c:pt idx="2">
                  <c:v>41021.680557111038</c:v>
                </c:pt>
                <c:pt idx="3">
                  <c:v>41021.680557111038</c:v>
                </c:pt>
                <c:pt idx="4">
                  <c:v>41021.680557111038</c:v>
                </c:pt>
                <c:pt idx="5">
                  <c:v>41021.680557111038</c:v>
                </c:pt>
                <c:pt idx="6">
                  <c:v>41021.680557111038</c:v>
                </c:pt>
                <c:pt idx="7">
                  <c:v>41021.680557111038</c:v>
                </c:pt>
                <c:pt idx="8">
                  <c:v>41021.680557111038</c:v>
                </c:pt>
                <c:pt idx="9">
                  <c:v>41021.680557111038</c:v>
                </c:pt>
              </c:numCache>
            </c:numRef>
          </c:val>
          <c:extLst>
            <c:ext xmlns:c16="http://schemas.microsoft.com/office/drawing/2014/chart" uri="{C3380CC4-5D6E-409C-BE32-E72D297353CC}">
              <c16:uniqueId val="{00000001-C9B5-466B-8052-E96FDF8643F0}"/>
            </c:ext>
          </c:extLst>
        </c:ser>
        <c:dLbls>
          <c:showLegendKey val="0"/>
          <c:showVal val="0"/>
          <c:showCatName val="0"/>
          <c:showSerName val="0"/>
          <c:showPercent val="0"/>
          <c:showBubbleSize val="0"/>
        </c:dLbls>
        <c:gapWidth val="45"/>
        <c:axId val="353903680"/>
        <c:axId val="353901184"/>
      </c:barChart>
      <c:lineChart>
        <c:grouping val="stacked"/>
        <c:varyColors val="0"/>
        <c:ser>
          <c:idx val="2"/>
          <c:order val="2"/>
          <c:tx>
            <c:v>Difference</c:v>
          </c:tx>
          <c:spPr>
            <a:ln w="28575" cap="rnd">
              <a:noFill/>
              <a:round/>
            </a:ln>
            <a:effectLst/>
          </c:spPr>
          <c:marker>
            <c:symbol val="circle"/>
            <c:size val="5"/>
            <c:spPr>
              <a:solidFill>
                <a:schemeClr val="accent3"/>
              </a:solidFill>
              <a:ln w="9525">
                <a:solidFill>
                  <a:schemeClr val="accent3"/>
                </a:solidFill>
              </a:ln>
              <a:effectLst/>
            </c:spPr>
          </c:marker>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Model11_yr2!$BQ$62:$BQ$71</c:f>
              <c:numCache>
                <c:formatCode>"$"#,##0</c:formatCode>
                <c:ptCount val="10"/>
                <c:pt idx="0">
                  <c:v>8874.3080584913696</c:v>
                </c:pt>
                <c:pt idx="1">
                  <c:v>9066.6147963496514</c:v>
                </c:pt>
                <c:pt idx="2">
                  <c:v>9257.7711483893945</c:v>
                </c:pt>
                <c:pt idx="3">
                  <c:v>9447.7839962598628</c:v>
                </c:pt>
                <c:pt idx="4">
                  <c:v>9636.6601804442107</c:v>
                </c:pt>
                <c:pt idx="5">
                  <c:v>9824.4065005054144</c:v>
                </c:pt>
                <c:pt idx="6">
                  <c:v>10011.029715331268</c:v>
                </c:pt>
                <c:pt idx="7">
                  <c:v>10196.536543377664</c:v>
                </c:pt>
                <c:pt idx="8">
                  <c:v>10380.933662910447</c:v>
                </c:pt>
                <c:pt idx="9">
                  <c:v>10564.227712245833</c:v>
                </c:pt>
              </c:numCache>
            </c:numRef>
          </c:val>
          <c:smooth val="0"/>
          <c:extLst>
            <c:ext xmlns:c16="http://schemas.microsoft.com/office/drawing/2014/chart" uri="{C3380CC4-5D6E-409C-BE32-E72D297353CC}">
              <c16:uniqueId val="{00000002-C9B5-466B-8052-E96FDF8643F0}"/>
            </c:ext>
          </c:extLst>
        </c:ser>
        <c:dLbls>
          <c:showLegendKey val="0"/>
          <c:showVal val="0"/>
          <c:showCatName val="0"/>
          <c:showSerName val="0"/>
          <c:showPercent val="0"/>
          <c:showBubbleSize val="0"/>
        </c:dLbls>
        <c:marker val="1"/>
        <c:smooth val="0"/>
        <c:axId val="347543104"/>
        <c:axId val="347547680"/>
      </c:lineChart>
      <c:catAx>
        <c:axId val="3539036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01184"/>
        <c:crosses val="autoZero"/>
        <c:auto val="1"/>
        <c:lblAlgn val="ctr"/>
        <c:lblOffset val="100"/>
        <c:noMultiLvlLbl val="0"/>
      </c:catAx>
      <c:valAx>
        <c:axId val="353901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3903680"/>
        <c:crosses val="autoZero"/>
        <c:crossBetween val="between"/>
      </c:valAx>
      <c:valAx>
        <c:axId val="347547680"/>
        <c:scaling>
          <c:orientation val="minMax"/>
          <c:max val="11000"/>
          <c:min val="0"/>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7543104"/>
        <c:crosses val="max"/>
        <c:crossBetween val="between"/>
      </c:valAx>
      <c:catAx>
        <c:axId val="347543104"/>
        <c:scaling>
          <c:orientation val="minMax"/>
        </c:scaling>
        <c:delete val="1"/>
        <c:axPos val="b"/>
        <c:majorTickMark val="out"/>
        <c:minorTickMark val="none"/>
        <c:tickLblPos val="nextTo"/>
        <c:crossAx val="34754768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Model9_Yr2!$V$37:$W$37</c:f>
              <c:strCache>
                <c:ptCount val="2"/>
                <c:pt idx="0">
                  <c:v>Open admissions</c:v>
                </c:pt>
                <c:pt idx="1">
                  <c:v>Not open admissions</c:v>
                </c:pt>
              </c:strCache>
            </c:strRef>
          </c:cat>
          <c:val>
            <c:numRef>
              <c:f>Model9_Yr2!$V$36:$W$36</c:f>
              <c:numCache>
                <c:formatCode>"$"#,##0</c:formatCode>
                <c:ptCount val="2"/>
                <c:pt idx="0">
                  <c:v>34457.673681103035</c:v>
                </c:pt>
                <c:pt idx="1">
                  <c:v>36993.111551130416</c:v>
                </c:pt>
              </c:numCache>
            </c:numRef>
          </c:val>
          <c:extLst>
            <c:ext xmlns:c16="http://schemas.microsoft.com/office/drawing/2014/chart" uri="{C3380CC4-5D6E-409C-BE32-E72D297353CC}">
              <c16:uniqueId val="{00000000-8D7F-4588-B9E1-160567116E73}"/>
            </c:ext>
          </c:extLst>
        </c:ser>
        <c:dLbls>
          <c:showLegendKey val="0"/>
          <c:showVal val="0"/>
          <c:showCatName val="0"/>
          <c:showSerName val="0"/>
          <c:showPercent val="0"/>
          <c:showBubbleSize val="0"/>
        </c:dLbls>
        <c:gapWidth val="219"/>
        <c:overlap val="-27"/>
        <c:axId val="338620448"/>
        <c:axId val="338621696"/>
      </c:barChart>
      <c:catAx>
        <c:axId val="338620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38621696"/>
        <c:crosses val="autoZero"/>
        <c:auto val="1"/>
        <c:lblAlgn val="ctr"/>
        <c:lblOffset val="100"/>
        <c:noMultiLvlLbl val="0"/>
      </c:catAx>
      <c:valAx>
        <c:axId val="3386216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3862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Model9!$W$37:$AA$37</c:f>
              <c:numCache>
                <c:formatCode>General</c:formatCode>
                <c:ptCount val="5"/>
                <c:pt idx="0">
                  <c:v>18</c:v>
                </c:pt>
                <c:pt idx="1">
                  <c:v>22</c:v>
                </c:pt>
                <c:pt idx="2">
                  <c:v>26</c:v>
                </c:pt>
                <c:pt idx="3">
                  <c:v>30</c:v>
                </c:pt>
                <c:pt idx="4">
                  <c:v>34</c:v>
                </c:pt>
              </c:numCache>
            </c:numRef>
          </c:cat>
          <c:val>
            <c:numRef>
              <c:f>Model9!$W$36:$AA$36</c:f>
              <c:numCache>
                <c:formatCode>"$"#,##0</c:formatCode>
                <c:ptCount val="5"/>
                <c:pt idx="0">
                  <c:v>35168.638051660659</c:v>
                </c:pt>
                <c:pt idx="1">
                  <c:v>36167.275599306951</c:v>
                </c:pt>
                <c:pt idx="2">
                  <c:v>37194.270143607595</c:v>
                </c:pt>
                <c:pt idx="3">
                  <c:v>38250.426900890729</c:v>
                </c:pt>
                <c:pt idx="4">
                  <c:v>39336.573952153158</c:v>
                </c:pt>
              </c:numCache>
            </c:numRef>
          </c:val>
          <c:extLst>
            <c:ext xmlns:c16="http://schemas.microsoft.com/office/drawing/2014/chart" uri="{C3380CC4-5D6E-409C-BE32-E72D297353CC}">
              <c16:uniqueId val="{00000000-2BCA-4559-B77C-6EED66FF45C2}"/>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Model9_Yr2!$X$37:$AB$37</c:f>
              <c:numCache>
                <c:formatCode>General</c:formatCode>
                <c:ptCount val="5"/>
                <c:pt idx="0">
                  <c:v>18</c:v>
                </c:pt>
                <c:pt idx="1">
                  <c:v>22</c:v>
                </c:pt>
                <c:pt idx="2">
                  <c:v>26</c:v>
                </c:pt>
                <c:pt idx="3">
                  <c:v>30</c:v>
                </c:pt>
                <c:pt idx="4">
                  <c:v>34</c:v>
                </c:pt>
              </c:numCache>
            </c:numRef>
          </c:cat>
          <c:val>
            <c:numRef>
              <c:f>Model9_Yr2!$X$36:$AB$36</c:f>
              <c:numCache>
                <c:formatCode>"$"#,##0</c:formatCode>
                <c:ptCount val="5"/>
                <c:pt idx="0">
                  <c:v>35325.734500836021</c:v>
                </c:pt>
                <c:pt idx="1">
                  <c:v>36328.832909676821</c:v>
                </c:pt>
                <c:pt idx="2">
                  <c:v>37360.414984378702</c:v>
                </c:pt>
                <c:pt idx="3">
                  <c:v>38421.289538128614</c:v>
                </c:pt>
                <c:pt idx="4">
                  <c:v>39512.288350917464</c:v>
                </c:pt>
              </c:numCache>
            </c:numRef>
          </c:val>
          <c:extLst>
            <c:ext xmlns:c16="http://schemas.microsoft.com/office/drawing/2014/chart" uri="{C3380CC4-5D6E-409C-BE32-E72D297353CC}">
              <c16:uniqueId val="{00000000-503F-473B-893C-82A289C99B2A}"/>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5756814376735"/>
          <c:y val="3.0762994853199756E-2"/>
          <c:w val="0.83281811007741935"/>
          <c:h val="0.87227294589108328"/>
        </c:manualLayout>
      </c:layout>
      <c:barChart>
        <c:barDir val="col"/>
        <c:grouping val="clustered"/>
        <c:varyColors val="0"/>
        <c:ser>
          <c:idx val="0"/>
          <c:order val="0"/>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Model9!$AB$37:$AJ$37</c:f>
              <c:numCache>
                <c:formatCode>0%</c:formatCode>
                <c:ptCount val="9"/>
                <c:pt idx="0">
                  <c:v>0.1</c:v>
                </c:pt>
                <c:pt idx="1">
                  <c:v>0.2</c:v>
                </c:pt>
                <c:pt idx="2">
                  <c:v>0.3</c:v>
                </c:pt>
                <c:pt idx="3">
                  <c:v>0.4</c:v>
                </c:pt>
                <c:pt idx="4">
                  <c:v>0.5</c:v>
                </c:pt>
                <c:pt idx="5">
                  <c:v>0.6</c:v>
                </c:pt>
                <c:pt idx="6">
                  <c:v>0.7</c:v>
                </c:pt>
                <c:pt idx="7">
                  <c:v>0.8</c:v>
                </c:pt>
                <c:pt idx="8">
                  <c:v>0.9</c:v>
                </c:pt>
              </c:numCache>
            </c:numRef>
          </c:cat>
          <c:val>
            <c:numRef>
              <c:f>Model9!$AB$36:$AJ$36</c:f>
              <c:numCache>
                <c:formatCode>"$"#,##0</c:formatCode>
                <c:ptCount val="9"/>
                <c:pt idx="0">
                  <c:v>36977.318864476569</c:v>
                </c:pt>
                <c:pt idx="1">
                  <c:v>36829.705013538973</c:v>
                </c:pt>
                <c:pt idx="2">
                  <c:v>36682.680438667223</c:v>
                </c:pt>
                <c:pt idx="3">
                  <c:v>36536.242787465126</c:v>
                </c:pt>
                <c:pt idx="4">
                  <c:v>36390.389716927064</c:v>
                </c:pt>
                <c:pt idx="5">
                  <c:v>36245.118893400802</c:v>
                </c:pt>
                <c:pt idx="6">
                  <c:v>36100.427992550001</c:v>
                </c:pt>
                <c:pt idx="7">
                  <c:v>35956.314699317292</c:v>
                </c:pt>
                <c:pt idx="8">
                  <c:v>35812.776707886835</c:v>
                </c:pt>
              </c:numCache>
            </c:numRef>
          </c:val>
          <c:extLst>
            <c:ext xmlns:c16="http://schemas.microsoft.com/office/drawing/2014/chart" uri="{C3380CC4-5D6E-409C-BE32-E72D297353CC}">
              <c16:uniqueId val="{00000000-B9DD-414C-AFCE-1A85DFF92960}"/>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Model9_Yr2!$AC$37:$AK$37</c:f>
              <c:numCache>
                <c:formatCode>0%</c:formatCode>
                <c:ptCount val="9"/>
                <c:pt idx="0">
                  <c:v>0.1</c:v>
                </c:pt>
                <c:pt idx="1">
                  <c:v>0.2</c:v>
                </c:pt>
                <c:pt idx="2">
                  <c:v>0.3</c:v>
                </c:pt>
                <c:pt idx="3">
                  <c:v>0.4</c:v>
                </c:pt>
                <c:pt idx="4">
                  <c:v>0.5</c:v>
                </c:pt>
                <c:pt idx="5">
                  <c:v>0.6</c:v>
                </c:pt>
                <c:pt idx="6">
                  <c:v>0.7</c:v>
                </c:pt>
                <c:pt idx="7">
                  <c:v>0.8</c:v>
                </c:pt>
                <c:pt idx="8">
                  <c:v>0.9</c:v>
                </c:pt>
              </c:numCache>
            </c:numRef>
          </c:cat>
          <c:val>
            <c:numRef>
              <c:f>Model9_Yr2!$AC$36:$AK$36</c:f>
              <c:numCache>
                <c:formatCode>"$"#,##0</c:formatCode>
                <c:ptCount val="9"/>
                <c:pt idx="0">
                  <c:v>37238.073572828012</c:v>
                </c:pt>
                <c:pt idx="1">
                  <c:v>37089.41878631607</c:v>
                </c:pt>
                <c:pt idx="2">
                  <c:v>36941.357431295881</c:v>
                </c:pt>
                <c:pt idx="3">
                  <c:v>36793.887138782746</c:v>
                </c:pt>
                <c:pt idx="4">
                  <c:v>36647.005549248766</c:v>
                </c:pt>
                <c:pt idx="5">
                  <c:v>36500.710312585376</c:v>
                </c:pt>
                <c:pt idx="6">
                  <c:v>36354.999088065604</c:v>
                </c:pt>
                <c:pt idx="7">
                  <c:v>36209.869544306886</c:v>
                </c:pt>
                <c:pt idx="8">
                  <c:v>36065.319359233348</c:v>
                </c:pt>
              </c:numCache>
            </c:numRef>
          </c:val>
          <c:extLst>
            <c:ext xmlns:c16="http://schemas.microsoft.com/office/drawing/2014/chart" uri="{C3380CC4-5D6E-409C-BE32-E72D297353CC}">
              <c16:uniqueId val="{00000000-96B8-45BC-BBD1-9FA0B114B990}"/>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Model9!$AK$36:$AS$36</c:f>
              <c:strCache>
                <c:ptCount val="9"/>
                <c:pt idx="0">
                  <c:v>$37,811</c:v>
                </c:pt>
                <c:pt idx="1">
                  <c:v>$36,988</c:v>
                </c:pt>
                <c:pt idx="2">
                  <c:v>$37,698</c:v>
                </c:pt>
                <c:pt idx="3">
                  <c:v>$35,273</c:v>
                </c:pt>
                <c:pt idx="4">
                  <c:v>$20,772</c:v>
                </c:pt>
                <c:pt idx="5">
                  <c:v>$37,248</c:v>
                </c:pt>
                <c:pt idx="6">
                  <c:v>$35,290</c:v>
                </c:pt>
                <c:pt idx="7">
                  <c:v>$35,044</c:v>
                </c:pt>
                <c:pt idx="8">
                  <c:v>$36,914</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Model9!$AK$37:$AS$37</c:f>
              <c:strCache>
                <c:ptCount val="9"/>
                <c:pt idx="0">
                  <c:v>Far West AK CA HI NV OR WA</c:v>
                </c:pt>
                <c:pt idx="1">
                  <c:v>Great Lakes IL IN MI OH WI</c:v>
                </c:pt>
                <c:pt idx="2">
                  <c:v>Mid East DE DC MD NJ NY PA</c:v>
                </c:pt>
                <c:pt idx="3">
                  <c:v>New England CT ME MA NH RI VT</c:v>
                </c:pt>
                <c:pt idx="4">
                  <c:v>Outlying areas AS FM GU MH MP PR PW VI</c:v>
                </c:pt>
                <c:pt idx="5">
                  <c:v>Plains IA KS MN MO NE ND SD</c:v>
                </c:pt>
                <c:pt idx="6">
                  <c:v>Rocky Mountains CO ID MT UT WY</c:v>
                </c:pt>
                <c:pt idx="7">
                  <c:v>Southeast AL AR FL GA KY LA MS NC SC TN VA WV</c:v>
                </c:pt>
                <c:pt idx="8">
                  <c:v>Southwest AZ NM OK TX</c:v>
                </c:pt>
              </c:strCache>
            </c:strRef>
          </c:cat>
          <c:val>
            <c:numRef>
              <c:f>Model9!$AK$36:$AS$36</c:f>
              <c:numCache>
                <c:formatCode>"$"#,##0</c:formatCode>
                <c:ptCount val="9"/>
                <c:pt idx="0">
                  <c:v>37810.797917198208</c:v>
                </c:pt>
                <c:pt idx="1">
                  <c:v>36988.043841993764</c:v>
                </c:pt>
                <c:pt idx="2">
                  <c:v>37697.535502016181</c:v>
                </c:pt>
                <c:pt idx="3">
                  <c:v>35272.538712037509</c:v>
                </c:pt>
                <c:pt idx="4">
                  <c:v>20771.767251787409</c:v>
                </c:pt>
                <c:pt idx="5">
                  <c:v>37247.868474150542</c:v>
                </c:pt>
                <c:pt idx="6">
                  <c:v>35289.826491166365</c:v>
                </c:pt>
                <c:pt idx="7">
                  <c:v>35043.660292601016</c:v>
                </c:pt>
                <c:pt idx="8">
                  <c:v>36914.141681104695</c:v>
                </c:pt>
              </c:numCache>
            </c:numRef>
          </c:val>
          <c:extLst>
            <c:ext xmlns:c16="http://schemas.microsoft.com/office/drawing/2014/chart" uri="{C3380CC4-5D6E-409C-BE32-E72D297353CC}">
              <c16:uniqueId val="{00000000-D3DE-477B-A30B-B75C6C70A0C9}"/>
            </c:ext>
          </c:extLst>
        </c:ser>
        <c:dLbls>
          <c:showLegendKey val="0"/>
          <c:showVal val="0"/>
          <c:showCatName val="0"/>
          <c:showSerName val="0"/>
          <c:showPercent val="0"/>
          <c:showBubbleSize val="0"/>
        </c:dLbls>
        <c:gapWidth val="121"/>
        <c:overlap val="-27"/>
        <c:axId val="511746528"/>
        <c:axId val="511751936"/>
      </c:barChart>
      <c:catAx>
        <c:axId val="5117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11751936"/>
        <c:crosses val="autoZero"/>
        <c:auto val="1"/>
        <c:lblAlgn val="ctr"/>
        <c:lblOffset val="100"/>
        <c:noMultiLvlLbl val="0"/>
      </c:catAx>
      <c:valAx>
        <c:axId val="5117519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17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B1B9A-1133-4112-91F2-D2FB45F0F0B8}"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B9C5426F-F33E-4243-8E70-2C20E137200E}">
      <dgm:prSet/>
      <dgm:spPr/>
      <dgm:t>
        <a:bodyPr/>
        <a:lstStyle/>
        <a:p>
          <a:r>
            <a:rPr lang="en-US" b="0" dirty="0"/>
            <a:t>College Scorecard: </a:t>
          </a:r>
          <a:r>
            <a:rPr lang="en-US" dirty="0"/>
            <a:t>Post-Completion Earnings by Field of Study </a:t>
          </a:r>
        </a:p>
      </dgm:t>
    </dgm:pt>
    <dgm:pt modelId="{5CC056DB-D1C7-4859-9A84-D1BE29D74DC0}" type="parTrans" cxnId="{9A72ED45-AFB6-4891-AD7E-D011CF2DD158}">
      <dgm:prSet/>
      <dgm:spPr/>
      <dgm:t>
        <a:bodyPr/>
        <a:lstStyle/>
        <a:p>
          <a:endParaRPr lang="en-US"/>
        </a:p>
      </dgm:t>
    </dgm:pt>
    <dgm:pt modelId="{C621CF18-BD3E-4FE0-8363-CBB817DD54BA}" type="sibTrans" cxnId="{9A72ED45-AFB6-4891-AD7E-D011CF2DD158}">
      <dgm:prSet/>
      <dgm:spPr/>
      <dgm:t>
        <a:bodyPr/>
        <a:lstStyle/>
        <a:p>
          <a:endParaRPr lang="en-US"/>
        </a:p>
      </dgm:t>
    </dgm:pt>
    <dgm:pt modelId="{A940314C-F6F3-4632-88FD-7D7830E7D3FC}">
      <dgm:prSet/>
      <dgm:spPr/>
      <dgm:t>
        <a:bodyPr/>
        <a:lstStyle/>
        <a:p>
          <a:r>
            <a:rPr lang="en-US" altLang="en-US" dirty="0">
              <a:solidFill>
                <a:schemeClr val="tx1"/>
              </a:solidFill>
            </a:rPr>
            <a:t>Human Capital Theory and </a:t>
          </a:r>
          <a:r>
            <a:rPr lang="en-US" dirty="0"/>
            <a:t>Bourdieu’s Distinction</a:t>
          </a:r>
        </a:p>
      </dgm:t>
    </dgm:pt>
    <dgm:pt modelId="{0902C47A-B090-4F54-A228-508B293B27B0}" type="parTrans" cxnId="{759EBB4F-780E-4B67-8956-427C430C9F0C}">
      <dgm:prSet/>
      <dgm:spPr/>
      <dgm:t>
        <a:bodyPr/>
        <a:lstStyle/>
        <a:p>
          <a:endParaRPr lang="en-US"/>
        </a:p>
      </dgm:t>
    </dgm:pt>
    <dgm:pt modelId="{DE697DC6-398B-466E-A790-79EEBED5FB2B}" type="sibTrans" cxnId="{759EBB4F-780E-4B67-8956-427C430C9F0C}">
      <dgm:prSet/>
      <dgm:spPr/>
      <dgm:t>
        <a:bodyPr/>
        <a:lstStyle/>
        <a:p>
          <a:endParaRPr lang="en-US"/>
        </a:p>
      </dgm:t>
    </dgm:pt>
    <dgm:pt modelId="{D7E2BD63-70A9-4625-AFA3-AD827908E4D3}">
      <dgm:prSet/>
      <dgm:spPr/>
      <dgm:t>
        <a:bodyPr/>
        <a:lstStyle/>
        <a:p>
          <a:r>
            <a:rPr lang="en-US" dirty="0"/>
            <a:t>What is cross-classified model? Why logarithmic transformation of the dependent variable?</a:t>
          </a:r>
        </a:p>
      </dgm:t>
    </dgm:pt>
    <dgm:pt modelId="{50C1EB83-1D4E-4383-AEAB-76965405CC33}" type="parTrans" cxnId="{846EE394-2AB8-4DBD-A2A9-27ECF8A4443F}">
      <dgm:prSet/>
      <dgm:spPr/>
      <dgm:t>
        <a:bodyPr/>
        <a:lstStyle/>
        <a:p>
          <a:endParaRPr lang="en-US"/>
        </a:p>
      </dgm:t>
    </dgm:pt>
    <dgm:pt modelId="{5D641226-C823-4782-BE85-06BEDB7A9EB0}" type="sibTrans" cxnId="{846EE394-2AB8-4DBD-A2A9-27ECF8A4443F}">
      <dgm:prSet/>
      <dgm:spPr/>
      <dgm:t>
        <a:bodyPr/>
        <a:lstStyle/>
        <a:p>
          <a:endParaRPr lang="en-US"/>
        </a:p>
      </dgm:t>
    </dgm:pt>
    <dgm:pt modelId="{521B76D5-D44D-485C-AF07-8AE94FD8E55B}">
      <dgm:prSet/>
      <dgm:spPr/>
      <dgm:t>
        <a:bodyPr/>
        <a:lstStyle/>
        <a:p>
          <a:r>
            <a:rPr lang="en-US" dirty="0"/>
            <a:t>Independent Variables: Institutional Characteristics:  Selectivity, Location, etc.</a:t>
          </a:r>
        </a:p>
      </dgm:t>
    </dgm:pt>
    <dgm:pt modelId="{3BC2E938-53A9-4420-A8C7-2CBA8B84D3DA}" type="parTrans" cxnId="{D78CCDA0-AA36-442C-8F4A-B7FF1A595B7B}">
      <dgm:prSet/>
      <dgm:spPr/>
      <dgm:t>
        <a:bodyPr/>
        <a:lstStyle/>
        <a:p>
          <a:endParaRPr lang="en-US"/>
        </a:p>
      </dgm:t>
    </dgm:pt>
    <dgm:pt modelId="{DFEBDFCA-AAB6-4C0F-805A-40FE77A1019F}" type="sibTrans" cxnId="{D78CCDA0-AA36-442C-8F4A-B7FF1A595B7B}">
      <dgm:prSet/>
      <dgm:spPr/>
      <dgm:t>
        <a:bodyPr/>
        <a:lstStyle/>
        <a:p>
          <a:endParaRPr lang="en-US"/>
        </a:p>
      </dgm:t>
    </dgm:pt>
    <dgm:pt modelId="{FA58F22E-AD7F-4DC7-99A9-18E8F6C44D61}">
      <dgm:prSet/>
      <dgm:spPr/>
      <dgm:t>
        <a:bodyPr/>
        <a:lstStyle/>
        <a:p>
          <a:r>
            <a:rPr lang="en-US" dirty="0"/>
            <a:t>Independent Variables, Disciplinary Characteristics, STEM</a:t>
          </a:r>
        </a:p>
      </dgm:t>
    </dgm:pt>
    <dgm:pt modelId="{558B7242-6F32-40EB-8B81-E120228BAE6B}" type="parTrans" cxnId="{9D05BE2C-C54E-4AE0-8CF1-83D86528A159}">
      <dgm:prSet/>
      <dgm:spPr/>
      <dgm:t>
        <a:bodyPr/>
        <a:lstStyle/>
        <a:p>
          <a:endParaRPr lang="en-US"/>
        </a:p>
      </dgm:t>
    </dgm:pt>
    <dgm:pt modelId="{D0BF8E28-95EA-4003-B8E2-E316F79C874B}" type="sibTrans" cxnId="{9D05BE2C-C54E-4AE0-8CF1-83D86528A159}">
      <dgm:prSet/>
      <dgm:spPr/>
      <dgm:t>
        <a:bodyPr/>
        <a:lstStyle/>
        <a:p>
          <a:endParaRPr lang="en-US"/>
        </a:p>
      </dgm:t>
    </dgm:pt>
    <dgm:pt modelId="{067C4BEB-98E4-43AF-AE7F-EB7409CAC235}">
      <dgm:prSet/>
      <dgm:spPr/>
      <dgm:t>
        <a:bodyPr/>
        <a:lstStyle/>
        <a:p>
          <a:r>
            <a:rPr lang="en-US" dirty="0"/>
            <a:t>Independent Variables, Programs within Institutions: Race, Gender, Interactions</a:t>
          </a:r>
        </a:p>
      </dgm:t>
    </dgm:pt>
    <dgm:pt modelId="{11230390-B3F3-4D5B-98B1-993DBFC15CBF}" type="parTrans" cxnId="{49FC701A-1EC4-4FB6-B77D-25F1FA020634}">
      <dgm:prSet/>
      <dgm:spPr/>
      <dgm:t>
        <a:bodyPr/>
        <a:lstStyle/>
        <a:p>
          <a:endParaRPr lang="en-US"/>
        </a:p>
      </dgm:t>
    </dgm:pt>
    <dgm:pt modelId="{00E86416-E013-4416-8BC9-DDC487BF80C5}" type="sibTrans" cxnId="{49FC701A-1EC4-4FB6-B77D-25F1FA020634}">
      <dgm:prSet/>
      <dgm:spPr/>
      <dgm:t>
        <a:bodyPr/>
        <a:lstStyle/>
        <a:p>
          <a:endParaRPr lang="en-US"/>
        </a:p>
      </dgm:t>
    </dgm:pt>
    <dgm:pt modelId="{186BF584-5185-49C7-9719-466BBDDE6C0C}">
      <dgm:prSet/>
      <dgm:spPr/>
      <dgm:t>
        <a:bodyPr/>
        <a:lstStyle/>
        <a:p>
          <a:r>
            <a:rPr lang="en-US" dirty="0"/>
            <a:t>Unconditional Model: Disciplines and institutions with highest and lowest earnings</a:t>
          </a:r>
        </a:p>
      </dgm:t>
    </dgm:pt>
    <dgm:pt modelId="{4E6673EF-5B2F-4A8A-8806-BF5B5E6D285B}" type="parTrans" cxnId="{0F6A6206-4002-4BBA-91D5-20E82944FC67}">
      <dgm:prSet/>
      <dgm:spPr/>
      <dgm:t>
        <a:bodyPr/>
        <a:lstStyle/>
        <a:p>
          <a:endParaRPr lang="en-US"/>
        </a:p>
      </dgm:t>
    </dgm:pt>
    <dgm:pt modelId="{C4100C5E-2FB6-414A-BC10-0F9E341244FA}" type="sibTrans" cxnId="{0F6A6206-4002-4BBA-91D5-20E82944FC67}">
      <dgm:prSet/>
      <dgm:spPr/>
      <dgm:t>
        <a:bodyPr/>
        <a:lstStyle/>
        <a:p>
          <a:endParaRPr lang="en-US"/>
        </a:p>
      </dgm:t>
    </dgm:pt>
    <dgm:pt modelId="{C7442BAE-6F72-4E9D-8F9F-135459337CF9}">
      <dgm:prSet/>
      <dgm:spPr/>
      <dgm:t>
        <a:bodyPr/>
        <a:lstStyle/>
        <a:p>
          <a:r>
            <a:rPr lang="en-US" dirty="0"/>
            <a:t>STEM Model: Institutions with lowest and highest effects of STEM </a:t>
          </a:r>
        </a:p>
      </dgm:t>
    </dgm:pt>
    <dgm:pt modelId="{FB458B9A-0278-4329-A84F-97652ADC1598}" type="parTrans" cxnId="{19DDA8EB-873C-4489-8928-62623D6D52FC}">
      <dgm:prSet/>
      <dgm:spPr/>
      <dgm:t>
        <a:bodyPr/>
        <a:lstStyle/>
        <a:p>
          <a:endParaRPr lang="en-US"/>
        </a:p>
      </dgm:t>
    </dgm:pt>
    <dgm:pt modelId="{A691B5AB-3DE0-4098-9B4A-499325026740}" type="sibTrans" cxnId="{19DDA8EB-873C-4489-8928-62623D6D52FC}">
      <dgm:prSet/>
      <dgm:spPr/>
      <dgm:t>
        <a:bodyPr/>
        <a:lstStyle/>
        <a:p>
          <a:endParaRPr lang="en-US"/>
        </a:p>
      </dgm:t>
    </dgm:pt>
    <dgm:pt modelId="{D3F969FF-5208-4B78-B401-E12D3345244C}">
      <dgm:prSet/>
      <dgm:spPr/>
      <dgm:t>
        <a:bodyPr/>
        <a:lstStyle/>
        <a:p>
          <a:r>
            <a:rPr lang="en-US" dirty="0"/>
            <a:t>Final Model and Expected Earnings</a:t>
          </a:r>
        </a:p>
      </dgm:t>
    </dgm:pt>
    <dgm:pt modelId="{143C7272-58E4-4830-881B-E4830F5DFD5B}" type="parTrans" cxnId="{C55284BB-FFA4-4017-95A8-661D35386F8E}">
      <dgm:prSet/>
      <dgm:spPr/>
      <dgm:t>
        <a:bodyPr/>
        <a:lstStyle/>
        <a:p>
          <a:endParaRPr lang="en-US"/>
        </a:p>
      </dgm:t>
    </dgm:pt>
    <dgm:pt modelId="{AC5E983C-8E09-4370-B656-775270B2BC7C}" type="sibTrans" cxnId="{C55284BB-FFA4-4017-95A8-661D35386F8E}">
      <dgm:prSet/>
      <dgm:spPr/>
      <dgm:t>
        <a:bodyPr/>
        <a:lstStyle/>
        <a:p>
          <a:endParaRPr lang="en-US"/>
        </a:p>
      </dgm:t>
    </dgm:pt>
    <dgm:pt modelId="{A08EBB56-0621-47BA-A5BC-51A6182E3664}" type="pres">
      <dgm:prSet presAssocID="{9E7B1B9A-1133-4112-91F2-D2FB45F0F0B8}" presName="root" presStyleCnt="0">
        <dgm:presLayoutVars>
          <dgm:dir/>
          <dgm:resizeHandles val="exact"/>
        </dgm:presLayoutVars>
      </dgm:prSet>
      <dgm:spPr/>
    </dgm:pt>
    <dgm:pt modelId="{8E8EB3B4-A8D9-4647-A427-9B7CB0CEB14C}" type="pres">
      <dgm:prSet presAssocID="{9E7B1B9A-1133-4112-91F2-D2FB45F0F0B8}" presName="container" presStyleCnt="0">
        <dgm:presLayoutVars>
          <dgm:dir/>
          <dgm:resizeHandles val="exact"/>
        </dgm:presLayoutVars>
      </dgm:prSet>
      <dgm:spPr/>
    </dgm:pt>
    <dgm:pt modelId="{34E6F331-011F-4E03-B146-FD330FD0CFE3}" type="pres">
      <dgm:prSet presAssocID="{B9C5426F-F33E-4243-8E70-2C20E137200E}" presName="compNode" presStyleCnt="0"/>
      <dgm:spPr/>
    </dgm:pt>
    <dgm:pt modelId="{BCE26340-329C-4ABB-9BEB-2503D95E9B62}" type="pres">
      <dgm:prSet presAssocID="{B9C5426F-F33E-4243-8E70-2C20E137200E}" presName="iconBgRect" presStyleLbl="bgShp" presStyleIdx="0" presStyleCnt="9"/>
      <dgm:spPr/>
    </dgm:pt>
    <dgm:pt modelId="{1B50B52D-4D12-420E-BDDA-41C8C9B3F109}" type="pres">
      <dgm:prSet presAssocID="{B9C5426F-F33E-4243-8E70-2C20E137200E}" presName="iconRect" presStyleLbl="node1" presStyleIdx="0" presStyleCnt="9"/>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oney outline"/>
        </a:ext>
      </dgm:extLst>
    </dgm:pt>
    <dgm:pt modelId="{C3691CA2-9DCD-4BC1-ACC5-55B716676FE7}" type="pres">
      <dgm:prSet presAssocID="{B9C5426F-F33E-4243-8E70-2C20E137200E}" presName="spaceRect" presStyleCnt="0"/>
      <dgm:spPr/>
    </dgm:pt>
    <dgm:pt modelId="{637B22E4-BE88-4FDF-98F6-C8B983F1DA64}" type="pres">
      <dgm:prSet presAssocID="{B9C5426F-F33E-4243-8E70-2C20E137200E}" presName="textRect" presStyleLbl="revTx" presStyleIdx="0" presStyleCnt="9">
        <dgm:presLayoutVars>
          <dgm:chMax val="1"/>
          <dgm:chPref val="1"/>
        </dgm:presLayoutVars>
      </dgm:prSet>
      <dgm:spPr/>
    </dgm:pt>
    <dgm:pt modelId="{A851891A-D832-4150-B548-8D4B4A049F6D}" type="pres">
      <dgm:prSet presAssocID="{C621CF18-BD3E-4FE0-8363-CBB817DD54BA}" presName="sibTrans" presStyleLbl="sibTrans2D1" presStyleIdx="0" presStyleCnt="0"/>
      <dgm:spPr/>
    </dgm:pt>
    <dgm:pt modelId="{CA0CD972-A2A2-4186-AF62-CDCA6E5641DA}" type="pres">
      <dgm:prSet presAssocID="{A940314C-F6F3-4632-88FD-7D7830E7D3FC}" presName="compNode" presStyleCnt="0"/>
      <dgm:spPr/>
    </dgm:pt>
    <dgm:pt modelId="{00AD72B6-F21B-4E85-96CD-C1D060740A4E}" type="pres">
      <dgm:prSet presAssocID="{A940314C-F6F3-4632-88FD-7D7830E7D3FC}" presName="iconBgRect" presStyleLbl="bgShp" presStyleIdx="1" presStyleCnt="9"/>
      <dgm:spPr/>
    </dgm:pt>
    <dgm:pt modelId="{AD36164E-D304-4692-9EA4-50EC9CCA0E3E}" type="pres">
      <dgm:prSet presAssocID="{A940314C-F6F3-4632-88FD-7D7830E7D3FC}" presName="iconRect" presStyleLbl="node1" presStyleIdx="1" presStyleCnt="9"/>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iploma roll outline"/>
        </a:ext>
      </dgm:extLst>
    </dgm:pt>
    <dgm:pt modelId="{B93CB1D9-9C96-49CF-96DF-F82CEE7654C6}" type="pres">
      <dgm:prSet presAssocID="{A940314C-F6F3-4632-88FD-7D7830E7D3FC}" presName="spaceRect" presStyleCnt="0"/>
      <dgm:spPr/>
    </dgm:pt>
    <dgm:pt modelId="{AF10C9CC-E209-4D3D-939C-68CA6BF163D0}" type="pres">
      <dgm:prSet presAssocID="{A940314C-F6F3-4632-88FD-7D7830E7D3FC}" presName="textRect" presStyleLbl="revTx" presStyleIdx="1" presStyleCnt="9">
        <dgm:presLayoutVars>
          <dgm:chMax val="1"/>
          <dgm:chPref val="1"/>
        </dgm:presLayoutVars>
      </dgm:prSet>
      <dgm:spPr/>
    </dgm:pt>
    <dgm:pt modelId="{ED543E13-9473-4DAF-AA1B-47D0C8740411}" type="pres">
      <dgm:prSet presAssocID="{DE697DC6-398B-466E-A790-79EEBED5FB2B}" presName="sibTrans" presStyleLbl="sibTrans2D1" presStyleIdx="0" presStyleCnt="0"/>
      <dgm:spPr/>
    </dgm:pt>
    <dgm:pt modelId="{83D821FF-7015-4A9A-B472-0565B5446DED}" type="pres">
      <dgm:prSet presAssocID="{D7E2BD63-70A9-4625-AFA3-AD827908E4D3}" presName="compNode" presStyleCnt="0"/>
      <dgm:spPr/>
    </dgm:pt>
    <dgm:pt modelId="{833F51BB-80CA-4EC8-9E6A-7F0375CF2F81}" type="pres">
      <dgm:prSet presAssocID="{D7E2BD63-70A9-4625-AFA3-AD827908E4D3}" presName="iconBgRect" presStyleLbl="bgShp" presStyleIdx="2" presStyleCnt="9"/>
      <dgm:spPr/>
    </dgm:pt>
    <dgm:pt modelId="{92770921-7CFB-4451-A23C-5920347434FE}" type="pres">
      <dgm:prSet presAssocID="{D7E2BD63-70A9-4625-AFA3-AD827908E4D3}" presName="iconRect" presStyleLbl="node1" presStyleIdx="2" presStyleCnt="9"/>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atistics with solid fill"/>
        </a:ext>
      </dgm:extLst>
    </dgm:pt>
    <dgm:pt modelId="{248A042C-833C-46B6-8BEB-548392DC4791}" type="pres">
      <dgm:prSet presAssocID="{D7E2BD63-70A9-4625-AFA3-AD827908E4D3}" presName="spaceRect" presStyleCnt="0"/>
      <dgm:spPr/>
    </dgm:pt>
    <dgm:pt modelId="{17959B80-FFF2-4A6C-A7D3-06CF9D7A038C}" type="pres">
      <dgm:prSet presAssocID="{D7E2BD63-70A9-4625-AFA3-AD827908E4D3}" presName="textRect" presStyleLbl="revTx" presStyleIdx="2" presStyleCnt="9">
        <dgm:presLayoutVars>
          <dgm:chMax val="1"/>
          <dgm:chPref val="1"/>
        </dgm:presLayoutVars>
      </dgm:prSet>
      <dgm:spPr/>
    </dgm:pt>
    <dgm:pt modelId="{10157044-BE08-4723-8218-A5D1972D56AE}" type="pres">
      <dgm:prSet presAssocID="{5D641226-C823-4782-BE85-06BEDB7A9EB0}" presName="sibTrans" presStyleLbl="sibTrans2D1" presStyleIdx="0" presStyleCnt="0"/>
      <dgm:spPr/>
    </dgm:pt>
    <dgm:pt modelId="{28FAC107-5DBC-4B19-913A-07A3468A37B4}" type="pres">
      <dgm:prSet presAssocID="{521B76D5-D44D-485C-AF07-8AE94FD8E55B}" presName="compNode" presStyleCnt="0"/>
      <dgm:spPr/>
    </dgm:pt>
    <dgm:pt modelId="{BC7A8A3D-697F-4593-BC85-1F9002A38998}" type="pres">
      <dgm:prSet presAssocID="{521B76D5-D44D-485C-AF07-8AE94FD8E55B}" presName="iconBgRect" presStyleLbl="bgShp" presStyleIdx="3" presStyleCnt="9"/>
      <dgm:spPr/>
    </dgm:pt>
    <dgm:pt modelId="{D8DE79BF-B42F-489C-94CE-377A023B9A75}" type="pres">
      <dgm:prSet presAssocID="{521B76D5-D44D-485C-AF07-8AE94FD8E55B}"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mpass outline"/>
        </a:ext>
      </dgm:extLst>
    </dgm:pt>
    <dgm:pt modelId="{36E84C35-0699-4785-9EB5-A2F51A61E547}" type="pres">
      <dgm:prSet presAssocID="{521B76D5-D44D-485C-AF07-8AE94FD8E55B}" presName="spaceRect" presStyleCnt="0"/>
      <dgm:spPr/>
    </dgm:pt>
    <dgm:pt modelId="{B9510A2E-5F00-449D-A510-D8DE7873327A}" type="pres">
      <dgm:prSet presAssocID="{521B76D5-D44D-485C-AF07-8AE94FD8E55B}" presName="textRect" presStyleLbl="revTx" presStyleIdx="3" presStyleCnt="9">
        <dgm:presLayoutVars>
          <dgm:chMax val="1"/>
          <dgm:chPref val="1"/>
        </dgm:presLayoutVars>
      </dgm:prSet>
      <dgm:spPr/>
    </dgm:pt>
    <dgm:pt modelId="{61DBF507-A80F-4874-A5C9-7F02DAA6C737}" type="pres">
      <dgm:prSet presAssocID="{DFEBDFCA-AAB6-4C0F-805A-40FE77A1019F}" presName="sibTrans" presStyleLbl="sibTrans2D1" presStyleIdx="0" presStyleCnt="0"/>
      <dgm:spPr/>
    </dgm:pt>
    <dgm:pt modelId="{BDD780FD-3F94-4F26-916A-2FAF8630B31D}" type="pres">
      <dgm:prSet presAssocID="{FA58F22E-AD7F-4DC7-99A9-18E8F6C44D61}" presName="compNode" presStyleCnt="0"/>
      <dgm:spPr/>
    </dgm:pt>
    <dgm:pt modelId="{21663F12-4BF1-4EFE-B621-33964AAA2864}" type="pres">
      <dgm:prSet presAssocID="{FA58F22E-AD7F-4DC7-99A9-18E8F6C44D61}" presName="iconBgRect" presStyleLbl="bgShp" presStyleIdx="4" presStyleCnt="9"/>
      <dgm:spPr/>
    </dgm:pt>
    <dgm:pt modelId="{F72D45C3-357D-4C34-8C02-B005A8D85F76}" type="pres">
      <dgm:prSet presAssocID="{FA58F22E-AD7F-4DC7-99A9-18E8F6C44D61}"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Atom outline"/>
        </a:ext>
      </dgm:extLst>
    </dgm:pt>
    <dgm:pt modelId="{1600E69B-7319-4FA0-8454-E669FFDAC708}" type="pres">
      <dgm:prSet presAssocID="{FA58F22E-AD7F-4DC7-99A9-18E8F6C44D61}" presName="spaceRect" presStyleCnt="0"/>
      <dgm:spPr/>
    </dgm:pt>
    <dgm:pt modelId="{6FF6E76D-BA60-49D2-B94C-6E28F9C1949F}" type="pres">
      <dgm:prSet presAssocID="{FA58F22E-AD7F-4DC7-99A9-18E8F6C44D61}" presName="textRect" presStyleLbl="revTx" presStyleIdx="4" presStyleCnt="9">
        <dgm:presLayoutVars>
          <dgm:chMax val="1"/>
          <dgm:chPref val="1"/>
        </dgm:presLayoutVars>
      </dgm:prSet>
      <dgm:spPr/>
    </dgm:pt>
    <dgm:pt modelId="{7ADB6406-A44D-444B-B4BB-F9D844B2B208}" type="pres">
      <dgm:prSet presAssocID="{D0BF8E28-95EA-4003-B8E2-E316F79C874B}" presName="sibTrans" presStyleLbl="sibTrans2D1" presStyleIdx="0" presStyleCnt="0"/>
      <dgm:spPr/>
    </dgm:pt>
    <dgm:pt modelId="{82DED706-0FB4-4C33-9E43-5E824961C43E}" type="pres">
      <dgm:prSet presAssocID="{067C4BEB-98E4-43AF-AE7F-EB7409CAC235}" presName="compNode" presStyleCnt="0"/>
      <dgm:spPr/>
    </dgm:pt>
    <dgm:pt modelId="{F017CA6D-71A3-4CD4-8CC9-E6F6C97ED2AB}" type="pres">
      <dgm:prSet presAssocID="{067C4BEB-98E4-43AF-AE7F-EB7409CAC235}" presName="iconBgRect" presStyleLbl="bgShp" presStyleIdx="5" presStyleCnt="9"/>
      <dgm:spPr/>
    </dgm:pt>
    <dgm:pt modelId="{F59C1A5E-C4F8-4767-A393-D819DD29EDB1}" type="pres">
      <dgm:prSet presAssocID="{067C4BEB-98E4-43AF-AE7F-EB7409CAC235}"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Connected with solid fill"/>
        </a:ext>
      </dgm:extLst>
    </dgm:pt>
    <dgm:pt modelId="{514EDB71-B731-4998-9DCD-88414A7485D9}" type="pres">
      <dgm:prSet presAssocID="{067C4BEB-98E4-43AF-AE7F-EB7409CAC235}" presName="spaceRect" presStyleCnt="0"/>
      <dgm:spPr/>
    </dgm:pt>
    <dgm:pt modelId="{A19238D7-D374-4D48-9E20-D4D2F396AFE3}" type="pres">
      <dgm:prSet presAssocID="{067C4BEB-98E4-43AF-AE7F-EB7409CAC235}" presName="textRect" presStyleLbl="revTx" presStyleIdx="5" presStyleCnt="9">
        <dgm:presLayoutVars>
          <dgm:chMax val="1"/>
          <dgm:chPref val="1"/>
        </dgm:presLayoutVars>
      </dgm:prSet>
      <dgm:spPr/>
    </dgm:pt>
    <dgm:pt modelId="{068E280C-58CE-40E7-B317-1005B25DB54A}" type="pres">
      <dgm:prSet presAssocID="{00E86416-E013-4416-8BC9-DDC487BF80C5}" presName="sibTrans" presStyleLbl="sibTrans2D1" presStyleIdx="0" presStyleCnt="0"/>
      <dgm:spPr/>
    </dgm:pt>
    <dgm:pt modelId="{FB1DEE4C-7FB9-441B-8F3F-0545EC8BC8A7}" type="pres">
      <dgm:prSet presAssocID="{186BF584-5185-49C7-9719-466BBDDE6C0C}" presName="compNode" presStyleCnt="0"/>
      <dgm:spPr/>
    </dgm:pt>
    <dgm:pt modelId="{35439DA9-E9E0-4DCB-A601-4DCF1A7A3B59}" type="pres">
      <dgm:prSet presAssocID="{186BF584-5185-49C7-9719-466BBDDE6C0C}" presName="iconBgRect" presStyleLbl="bgShp" presStyleIdx="6" presStyleCnt="9"/>
      <dgm:spPr/>
    </dgm:pt>
    <dgm:pt modelId="{DEB40338-AF7F-4BA5-9859-F07BDB32C269}" type="pres">
      <dgm:prSet presAssocID="{186BF584-5185-49C7-9719-466BBDDE6C0C}" presName="iconRect" presStyleLbl="node1" presStyleIdx="6" presStyleCnt="9"/>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Alterations &amp; Tailoring outline"/>
        </a:ext>
      </dgm:extLst>
    </dgm:pt>
    <dgm:pt modelId="{BDBBD118-ADD4-4E5E-A1CA-32A84F706071}" type="pres">
      <dgm:prSet presAssocID="{186BF584-5185-49C7-9719-466BBDDE6C0C}" presName="spaceRect" presStyleCnt="0"/>
      <dgm:spPr/>
    </dgm:pt>
    <dgm:pt modelId="{4ACA40B8-8978-4726-B37F-8BCE008FB6F3}" type="pres">
      <dgm:prSet presAssocID="{186BF584-5185-49C7-9719-466BBDDE6C0C}" presName="textRect" presStyleLbl="revTx" presStyleIdx="6" presStyleCnt="9">
        <dgm:presLayoutVars>
          <dgm:chMax val="1"/>
          <dgm:chPref val="1"/>
        </dgm:presLayoutVars>
      </dgm:prSet>
      <dgm:spPr/>
    </dgm:pt>
    <dgm:pt modelId="{C42DF3DD-EE45-40CC-B00F-B2D85EBDC4C6}" type="pres">
      <dgm:prSet presAssocID="{C4100C5E-2FB6-414A-BC10-0F9E341244FA}" presName="sibTrans" presStyleLbl="sibTrans2D1" presStyleIdx="0" presStyleCnt="0"/>
      <dgm:spPr/>
    </dgm:pt>
    <dgm:pt modelId="{B1B4430D-5450-4FC2-8513-0F3C6E0FD715}" type="pres">
      <dgm:prSet presAssocID="{C7442BAE-6F72-4E9D-8F9F-135459337CF9}" presName="compNode" presStyleCnt="0"/>
      <dgm:spPr/>
    </dgm:pt>
    <dgm:pt modelId="{9175B750-AD27-4BE4-AE3B-2BE8FF3EADA3}" type="pres">
      <dgm:prSet presAssocID="{C7442BAE-6F72-4E9D-8F9F-135459337CF9}" presName="iconBgRect" presStyleLbl="bgShp" presStyleIdx="7" presStyleCnt="9"/>
      <dgm:spPr/>
    </dgm:pt>
    <dgm:pt modelId="{D187E47D-EE21-47DB-984D-3A0F2BAF8508}" type="pres">
      <dgm:prSet presAssocID="{C7442BAE-6F72-4E9D-8F9F-135459337CF9}" presName="iconRect" presStyleLbl="node1" presStyleIdx="7" presStyleCnt="9"/>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a:noFill/>
        </a:ln>
      </dgm:spPr>
      <dgm:extLst>
        <a:ext uri="{E40237B7-FDA0-4F09-8148-C483321AD2D9}">
          <dgm14:cNvPr xmlns:dgm14="http://schemas.microsoft.com/office/drawing/2010/diagram" id="0" name="" descr="Microscope outline"/>
        </a:ext>
      </dgm:extLst>
    </dgm:pt>
    <dgm:pt modelId="{B817F543-24C4-42C4-9122-1FBFDD6DDD79}" type="pres">
      <dgm:prSet presAssocID="{C7442BAE-6F72-4E9D-8F9F-135459337CF9}" presName="spaceRect" presStyleCnt="0"/>
      <dgm:spPr/>
    </dgm:pt>
    <dgm:pt modelId="{650B52E4-3F0A-4BC7-AE8F-56FAB354515D}" type="pres">
      <dgm:prSet presAssocID="{C7442BAE-6F72-4E9D-8F9F-135459337CF9}" presName="textRect" presStyleLbl="revTx" presStyleIdx="7" presStyleCnt="9">
        <dgm:presLayoutVars>
          <dgm:chMax val="1"/>
          <dgm:chPref val="1"/>
        </dgm:presLayoutVars>
      </dgm:prSet>
      <dgm:spPr/>
    </dgm:pt>
    <dgm:pt modelId="{88DFED6A-7DCC-4D55-9E22-41B0AC51703E}" type="pres">
      <dgm:prSet presAssocID="{A691B5AB-3DE0-4098-9B4A-499325026740}" presName="sibTrans" presStyleLbl="sibTrans2D1" presStyleIdx="0" presStyleCnt="0"/>
      <dgm:spPr/>
    </dgm:pt>
    <dgm:pt modelId="{7F92AAED-D5F8-44F9-B5DE-EC73A7AEA701}" type="pres">
      <dgm:prSet presAssocID="{D3F969FF-5208-4B78-B401-E12D3345244C}" presName="compNode" presStyleCnt="0"/>
      <dgm:spPr/>
    </dgm:pt>
    <dgm:pt modelId="{BB69ED14-370F-4EB9-9D96-C84D8919BF7C}" type="pres">
      <dgm:prSet presAssocID="{D3F969FF-5208-4B78-B401-E12D3345244C}" presName="iconBgRect" presStyleLbl="bgShp" presStyleIdx="8" presStyleCnt="9"/>
      <dgm:spPr/>
    </dgm:pt>
    <dgm:pt modelId="{7C073027-02E0-4679-862D-1C076B31F73F}" type="pres">
      <dgm:prSet presAssocID="{D3F969FF-5208-4B78-B401-E12D3345244C}" presName="iconRect" presStyleLbl="node1" presStyleIdx="8" presStyleCnt="9"/>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a:noFill/>
        </a:ln>
      </dgm:spPr>
      <dgm:extLst>
        <a:ext uri="{E40237B7-FDA0-4F09-8148-C483321AD2D9}">
          <dgm14:cNvPr xmlns:dgm14="http://schemas.microsoft.com/office/drawing/2010/diagram" id="0" name="" descr="Bar chart with solid fill"/>
        </a:ext>
      </dgm:extLst>
    </dgm:pt>
    <dgm:pt modelId="{A8E3E170-BBEF-4F63-AF8F-CAFF2FB1978B}" type="pres">
      <dgm:prSet presAssocID="{D3F969FF-5208-4B78-B401-E12D3345244C}" presName="spaceRect" presStyleCnt="0"/>
      <dgm:spPr/>
    </dgm:pt>
    <dgm:pt modelId="{FE680EE2-0BD3-4737-96B4-7BB3FC85DBFD}" type="pres">
      <dgm:prSet presAssocID="{D3F969FF-5208-4B78-B401-E12D3345244C}" presName="textRect" presStyleLbl="revTx" presStyleIdx="8" presStyleCnt="9">
        <dgm:presLayoutVars>
          <dgm:chMax val="1"/>
          <dgm:chPref val="1"/>
        </dgm:presLayoutVars>
      </dgm:prSet>
      <dgm:spPr/>
    </dgm:pt>
  </dgm:ptLst>
  <dgm:cxnLst>
    <dgm:cxn modelId="{0F6A6206-4002-4BBA-91D5-20E82944FC67}" srcId="{9E7B1B9A-1133-4112-91F2-D2FB45F0F0B8}" destId="{186BF584-5185-49C7-9719-466BBDDE6C0C}" srcOrd="6" destOrd="0" parTransId="{4E6673EF-5B2F-4A8A-8806-BF5B5E6D285B}" sibTransId="{C4100C5E-2FB6-414A-BC10-0F9E341244FA}"/>
    <dgm:cxn modelId="{01FC1E1A-5C3C-4319-9FE7-5AF9A2D09A7F}" type="presOf" srcId="{D0BF8E28-95EA-4003-B8E2-E316F79C874B}" destId="{7ADB6406-A44D-444B-B4BB-F9D844B2B208}" srcOrd="0" destOrd="0" presId="urn:microsoft.com/office/officeart/2018/2/layout/IconCircleList"/>
    <dgm:cxn modelId="{49FC701A-1EC4-4FB6-B77D-25F1FA020634}" srcId="{9E7B1B9A-1133-4112-91F2-D2FB45F0F0B8}" destId="{067C4BEB-98E4-43AF-AE7F-EB7409CAC235}" srcOrd="5" destOrd="0" parTransId="{11230390-B3F3-4D5B-98B1-993DBFC15CBF}" sibTransId="{00E86416-E013-4416-8BC9-DDC487BF80C5}"/>
    <dgm:cxn modelId="{E2003D1F-D6BB-47F4-9100-90054018304B}" type="presOf" srcId="{D7E2BD63-70A9-4625-AFA3-AD827908E4D3}" destId="{17959B80-FFF2-4A6C-A7D3-06CF9D7A038C}" srcOrd="0" destOrd="0" presId="urn:microsoft.com/office/officeart/2018/2/layout/IconCircleList"/>
    <dgm:cxn modelId="{CF17CB21-B2B5-4D82-90F2-11279C7C53BF}" type="presOf" srcId="{521B76D5-D44D-485C-AF07-8AE94FD8E55B}" destId="{B9510A2E-5F00-449D-A510-D8DE7873327A}" srcOrd="0" destOrd="0" presId="urn:microsoft.com/office/officeart/2018/2/layout/IconCircleList"/>
    <dgm:cxn modelId="{C4E72823-8C99-4BB2-89F9-430BC8D4AAB5}" type="presOf" srcId="{186BF584-5185-49C7-9719-466BBDDE6C0C}" destId="{4ACA40B8-8978-4726-B37F-8BCE008FB6F3}" srcOrd="0" destOrd="0" presId="urn:microsoft.com/office/officeart/2018/2/layout/IconCircleList"/>
    <dgm:cxn modelId="{0922142A-368E-4181-804E-DBD143436E40}" type="presOf" srcId="{FA58F22E-AD7F-4DC7-99A9-18E8F6C44D61}" destId="{6FF6E76D-BA60-49D2-B94C-6E28F9C1949F}" srcOrd="0" destOrd="0" presId="urn:microsoft.com/office/officeart/2018/2/layout/IconCircleList"/>
    <dgm:cxn modelId="{9D05BE2C-C54E-4AE0-8CF1-83D86528A159}" srcId="{9E7B1B9A-1133-4112-91F2-D2FB45F0F0B8}" destId="{FA58F22E-AD7F-4DC7-99A9-18E8F6C44D61}" srcOrd="4" destOrd="0" parTransId="{558B7242-6F32-40EB-8B81-E120228BAE6B}" sibTransId="{D0BF8E28-95EA-4003-B8E2-E316F79C874B}"/>
    <dgm:cxn modelId="{7CD75330-571E-4E46-9E9B-E867B21B4237}" type="presOf" srcId="{DFEBDFCA-AAB6-4C0F-805A-40FE77A1019F}" destId="{61DBF507-A80F-4874-A5C9-7F02DAA6C737}" srcOrd="0" destOrd="0" presId="urn:microsoft.com/office/officeart/2018/2/layout/IconCircleList"/>
    <dgm:cxn modelId="{E9264F3E-09F8-4B34-93B1-1617479FF39A}" type="presOf" srcId="{C4100C5E-2FB6-414A-BC10-0F9E341244FA}" destId="{C42DF3DD-EE45-40CC-B00F-B2D85EBDC4C6}" srcOrd="0" destOrd="0" presId="urn:microsoft.com/office/officeart/2018/2/layout/IconCircleList"/>
    <dgm:cxn modelId="{576FB065-EE94-4CE1-A7A3-AF96C1ADCA11}" type="presOf" srcId="{C7442BAE-6F72-4E9D-8F9F-135459337CF9}" destId="{650B52E4-3F0A-4BC7-AE8F-56FAB354515D}" srcOrd="0" destOrd="0" presId="urn:microsoft.com/office/officeart/2018/2/layout/IconCircleList"/>
    <dgm:cxn modelId="{9A72ED45-AFB6-4891-AD7E-D011CF2DD158}" srcId="{9E7B1B9A-1133-4112-91F2-D2FB45F0F0B8}" destId="{B9C5426F-F33E-4243-8E70-2C20E137200E}" srcOrd="0" destOrd="0" parTransId="{5CC056DB-D1C7-4859-9A84-D1BE29D74DC0}" sibTransId="{C621CF18-BD3E-4FE0-8363-CBB817DD54BA}"/>
    <dgm:cxn modelId="{A1125746-6B98-428B-B9E3-BCCF668FB861}" type="presOf" srcId="{9E7B1B9A-1133-4112-91F2-D2FB45F0F0B8}" destId="{A08EBB56-0621-47BA-A5BC-51A6182E3664}" srcOrd="0" destOrd="0" presId="urn:microsoft.com/office/officeart/2018/2/layout/IconCircleList"/>
    <dgm:cxn modelId="{759EBB4F-780E-4B67-8956-427C430C9F0C}" srcId="{9E7B1B9A-1133-4112-91F2-D2FB45F0F0B8}" destId="{A940314C-F6F3-4632-88FD-7D7830E7D3FC}" srcOrd="1" destOrd="0" parTransId="{0902C47A-B090-4F54-A228-508B293B27B0}" sibTransId="{DE697DC6-398B-466E-A790-79EEBED5FB2B}"/>
    <dgm:cxn modelId="{017AEE75-5E3F-4BB4-A3D7-A4C08E7DF940}" type="presOf" srcId="{C621CF18-BD3E-4FE0-8363-CBB817DD54BA}" destId="{A851891A-D832-4150-B548-8D4B4A049F6D}" srcOrd="0" destOrd="0" presId="urn:microsoft.com/office/officeart/2018/2/layout/IconCircleList"/>
    <dgm:cxn modelId="{531C6F77-CDA1-411F-AA44-D4538B868500}" type="presOf" srcId="{00E86416-E013-4416-8BC9-DDC487BF80C5}" destId="{068E280C-58CE-40E7-B317-1005B25DB54A}" srcOrd="0" destOrd="0" presId="urn:microsoft.com/office/officeart/2018/2/layout/IconCircleList"/>
    <dgm:cxn modelId="{ACC67877-1F79-4E6E-87F3-7494F178A5E2}" type="presOf" srcId="{DE697DC6-398B-466E-A790-79EEBED5FB2B}" destId="{ED543E13-9473-4DAF-AA1B-47D0C8740411}" srcOrd="0" destOrd="0" presId="urn:microsoft.com/office/officeart/2018/2/layout/IconCircleList"/>
    <dgm:cxn modelId="{B495CF83-F1ED-4DE1-BB97-E5E25668AF70}" type="presOf" srcId="{067C4BEB-98E4-43AF-AE7F-EB7409CAC235}" destId="{A19238D7-D374-4D48-9E20-D4D2F396AFE3}" srcOrd="0" destOrd="0" presId="urn:microsoft.com/office/officeart/2018/2/layout/IconCircleList"/>
    <dgm:cxn modelId="{55CA3D86-CEF1-4CB8-BBF8-F7445B4B88D7}" type="presOf" srcId="{B9C5426F-F33E-4243-8E70-2C20E137200E}" destId="{637B22E4-BE88-4FDF-98F6-C8B983F1DA64}" srcOrd="0" destOrd="0" presId="urn:microsoft.com/office/officeart/2018/2/layout/IconCircleList"/>
    <dgm:cxn modelId="{2EDC4F93-38AD-4DE1-B8BB-0773BAD1515F}" type="presOf" srcId="{5D641226-C823-4782-BE85-06BEDB7A9EB0}" destId="{10157044-BE08-4723-8218-A5D1972D56AE}" srcOrd="0" destOrd="0" presId="urn:microsoft.com/office/officeart/2018/2/layout/IconCircleList"/>
    <dgm:cxn modelId="{846EE394-2AB8-4DBD-A2A9-27ECF8A4443F}" srcId="{9E7B1B9A-1133-4112-91F2-D2FB45F0F0B8}" destId="{D7E2BD63-70A9-4625-AFA3-AD827908E4D3}" srcOrd="2" destOrd="0" parTransId="{50C1EB83-1D4E-4383-AEAB-76965405CC33}" sibTransId="{5D641226-C823-4782-BE85-06BEDB7A9EB0}"/>
    <dgm:cxn modelId="{D78CCDA0-AA36-442C-8F4A-B7FF1A595B7B}" srcId="{9E7B1B9A-1133-4112-91F2-D2FB45F0F0B8}" destId="{521B76D5-D44D-485C-AF07-8AE94FD8E55B}" srcOrd="3" destOrd="0" parTransId="{3BC2E938-53A9-4420-A8C7-2CBA8B84D3DA}" sibTransId="{DFEBDFCA-AAB6-4C0F-805A-40FE77A1019F}"/>
    <dgm:cxn modelId="{C55284BB-FFA4-4017-95A8-661D35386F8E}" srcId="{9E7B1B9A-1133-4112-91F2-D2FB45F0F0B8}" destId="{D3F969FF-5208-4B78-B401-E12D3345244C}" srcOrd="8" destOrd="0" parTransId="{143C7272-58E4-4830-881B-E4830F5DFD5B}" sibTransId="{AC5E983C-8E09-4370-B656-775270B2BC7C}"/>
    <dgm:cxn modelId="{AF077EC3-73C0-484C-9328-734572D888AF}" type="presOf" srcId="{A691B5AB-3DE0-4098-9B4A-499325026740}" destId="{88DFED6A-7DCC-4D55-9E22-41B0AC51703E}" srcOrd="0" destOrd="0" presId="urn:microsoft.com/office/officeart/2018/2/layout/IconCircleList"/>
    <dgm:cxn modelId="{F1F68FC4-1B4A-4CC4-BEBC-AF0E0021C094}" type="presOf" srcId="{D3F969FF-5208-4B78-B401-E12D3345244C}" destId="{FE680EE2-0BD3-4737-96B4-7BB3FC85DBFD}" srcOrd="0" destOrd="0" presId="urn:microsoft.com/office/officeart/2018/2/layout/IconCircleList"/>
    <dgm:cxn modelId="{19DDA8EB-873C-4489-8928-62623D6D52FC}" srcId="{9E7B1B9A-1133-4112-91F2-D2FB45F0F0B8}" destId="{C7442BAE-6F72-4E9D-8F9F-135459337CF9}" srcOrd="7" destOrd="0" parTransId="{FB458B9A-0278-4329-A84F-97652ADC1598}" sibTransId="{A691B5AB-3DE0-4098-9B4A-499325026740}"/>
    <dgm:cxn modelId="{743A08F7-57C5-4E54-BB7B-C25EB6B4A805}" type="presOf" srcId="{A940314C-F6F3-4632-88FD-7D7830E7D3FC}" destId="{AF10C9CC-E209-4D3D-939C-68CA6BF163D0}" srcOrd="0" destOrd="0" presId="urn:microsoft.com/office/officeart/2018/2/layout/IconCircleList"/>
    <dgm:cxn modelId="{A4D042FA-3C11-45DD-A813-2FA45B8C49BC}" type="presParOf" srcId="{A08EBB56-0621-47BA-A5BC-51A6182E3664}" destId="{8E8EB3B4-A8D9-4647-A427-9B7CB0CEB14C}" srcOrd="0" destOrd="0" presId="urn:microsoft.com/office/officeart/2018/2/layout/IconCircleList"/>
    <dgm:cxn modelId="{12684B69-6280-4FAF-A43C-4B076ED357CD}" type="presParOf" srcId="{8E8EB3B4-A8D9-4647-A427-9B7CB0CEB14C}" destId="{34E6F331-011F-4E03-B146-FD330FD0CFE3}" srcOrd="0" destOrd="0" presId="urn:microsoft.com/office/officeart/2018/2/layout/IconCircleList"/>
    <dgm:cxn modelId="{241FFA59-EBE8-41A6-8763-E2A7EEC49A50}" type="presParOf" srcId="{34E6F331-011F-4E03-B146-FD330FD0CFE3}" destId="{BCE26340-329C-4ABB-9BEB-2503D95E9B62}" srcOrd="0" destOrd="0" presId="urn:microsoft.com/office/officeart/2018/2/layout/IconCircleList"/>
    <dgm:cxn modelId="{81F93DC2-4EDF-4035-BF5E-7EDDC9CA2ADE}" type="presParOf" srcId="{34E6F331-011F-4E03-B146-FD330FD0CFE3}" destId="{1B50B52D-4D12-420E-BDDA-41C8C9B3F109}" srcOrd="1" destOrd="0" presId="urn:microsoft.com/office/officeart/2018/2/layout/IconCircleList"/>
    <dgm:cxn modelId="{77A39A76-38E1-4006-87FD-B93A316D0156}" type="presParOf" srcId="{34E6F331-011F-4E03-B146-FD330FD0CFE3}" destId="{C3691CA2-9DCD-4BC1-ACC5-55B716676FE7}" srcOrd="2" destOrd="0" presId="urn:microsoft.com/office/officeart/2018/2/layout/IconCircleList"/>
    <dgm:cxn modelId="{5091C0B9-377E-4927-A559-30106FAE94FF}" type="presParOf" srcId="{34E6F331-011F-4E03-B146-FD330FD0CFE3}" destId="{637B22E4-BE88-4FDF-98F6-C8B983F1DA64}" srcOrd="3" destOrd="0" presId="urn:microsoft.com/office/officeart/2018/2/layout/IconCircleList"/>
    <dgm:cxn modelId="{34FA6575-EF65-4DB1-959F-88709F216C4A}" type="presParOf" srcId="{8E8EB3B4-A8D9-4647-A427-9B7CB0CEB14C}" destId="{A851891A-D832-4150-B548-8D4B4A049F6D}" srcOrd="1" destOrd="0" presId="urn:microsoft.com/office/officeart/2018/2/layout/IconCircleList"/>
    <dgm:cxn modelId="{288547B3-6097-4976-8C98-D46E4BC63F17}" type="presParOf" srcId="{8E8EB3B4-A8D9-4647-A427-9B7CB0CEB14C}" destId="{CA0CD972-A2A2-4186-AF62-CDCA6E5641DA}" srcOrd="2" destOrd="0" presId="urn:microsoft.com/office/officeart/2018/2/layout/IconCircleList"/>
    <dgm:cxn modelId="{B02AEA7C-66EF-42CF-90CA-782931E38AA1}" type="presParOf" srcId="{CA0CD972-A2A2-4186-AF62-CDCA6E5641DA}" destId="{00AD72B6-F21B-4E85-96CD-C1D060740A4E}" srcOrd="0" destOrd="0" presId="urn:microsoft.com/office/officeart/2018/2/layout/IconCircleList"/>
    <dgm:cxn modelId="{85303AAD-02C0-4429-8ADA-E86510C89D91}" type="presParOf" srcId="{CA0CD972-A2A2-4186-AF62-CDCA6E5641DA}" destId="{AD36164E-D304-4692-9EA4-50EC9CCA0E3E}" srcOrd="1" destOrd="0" presId="urn:microsoft.com/office/officeart/2018/2/layout/IconCircleList"/>
    <dgm:cxn modelId="{F91BA219-4088-4A6F-88B0-3FC442F8C3F0}" type="presParOf" srcId="{CA0CD972-A2A2-4186-AF62-CDCA6E5641DA}" destId="{B93CB1D9-9C96-49CF-96DF-F82CEE7654C6}" srcOrd="2" destOrd="0" presId="urn:microsoft.com/office/officeart/2018/2/layout/IconCircleList"/>
    <dgm:cxn modelId="{6CA4F276-8C66-460E-8C61-EC1098046658}" type="presParOf" srcId="{CA0CD972-A2A2-4186-AF62-CDCA6E5641DA}" destId="{AF10C9CC-E209-4D3D-939C-68CA6BF163D0}" srcOrd="3" destOrd="0" presId="urn:microsoft.com/office/officeart/2018/2/layout/IconCircleList"/>
    <dgm:cxn modelId="{BDEE66D4-7B0D-4BC2-AECD-E54F7FB67DC6}" type="presParOf" srcId="{8E8EB3B4-A8D9-4647-A427-9B7CB0CEB14C}" destId="{ED543E13-9473-4DAF-AA1B-47D0C8740411}" srcOrd="3" destOrd="0" presId="urn:microsoft.com/office/officeart/2018/2/layout/IconCircleList"/>
    <dgm:cxn modelId="{09A2F510-CF12-4730-A1EF-C1DF1341B992}" type="presParOf" srcId="{8E8EB3B4-A8D9-4647-A427-9B7CB0CEB14C}" destId="{83D821FF-7015-4A9A-B472-0565B5446DED}" srcOrd="4" destOrd="0" presId="urn:microsoft.com/office/officeart/2018/2/layout/IconCircleList"/>
    <dgm:cxn modelId="{876D51E6-26CB-4EE5-AE69-5A6708C41243}" type="presParOf" srcId="{83D821FF-7015-4A9A-B472-0565B5446DED}" destId="{833F51BB-80CA-4EC8-9E6A-7F0375CF2F81}" srcOrd="0" destOrd="0" presId="urn:microsoft.com/office/officeart/2018/2/layout/IconCircleList"/>
    <dgm:cxn modelId="{C8529B51-60DA-46F9-9EF5-CD137B8B9C0F}" type="presParOf" srcId="{83D821FF-7015-4A9A-B472-0565B5446DED}" destId="{92770921-7CFB-4451-A23C-5920347434FE}" srcOrd="1" destOrd="0" presId="urn:microsoft.com/office/officeart/2018/2/layout/IconCircleList"/>
    <dgm:cxn modelId="{099DDD4D-2371-4D34-9D37-7D7581606619}" type="presParOf" srcId="{83D821FF-7015-4A9A-B472-0565B5446DED}" destId="{248A042C-833C-46B6-8BEB-548392DC4791}" srcOrd="2" destOrd="0" presId="urn:microsoft.com/office/officeart/2018/2/layout/IconCircleList"/>
    <dgm:cxn modelId="{D6716B47-EC92-44C3-931E-53325465B554}" type="presParOf" srcId="{83D821FF-7015-4A9A-B472-0565B5446DED}" destId="{17959B80-FFF2-4A6C-A7D3-06CF9D7A038C}" srcOrd="3" destOrd="0" presId="urn:microsoft.com/office/officeart/2018/2/layout/IconCircleList"/>
    <dgm:cxn modelId="{0239F40E-12B8-4EC5-B825-4D966FE7541D}" type="presParOf" srcId="{8E8EB3B4-A8D9-4647-A427-9B7CB0CEB14C}" destId="{10157044-BE08-4723-8218-A5D1972D56AE}" srcOrd="5" destOrd="0" presId="urn:microsoft.com/office/officeart/2018/2/layout/IconCircleList"/>
    <dgm:cxn modelId="{DC4DE7A0-0405-4C5E-BD4F-271EB8E3C8C3}" type="presParOf" srcId="{8E8EB3B4-A8D9-4647-A427-9B7CB0CEB14C}" destId="{28FAC107-5DBC-4B19-913A-07A3468A37B4}" srcOrd="6" destOrd="0" presId="urn:microsoft.com/office/officeart/2018/2/layout/IconCircleList"/>
    <dgm:cxn modelId="{56B2A9C3-5B9C-4D9B-80D4-3F2A0F7A575C}" type="presParOf" srcId="{28FAC107-5DBC-4B19-913A-07A3468A37B4}" destId="{BC7A8A3D-697F-4593-BC85-1F9002A38998}" srcOrd="0" destOrd="0" presId="urn:microsoft.com/office/officeart/2018/2/layout/IconCircleList"/>
    <dgm:cxn modelId="{A0026B9F-DFD5-4E1B-B867-B539A3F48292}" type="presParOf" srcId="{28FAC107-5DBC-4B19-913A-07A3468A37B4}" destId="{D8DE79BF-B42F-489C-94CE-377A023B9A75}" srcOrd="1" destOrd="0" presId="urn:microsoft.com/office/officeart/2018/2/layout/IconCircleList"/>
    <dgm:cxn modelId="{2C9B3238-30BF-4607-A8FF-7BA870D65CBC}" type="presParOf" srcId="{28FAC107-5DBC-4B19-913A-07A3468A37B4}" destId="{36E84C35-0699-4785-9EB5-A2F51A61E547}" srcOrd="2" destOrd="0" presId="urn:microsoft.com/office/officeart/2018/2/layout/IconCircleList"/>
    <dgm:cxn modelId="{BBEAF2B8-F2CF-49FE-87BB-677840E14967}" type="presParOf" srcId="{28FAC107-5DBC-4B19-913A-07A3468A37B4}" destId="{B9510A2E-5F00-449D-A510-D8DE7873327A}" srcOrd="3" destOrd="0" presId="urn:microsoft.com/office/officeart/2018/2/layout/IconCircleList"/>
    <dgm:cxn modelId="{B20B0893-E27A-402C-96E7-60F7B7B372C9}" type="presParOf" srcId="{8E8EB3B4-A8D9-4647-A427-9B7CB0CEB14C}" destId="{61DBF507-A80F-4874-A5C9-7F02DAA6C737}" srcOrd="7" destOrd="0" presId="urn:microsoft.com/office/officeart/2018/2/layout/IconCircleList"/>
    <dgm:cxn modelId="{A08177DF-1F0C-402C-81F0-EB1AE4135A4C}" type="presParOf" srcId="{8E8EB3B4-A8D9-4647-A427-9B7CB0CEB14C}" destId="{BDD780FD-3F94-4F26-916A-2FAF8630B31D}" srcOrd="8" destOrd="0" presId="urn:microsoft.com/office/officeart/2018/2/layout/IconCircleList"/>
    <dgm:cxn modelId="{EF9CB3AE-1DD9-4934-A9A1-E2917A9A3B10}" type="presParOf" srcId="{BDD780FD-3F94-4F26-916A-2FAF8630B31D}" destId="{21663F12-4BF1-4EFE-B621-33964AAA2864}" srcOrd="0" destOrd="0" presId="urn:microsoft.com/office/officeart/2018/2/layout/IconCircleList"/>
    <dgm:cxn modelId="{38A42923-7A46-4337-A097-D78AB184708D}" type="presParOf" srcId="{BDD780FD-3F94-4F26-916A-2FAF8630B31D}" destId="{F72D45C3-357D-4C34-8C02-B005A8D85F76}" srcOrd="1" destOrd="0" presId="urn:microsoft.com/office/officeart/2018/2/layout/IconCircleList"/>
    <dgm:cxn modelId="{34C3AB35-8FF8-4DA3-982F-155D3C92300E}" type="presParOf" srcId="{BDD780FD-3F94-4F26-916A-2FAF8630B31D}" destId="{1600E69B-7319-4FA0-8454-E669FFDAC708}" srcOrd="2" destOrd="0" presId="urn:microsoft.com/office/officeart/2018/2/layout/IconCircleList"/>
    <dgm:cxn modelId="{45914BE8-159C-4ACE-8248-8000BE938938}" type="presParOf" srcId="{BDD780FD-3F94-4F26-916A-2FAF8630B31D}" destId="{6FF6E76D-BA60-49D2-B94C-6E28F9C1949F}" srcOrd="3" destOrd="0" presId="urn:microsoft.com/office/officeart/2018/2/layout/IconCircleList"/>
    <dgm:cxn modelId="{790D5BA2-BA50-4D62-A210-5AE91D76DC57}" type="presParOf" srcId="{8E8EB3B4-A8D9-4647-A427-9B7CB0CEB14C}" destId="{7ADB6406-A44D-444B-B4BB-F9D844B2B208}" srcOrd="9" destOrd="0" presId="urn:microsoft.com/office/officeart/2018/2/layout/IconCircleList"/>
    <dgm:cxn modelId="{FC1C630D-3910-4F0B-9AAD-067A7386F403}" type="presParOf" srcId="{8E8EB3B4-A8D9-4647-A427-9B7CB0CEB14C}" destId="{82DED706-0FB4-4C33-9E43-5E824961C43E}" srcOrd="10" destOrd="0" presId="urn:microsoft.com/office/officeart/2018/2/layout/IconCircleList"/>
    <dgm:cxn modelId="{4CAC68F8-A318-4C6D-8073-4C68C55B5D41}" type="presParOf" srcId="{82DED706-0FB4-4C33-9E43-5E824961C43E}" destId="{F017CA6D-71A3-4CD4-8CC9-E6F6C97ED2AB}" srcOrd="0" destOrd="0" presId="urn:microsoft.com/office/officeart/2018/2/layout/IconCircleList"/>
    <dgm:cxn modelId="{A192180B-AF8E-431C-92D5-B018D4CA5608}" type="presParOf" srcId="{82DED706-0FB4-4C33-9E43-5E824961C43E}" destId="{F59C1A5E-C4F8-4767-A393-D819DD29EDB1}" srcOrd="1" destOrd="0" presId="urn:microsoft.com/office/officeart/2018/2/layout/IconCircleList"/>
    <dgm:cxn modelId="{34030670-F09E-438A-BC6F-C6398AED3047}" type="presParOf" srcId="{82DED706-0FB4-4C33-9E43-5E824961C43E}" destId="{514EDB71-B731-4998-9DCD-88414A7485D9}" srcOrd="2" destOrd="0" presId="urn:microsoft.com/office/officeart/2018/2/layout/IconCircleList"/>
    <dgm:cxn modelId="{A8B523DB-1A19-446E-80EA-946FCFB5F360}" type="presParOf" srcId="{82DED706-0FB4-4C33-9E43-5E824961C43E}" destId="{A19238D7-D374-4D48-9E20-D4D2F396AFE3}" srcOrd="3" destOrd="0" presId="urn:microsoft.com/office/officeart/2018/2/layout/IconCircleList"/>
    <dgm:cxn modelId="{67DD34CC-2535-4E27-ADBE-8D3A101C968C}" type="presParOf" srcId="{8E8EB3B4-A8D9-4647-A427-9B7CB0CEB14C}" destId="{068E280C-58CE-40E7-B317-1005B25DB54A}" srcOrd="11" destOrd="0" presId="urn:microsoft.com/office/officeart/2018/2/layout/IconCircleList"/>
    <dgm:cxn modelId="{B6B68E1E-DD1F-4F27-8F00-8FF9BFD13FA7}" type="presParOf" srcId="{8E8EB3B4-A8D9-4647-A427-9B7CB0CEB14C}" destId="{FB1DEE4C-7FB9-441B-8F3F-0545EC8BC8A7}" srcOrd="12" destOrd="0" presId="urn:microsoft.com/office/officeart/2018/2/layout/IconCircleList"/>
    <dgm:cxn modelId="{0D604B27-A864-42C6-B93B-2992B93B1D08}" type="presParOf" srcId="{FB1DEE4C-7FB9-441B-8F3F-0545EC8BC8A7}" destId="{35439DA9-E9E0-4DCB-A601-4DCF1A7A3B59}" srcOrd="0" destOrd="0" presId="urn:microsoft.com/office/officeart/2018/2/layout/IconCircleList"/>
    <dgm:cxn modelId="{053DCDCF-2297-42AC-BF85-2881F0A3A3E7}" type="presParOf" srcId="{FB1DEE4C-7FB9-441B-8F3F-0545EC8BC8A7}" destId="{DEB40338-AF7F-4BA5-9859-F07BDB32C269}" srcOrd="1" destOrd="0" presId="urn:microsoft.com/office/officeart/2018/2/layout/IconCircleList"/>
    <dgm:cxn modelId="{7315C520-2975-4869-9E58-7B27326A3CC9}" type="presParOf" srcId="{FB1DEE4C-7FB9-441B-8F3F-0545EC8BC8A7}" destId="{BDBBD118-ADD4-4E5E-A1CA-32A84F706071}" srcOrd="2" destOrd="0" presId="urn:microsoft.com/office/officeart/2018/2/layout/IconCircleList"/>
    <dgm:cxn modelId="{6BDF580F-C6EE-4C74-ACAE-00C039CF27BF}" type="presParOf" srcId="{FB1DEE4C-7FB9-441B-8F3F-0545EC8BC8A7}" destId="{4ACA40B8-8978-4726-B37F-8BCE008FB6F3}" srcOrd="3" destOrd="0" presId="urn:microsoft.com/office/officeart/2018/2/layout/IconCircleList"/>
    <dgm:cxn modelId="{DD77E11A-459B-4D9E-98E7-E6DEFFDF3125}" type="presParOf" srcId="{8E8EB3B4-A8D9-4647-A427-9B7CB0CEB14C}" destId="{C42DF3DD-EE45-40CC-B00F-B2D85EBDC4C6}" srcOrd="13" destOrd="0" presId="urn:microsoft.com/office/officeart/2018/2/layout/IconCircleList"/>
    <dgm:cxn modelId="{064D94B5-B55A-4D88-BD05-9C3453F6FFAD}" type="presParOf" srcId="{8E8EB3B4-A8D9-4647-A427-9B7CB0CEB14C}" destId="{B1B4430D-5450-4FC2-8513-0F3C6E0FD715}" srcOrd="14" destOrd="0" presId="urn:microsoft.com/office/officeart/2018/2/layout/IconCircleList"/>
    <dgm:cxn modelId="{927DE9A4-155B-41D6-BB85-225ADFF8BBF6}" type="presParOf" srcId="{B1B4430D-5450-4FC2-8513-0F3C6E0FD715}" destId="{9175B750-AD27-4BE4-AE3B-2BE8FF3EADA3}" srcOrd="0" destOrd="0" presId="urn:microsoft.com/office/officeart/2018/2/layout/IconCircleList"/>
    <dgm:cxn modelId="{63BDF71D-6802-480C-961D-E0AD9DCEF194}" type="presParOf" srcId="{B1B4430D-5450-4FC2-8513-0F3C6E0FD715}" destId="{D187E47D-EE21-47DB-984D-3A0F2BAF8508}" srcOrd="1" destOrd="0" presId="urn:microsoft.com/office/officeart/2018/2/layout/IconCircleList"/>
    <dgm:cxn modelId="{F13C7491-0248-4AC5-A806-520C551D1177}" type="presParOf" srcId="{B1B4430D-5450-4FC2-8513-0F3C6E0FD715}" destId="{B817F543-24C4-42C4-9122-1FBFDD6DDD79}" srcOrd="2" destOrd="0" presId="urn:microsoft.com/office/officeart/2018/2/layout/IconCircleList"/>
    <dgm:cxn modelId="{2CA01D92-A4E4-4CFC-AFF1-94C9C1C5E008}" type="presParOf" srcId="{B1B4430D-5450-4FC2-8513-0F3C6E0FD715}" destId="{650B52E4-3F0A-4BC7-AE8F-56FAB354515D}" srcOrd="3" destOrd="0" presId="urn:microsoft.com/office/officeart/2018/2/layout/IconCircleList"/>
    <dgm:cxn modelId="{950D4247-D940-471B-854A-99DD186D2A0B}" type="presParOf" srcId="{8E8EB3B4-A8D9-4647-A427-9B7CB0CEB14C}" destId="{88DFED6A-7DCC-4D55-9E22-41B0AC51703E}" srcOrd="15" destOrd="0" presId="urn:microsoft.com/office/officeart/2018/2/layout/IconCircleList"/>
    <dgm:cxn modelId="{E96A74C8-7E56-4D67-A3A6-B2B7A76D812B}" type="presParOf" srcId="{8E8EB3B4-A8D9-4647-A427-9B7CB0CEB14C}" destId="{7F92AAED-D5F8-44F9-B5DE-EC73A7AEA701}" srcOrd="16" destOrd="0" presId="urn:microsoft.com/office/officeart/2018/2/layout/IconCircleList"/>
    <dgm:cxn modelId="{A8734BC5-3A8A-421E-9A51-0DB92C5BD87A}" type="presParOf" srcId="{7F92AAED-D5F8-44F9-B5DE-EC73A7AEA701}" destId="{BB69ED14-370F-4EB9-9D96-C84D8919BF7C}" srcOrd="0" destOrd="0" presId="urn:microsoft.com/office/officeart/2018/2/layout/IconCircleList"/>
    <dgm:cxn modelId="{8BCDEA11-4086-480A-8C18-76230A3265AF}" type="presParOf" srcId="{7F92AAED-D5F8-44F9-B5DE-EC73A7AEA701}" destId="{7C073027-02E0-4679-862D-1C076B31F73F}" srcOrd="1" destOrd="0" presId="urn:microsoft.com/office/officeart/2018/2/layout/IconCircleList"/>
    <dgm:cxn modelId="{479877F5-1B85-480D-A021-5D811096F5FD}" type="presParOf" srcId="{7F92AAED-D5F8-44F9-B5DE-EC73A7AEA701}" destId="{A8E3E170-BBEF-4F63-AF8F-CAFF2FB1978B}" srcOrd="2" destOrd="0" presId="urn:microsoft.com/office/officeart/2018/2/layout/IconCircleList"/>
    <dgm:cxn modelId="{BFDCC197-9202-4178-A4F0-5A54773E887A}" type="presParOf" srcId="{7F92AAED-D5F8-44F9-B5DE-EC73A7AEA701}" destId="{FE680EE2-0BD3-4737-96B4-7BB3FC85DBF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70B7AD-E83C-4C82-8463-81B4C2C71B82}" type="doc">
      <dgm:prSet loTypeId="urn:microsoft.com/office/officeart/2009/layout/CircleArrowProcess" loCatId="process" qsTypeId="urn:microsoft.com/office/officeart/2005/8/quickstyle/simple1" qsCatId="simple" csTypeId="urn:microsoft.com/office/officeart/2005/8/colors/accent6_1" csCatId="accent6" phldr="1"/>
      <dgm:spPr/>
      <dgm:t>
        <a:bodyPr/>
        <a:lstStyle/>
        <a:p>
          <a:endParaRPr lang="en-US"/>
        </a:p>
      </dgm:t>
    </dgm:pt>
    <dgm:pt modelId="{BFA24334-FBE0-4E14-9BD1-8DC1CB27A348}">
      <dgm:prSet phldrT="[Text]"/>
      <dgm:spPr/>
      <dgm:t>
        <a:bodyPr/>
        <a:lstStyle/>
        <a:p>
          <a:pPr>
            <a:lnSpc>
              <a:spcPct val="100000"/>
            </a:lnSpc>
          </a:pPr>
          <a:r>
            <a:rPr lang="en-US"/>
            <a:t>IPEDS</a:t>
          </a:r>
          <a:endParaRPr lang="en-US" dirty="0"/>
        </a:p>
      </dgm:t>
    </dgm:pt>
    <dgm:pt modelId="{A7A43329-5D17-4A07-AF4A-904652F6D780}" type="parTrans" cxnId="{F76BE715-CBCF-464C-80EB-5DAB2C626C65}">
      <dgm:prSet/>
      <dgm:spPr/>
      <dgm:t>
        <a:bodyPr/>
        <a:lstStyle/>
        <a:p>
          <a:endParaRPr lang="en-US"/>
        </a:p>
      </dgm:t>
    </dgm:pt>
    <dgm:pt modelId="{87949151-574F-4AE3-8074-954FE7683F66}" type="sibTrans" cxnId="{F76BE715-CBCF-464C-80EB-5DAB2C626C65}">
      <dgm:prSet/>
      <dgm:spPr/>
      <dgm:t>
        <a:bodyPr/>
        <a:lstStyle/>
        <a:p>
          <a:endParaRPr lang="en-US"/>
        </a:p>
      </dgm:t>
    </dgm:pt>
    <dgm:pt modelId="{4A314D91-D2A8-4C7C-8C29-18248A72C0FF}">
      <dgm:prSet phldrT="[Text]"/>
      <dgm:spPr/>
      <dgm:t>
        <a:bodyPr/>
        <a:lstStyle/>
        <a:p>
          <a:pPr>
            <a:lnSpc>
              <a:spcPct val="100000"/>
            </a:lnSpc>
          </a:pPr>
          <a:r>
            <a:rPr lang="en-US"/>
            <a:t>NSLDS</a:t>
          </a:r>
          <a:endParaRPr lang="en-US" dirty="0"/>
        </a:p>
      </dgm:t>
    </dgm:pt>
    <dgm:pt modelId="{4E9F92B0-DD23-4BCF-8D37-3EC039DE894C}" type="parTrans" cxnId="{FCC29208-4E72-42A9-A59F-2A86489F707A}">
      <dgm:prSet/>
      <dgm:spPr/>
      <dgm:t>
        <a:bodyPr/>
        <a:lstStyle/>
        <a:p>
          <a:endParaRPr lang="en-US"/>
        </a:p>
      </dgm:t>
    </dgm:pt>
    <dgm:pt modelId="{9B5B59D4-7733-4785-ADD0-4D9013CBF1FF}" type="sibTrans" cxnId="{FCC29208-4E72-42A9-A59F-2A86489F707A}">
      <dgm:prSet/>
      <dgm:spPr/>
      <dgm:t>
        <a:bodyPr/>
        <a:lstStyle/>
        <a:p>
          <a:endParaRPr lang="en-US"/>
        </a:p>
      </dgm:t>
    </dgm:pt>
    <dgm:pt modelId="{4C8BE442-59E4-4C37-B90F-695800FF3B90}">
      <dgm:prSet phldrT="[Text]"/>
      <dgm:spPr/>
      <dgm:t>
        <a:bodyPr/>
        <a:lstStyle/>
        <a:p>
          <a:pPr>
            <a:lnSpc>
              <a:spcPct val="100000"/>
            </a:lnSpc>
          </a:pPr>
          <a:r>
            <a:rPr lang="en-US"/>
            <a:t>IRS</a:t>
          </a:r>
          <a:endParaRPr lang="en-US" dirty="0"/>
        </a:p>
      </dgm:t>
    </dgm:pt>
    <dgm:pt modelId="{680A4E4F-D71D-4276-859D-A8655A943CEB}" type="parTrans" cxnId="{11E268A6-954A-4CB0-ADAD-27599EAF1C19}">
      <dgm:prSet/>
      <dgm:spPr/>
      <dgm:t>
        <a:bodyPr/>
        <a:lstStyle/>
        <a:p>
          <a:endParaRPr lang="en-US"/>
        </a:p>
      </dgm:t>
    </dgm:pt>
    <dgm:pt modelId="{5452F786-94E8-44E0-937F-15163420EBD8}" type="sibTrans" cxnId="{11E268A6-954A-4CB0-ADAD-27599EAF1C19}">
      <dgm:prSet/>
      <dgm:spPr/>
      <dgm:t>
        <a:bodyPr/>
        <a:lstStyle/>
        <a:p>
          <a:endParaRPr lang="en-US"/>
        </a:p>
      </dgm:t>
    </dgm:pt>
    <dgm:pt modelId="{655B61E6-C78A-4E3E-9493-A260081ED9BF}" type="pres">
      <dgm:prSet presAssocID="{7970B7AD-E83C-4C82-8463-81B4C2C71B82}" presName="Name0" presStyleCnt="0">
        <dgm:presLayoutVars>
          <dgm:chMax val="7"/>
          <dgm:chPref val="7"/>
          <dgm:dir/>
          <dgm:animLvl val="lvl"/>
        </dgm:presLayoutVars>
      </dgm:prSet>
      <dgm:spPr/>
    </dgm:pt>
    <dgm:pt modelId="{66BD6F75-7BA2-44AB-9276-8F952B58D035}" type="pres">
      <dgm:prSet presAssocID="{BFA24334-FBE0-4E14-9BD1-8DC1CB27A348}" presName="Accent1" presStyleCnt="0"/>
      <dgm:spPr/>
    </dgm:pt>
    <dgm:pt modelId="{66E07EB6-2C39-4146-BC3F-4DCDC94270CF}" type="pres">
      <dgm:prSet presAssocID="{BFA24334-FBE0-4E14-9BD1-8DC1CB27A348}" presName="Accent" presStyleLbl="node1" presStyleIdx="0" presStyleCnt="3"/>
      <dgm:spPr/>
    </dgm:pt>
    <dgm:pt modelId="{382077CD-78F6-4186-A766-67E92FB7DB31}" type="pres">
      <dgm:prSet presAssocID="{BFA24334-FBE0-4E14-9BD1-8DC1CB27A348}" presName="Parent1" presStyleLbl="revTx" presStyleIdx="0" presStyleCnt="3">
        <dgm:presLayoutVars>
          <dgm:chMax val="1"/>
          <dgm:chPref val="1"/>
          <dgm:bulletEnabled val="1"/>
        </dgm:presLayoutVars>
      </dgm:prSet>
      <dgm:spPr/>
    </dgm:pt>
    <dgm:pt modelId="{AB0BE76A-BA47-4989-89D9-142840E68788}" type="pres">
      <dgm:prSet presAssocID="{4A314D91-D2A8-4C7C-8C29-18248A72C0FF}" presName="Accent2" presStyleCnt="0"/>
      <dgm:spPr/>
    </dgm:pt>
    <dgm:pt modelId="{3FF39AB2-DD16-48A4-AE27-BA3AB4D24A4C}" type="pres">
      <dgm:prSet presAssocID="{4A314D91-D2A8-4C7C-8C29-18248A72C0FF}" presName="Accent" presStyleLbl="node1" presStyleIdx="1" presStyleCnt="3"/>
      <dgm:spPr/>
    </dgm:pt>
    <dgm:pt modelId="{4A182822-5570-45E9-9054-6CDE636522CB}" type="pres">
      <dgm:prSet presAssocID="{4A314D91-D2A8-4C7C-8C29-18248A72C0FF}" presName="Parent2" presStyleLbl="revTx" presStyleIdx="1" presStyleCnt="3">
        <dgm:presLayoutVars>
          <dgm:chMax val="1"/>
          <dgm:chPref val="1"/>
          <dgm:bulletEnabled val="1"/>
        </dgm:presLayoutVars>
      </dgm:prSet>
      <dgm:spPr/>
    </dgm:pt>
    <dgm:pt modelId="{AF546531-00C6-455A-A23E-5467C290F126}" type="pres">
      <dgm:prSet presAssocID="{4C8BE442-59E4-4C37-B90F-695800FF3B90}" presName="Accent3" presStyleCnt="0"/>
      <dgm:spPr/>
    </dgm:pt>
    <dgm:pt modelId="{BBB8200F-C977-4ADE-B228-D227C75FB900}" type="pres">
      <dgm:prSet presAssocID="{4C8BE442-59E4-4C37-B90F-695800FF3B90}" presName="Accent" presStyleLbl="node1" presStyleIdx="2" presStyleCnt="3"/>
      <dgm:spPr/>
    </dgm:pt>
    <dgm:pt modelId="{6542BC9A-2ECF-4EE4-B9E1-7676CF6C7B18}" type="pres">
      <dgm:prSet presAssocID="{4C8BE442-59E4-4C37-B90F-695800FF3B90}" presName="Parent3" presStyleLbl="revTx" presStyleIdx="2" presStyleCnt="3">
        <dgm:presLayoutVars>
          <dgm:chMax val="1"/>
          <dgm:chPref val="1"/>
          <dgm:bulletEnabled val="1"/>
        </dgm:presLayoutVars>
      </dgm:prSet>
      <dgm:spPr/>
    </dgm:pt>
  </dgm:ptLst>
  <dgm:cxnLst>
    <dgm:cxn modelId="{667EE606-C689-458A-AF99-325054D210F1}" type="presOf" srcId="{7970B7AD-E83C-4C82-8463-81B4C2C71B82}" destId="{655B61E6-C78A-4E3E-9493-A260081ED9BF}" srcOrd="0" destOrd="0" presId="urn:microsoft.com/office/officeart/2009/layout/CircleArrowProcess"/>
    <dgm:cxn modelId="{FCC29208-4E72-42A9-A59F-2A86489F707A}" srcId="{7970B7AD-E83C-4C82-8463-81B4C2C71B82}" destId="{4A314D91-D2A8-4C7C-8C29-18248A72C0FF}" srcOrd="1" destOrd="0" parTransId="{4E9F92B0-DD23-4BCF-8D37-3EC039DE894C}" sibTransId="{9B5B59D4-7733-4785-ADD0-4D9013CBF1FF}"/>
    <dgm:cxn modelId="{F76BE715-CBCF-464C-80EB-5DAB2C626C65}" srcId="{7970B7AD-E83C-4C82-8463-81B4C2C71B82}" destId="{BFA24334-FBE0-4E14-9BD1-8DC1CB27A348}" srcOrd="0" destOrd="0" parTransId="{A7A43329-5D17-4A07-AF4A-904652F6D780}" sibTransId="{87949151-574F-4AE3-8074-954FE7683F66}"/>
    <dgm:cxn modelId="{74DC2B9B-683C-4355-84C7-C63ED88F2639}" type="presOf" srcId="{4A314D91-D2A8-4C7C-8C29-18248A72C0FF}" destId="{4A182822-5570-45E9-9054-6CDE636522CB}" srcOrd="0" destOrd="0" presId="urn:microsoft.com/office/officeart/2009/layout/CircleArrowProcess"/>
    <dgm:cxn modelId="{11E268A6-954A-4CB0-ADAD-27599EAF1C19}" srcId="{7970B7AD-E83C-4C82-8463-81B4C2C71B82}" destId="{4C8BE442-59E4-4C37-B90F-695800FF3B90}" srcOrd="2" destOrd="0" parTransId="{680A4E4F-D71D-4276-859D-A8655A943CEB}" sibTransId="{5452F786-94E8-44E0-937F-15163420EBD8}"/>
    <dgm:cxn modelId="{D3DBAFE2-1CAA-4BFF-A877-42FF9336881E}" type="presOf" srcId="{BFA24334-FBE0-4E14-9BD1-8DC1CB27A348}" destId="{382077CD-78F6-4186-A766-67E92FB7DB31}" srcOrd="0" destOrd="0" presId="urn:microsoft.com/office/officeart/2009/layout/CircleArrowProcess"/>
    <dgm:cxn modelId="{D94472EC-5BB8-4C3B-AE79-37D3A6357C96}" type="presOf" srcId="{4C8BE442-59E4-4C37-B90F-695800FF3B90}" destId="{6542BC9A-2ECF-4EE4-B9E1-7676CF6C7B18}" srcOrd="0" destOrd="0" presId="urn:microsoft.com/office/officeart/2009/layout/CircleArrowProcess"/>
    <dgm:cxn modelId="{88250ACB-1867-464B-91DF-0F63EC7D7B7B}" type="presParOf" srcId="{655B61E6-C78A-4E3E-9493-A260081ED9BF}" destId="{66BD6F75-7BA2-44AB-9276-8F952B58D035}" srcOrd="0" destOrd="0" presId="urn:microsoft.com/office/officeart/2009/layout/CircleArrowProcess"/>
    <dgm:cxn modelId="{4A01A893-6E55-4B48-BB7B-7B5FD888B881}" type="presParOf" srcId="{66BD6F75-7BA2-44AB-9276-8F952B58D035}" destId="{66E07EB6-2C39-4146-BC3F-4DCDC94270CF}" srcOrd="0" destOrd="0" presId="urn:microsoft.com/office/officeart/2009/layout/CircleArrowProcess"/>
    <dgm:cxn modelId="{EE5B1342-213F-42C9-8586-B7B104541B24}" type="presParOf" srcId="{655B61E6-C78A-4E3E-9493-A260081ED9BF}" destId="{382077CD-78F6-4186-A766-67E92FB7DB31}" srcOrd="1" destOrd="0" presId="urn:microsoft.com/office/officeart/2009/layout/CircleArrowProcess"/>
    <dgm:cxn modelId="{0B769673-35B9-4EC2-A899-BBFA305A9201}" type="presParOf" srcId="{655B61E6-C78A-4E3E-9493-A260081ED9BF}" destId="{AB0BE76A-BA47-4989-89D9-142840E68788}" srcOrd="2" destOrd="0" presId="urn:microsoft.com/office/officeart/2009/layout/CircleArrowProcess"/>
    <dgm:cxn modelId="{62775566-B177-4CD1-A9B3-EB1A90B6C949}" type="presParOf" srcId="{AB0BE76A-BA47-4989-89D9-142840E68788}" destId="{3FF39AB2-DD16-48A4-AE27-BA3AB4D24A4C}" srcOrd="0" destOrd="0" presId="urn:microsoft.com/office/officeart/2009/layout/CircleArrowProcess"/>
    <dgm:cxn modelId="{4AD8FE2E-D624-4E2C-A404-14D92263EB0B}" type="presParOf" srcId="{655B61E6-C78A-4E3E-9493-A260081ED9BF}" destId="{4A182822-5570-45E9-9054-6CDE636522CB}" srcOrd="3" destOrd="0" presId="urn:microsoft.com/office/officeart/2009/layout/CircleArrowProcess"/>
    <dgm:cxn modelId="{2FCBA88B-E592-48C1-859E-BD6CE944F4E4}" type="presParOf" srcId="{655B61E6-C78A-4E3E-9493-A260081ED9BF}" destId="{AF546531-00C6-455A-A23E-5467C290F126}" srcOrd="4" destOrd="0" presId="urn:microsoft.com/office/officeart/2009/layout/CircleArrowProcess"/>
    <dgm:cxn modelId="{AC144D2A-87F5-4012-90BF-43657AC304BE}" type="presParOf" srcId="{AF546531-00C6-455A-A23E-5467C290F126}" destId="{BBB8200F-C977-4ADE-B228-D227C75FB900}" srcOrd="0" destOrd="0" presId="urn:microsoft.com/office/officeart/2009/layout/CircleArrowProcess"/>
    <dgm:cxn modelId="{95C230B2-417C-4E84-9A5B-7E1A84410428}" type="presParOf" srcId="{655B61E6-C78A-4E3E-9493-A260081ED9BF}" destId="{6542BC9A-2ECF-4EE4-B9E1-7676CF6C7B18}" srcOrd="5" destOrd="0" presId="urn:microsoft.com/office/officeart/2009/layout/CircleArrowProcess"/>
  </dgm:cxnLst>
  <dgm:bg>
    <a:solidFill>
      <a:schemeClr val="lt1">
        <a:hueOff val="0"/>
        <a:satOff val="0"/>
        <a:lumOff val="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F863DB-C39C-4773-BC16-6562073A469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F2E3D2-9340-4410-AC05-470745BEA003}">
      <dgm:prSet custT="1"/>
      <dgm:spPr/>
      <dgm:t>
        <a:bodyPr/>
        <a:lstStyle/>
        <a:p>
          <a:r>
            <a:rPr lang="en-US" sz="1400" dirty="0">
              <a:solidFill>
                <a:schemeClr val="tx1"/>
              </a:solidFill>
            </a:rPr>
            <a:t>Petroleum Engineering (CIPC 14.25; expected median $71,146; N=20 [based on 20 institutions])</a:t>
          </a:r>
        </a:p>
      </dgm:t>
    </dgm:pt>
    <dgm:pt modelId="{043DDACC-A70B-4693-B22A-D093ECC881D3}" type="parTrans" cxnId="{10298114-628C-4915-B0D0-56A2B4C739C4}">
      <dgm:prSet/>
      <dgm:spPr/>
      <dgm:t>
        <a:bodyPr/>
        <a:lstStyle/>
        <a:p>
          <a:endParaRPr lang="en-US"/>
        </a:p>
      </dgm:t>
    </dgm:pt>
    <dgm:pt modelId="{171B0B33-050A-424B-B46D-4FEC7B898904}" type="sibTrans" cxnId="{10298114-628C-4915-B0D0-56A2B4C739C4}">
      <dgm:prSet/>
      <dgm:spPr/>
      <dgm:t>
        <a:bodyPr/>
        <a:lstStyle/>
        <a:p>
          <a:endParaRPr lang="en-US"/>
        </a:p>
      </dgm:t>
    </dgm:pt>
    <dgm:pt modelId="{7F52B34A-5DEE-4332-890A-89B07778DEB8}">
      <dgm:prSet custT="1"/>
      <dgm:spPr/>
      <dgm:t>
        <a:bodyPr/>
        <a:lstStyle/>
        <a:p>
          <a:r>
            <a:rPr lang="en-US" sz="1400" dirty="0">
              <a:solidFill>
                <a:schemeClr val="tx1"/>
              </a:solidFill>
            </a:rPr>
            <a:t>Computational Science (CIPC 30.30; expected median $65,163; N=1)</a:t>
          </a:r>
        </a:p>
      </dgm:t>
    </dgm:pt>
    <dgm:pt modelId="{762941C1-A265-4E71-BC6D-E339F5E006B0}" type="parTrans" cxnId="{293DCAB5-5F87-4F10-AB03-148F680DB007}">
      <dgm:prSet/>
      <dgm:spPr/>
      <dgm:t>
        <a:bodyPr/>
        <a:lstStyle/>
        <a:p>
          <a:endParaRPr lang="en-US"/>
        </a:p>
      </dgm:t>
    </dgm:pt>
    <dgm:pt modelId="{58B1A66A-DD9C-4253-BBE2-EC5BC161BDBF}" type="sibTrans" cxnId="{293DCAB5-5F87-4F10-AB03-148F680DB007}">
      <dgm:prSet/>
      <dgm:spPr/>
      <dgm:t>
        <a:bodyPr/>
        <a:lstStyle/>
        <a:p>
          <a:endParaRPr lang="en-US"/>
        </a:p>
      </dgm:t>
    </dgm:pt>
    <dgm:pt modelId="{9CD2031C-3A0A-4866-A44A-0597DA8EC3F4}">
      <dgm:prSet custT="1"/>
      <dgm:spPr/>
      <dgm:t>
        <a:bodyPr/>
        <a:lstStyle/>
        <a:p>
          <a:r>
            <a:rPr lang="en-US" sz="1400" dirty="0">
              <a:solidFill>
                <a:schemeClr val="tx1"/>
              </a:solidFill>
            </a:rPr>
            <a:t>Electrical, Electronics and Communications Engineering (CIPC 14.10; expected median $64,546; N=288)</a:t>
          </a:r>
        </a:p>
      </dgm:t>
    </dgm:pt>
    <dgm:pt modelId="{0DEEDADE-64C5-4EF9-95CC-9881F47C9D36}" type="parTrans" cxnId="{DB000670-E4D0-4F0F-82FF-A47D2934ED8A}">
      <dgm:prSet/>
      <dgm:spPr/>
      <dgm:t>
        <a:bodyPr/>
        <a:lstStyle/>
        <a:p>
          <a:endParaRPr lang="en-US"/>
        </a:p>
      </dgm:t>
    </dgm:pt>
    <dgm:pt modelId="{E9B140B5-6EA5-457E-B56D-FFF77A0BD955}" type="sibTrans" cxnId="{DB000670-E4D0-4F0F-82FF-A47D2934ED8A}">
      <dgm:prSet/>
      <dgm:spPr/>
      <dgm:t>
        <a:bodyPr/>
        <a:lstStyle/>
        <a:p>
          <a:endParaRPr lang="en-US"/>
        </a:p>
      </dgm:t>
    </dgm:pt>
    <dgm:pt modelId="{E26E68B1-4CE5-47DC-9B6F-F44B41721948}">
      <dgm:prSet custT="1"/>
      <dgm:spPr/>
      <dgm:t>
        <a:bodyPr/>
        <a:lstStyle/>
        <a:p>
          <a:r>
            <a:rPr lang="en-US" sz="1400" dirty="0">
              <a:solidFill>
                <a:schemeClr val="tx1"/>
              </a:solidFill>
            </a:rPr>
            <a:t>Mining and Mineral Engineering (CIPC 14.21; expected median $64,529; N=10)</a:t>
          </a:r>
        </a:p>
      </dgm:t>
    </dgm:pt>
    <dgm:pt modelId="{49ABDF71-0A72-4CBD-8641-E5DEB48FB87C}" type="parTrans" cxnId="{6FB57ED0-B039-47B9-B2C9-F00D6D236B74}">
      <dgm:prSet/>
      <dgm:spPr/>
      <dgm:t>
        <a:bodyPr/>
        <a:lstStyle/>
        <a:p>
          <a:endParaRPr lang="en-US"/>
        </a:p>
      </dgm:t>
    </dgm:pt>
    <dgm:pt modelId="{8BA65EEE-4F21-43AD-9ACD-090C4CB93DDC}" type="sibTrans" cxnId="{6FB57ED0-B039-47B9-B2C9-F00D6D236B74}">
      <dgm:prSet/>
      <dgm:spPr/>
      <dgm:t>
        <a:bodyPr/>
        <a:lstStyle/>
        <a:p>
          <a:endParaRPr lang="en-US"/>
        </a:p>
      </dgm:t>
    </dgm:pt>
    <dgm:pt modelId="{ED55E26B-6E1B-4CB7-8802-D8663D27BEF6}">
      <dgm:prSet custT="1"/>
      <dgm:spPr/>
      <dgm:t>
        <a:bodyPr/>
        <a:lstStyle/>
        <a:p>
          <a:r>
            <a:rPr lang="en-US" sz="1400" dirty="0">
              <a:solidFill>
                <a:schemeClr val="tx1"/>
              </a:solidFill>
            </a:rPr>
            <a:t>Computer Engineering (CIPC 14.09; expected median $63,783; N=199)</a:t>
          </a:r>
        </a:p>
      </dgm:t>
    </dgm:pt>
    <dgm:pt modelId="{35CD266D-BDD4-4672-B52A-89C5B882236A}" type="parTrans" cxnId="{A8A2BA0F-CE26-4F92-94A1-0ECBC68958B1}">
      <dgm:prSet/>
      <dgm:spPr/>
      <dgm:t>
        <a:bodyPr/>
        <a:lstStyle/>
        <a:p>
          <a:endParaRPr lang="en-US"/>
        </a:p>
      </dgm:t>
    </dgm:pt>
    <dgm:pt modelId="{33D70FFD-AEBA-45C3-BD43-8FE215257320}" type="sibTrans" cxnId="{A8A2BA0F-CE26-4F92-94A1-0ECBC68958B1}">
      <dgm:prSet/>
      <dgm:spPr/>
      <dgm:t>
        <a:bodyPr/>
        <a:lstStyle/>
        <a:p>
          <a:endParaRPr lang="en-US"/>
        </a:p>
      </dgm:t>
    </dgm:pt>
    <dgm:pt modelId="{78AD1831-58D5-44B2-B684-1F165A9CC452}">
      <dgm:prSet custT="1"/>
      <dgm:spPr/>
      <dgm:t>
        <a:bodyPr/>
        <a:lstStyle/>
        <a:p>
          <a:r>
            <a:rPr lang="en-US" sz="1400" dirty="0">
              <a:solidFill>
                <a:schemeClr val="tx1"/>
              </a:solidFill>
            </a:rPr>
            <a:t>Naval Architecture and Marine Engineering (CIPC 14.22; expected median $62,790; N=6)</a:t>
          </a:r>
        </a:p>
      </dgm:t>
    </dgm:pt>
    <dgm:pt modelId="{A1B296AD-B682-406C-92E2-530C87C7CD2A}" type="parTrans" cxnId="{F9DD098A-4B39-4717-9F2B-BA970325CC00}">
      <dgm:prSet/>
      <dgm:spPr/>
      <dgm:t>
        <a:bodyPr/>
        <a:lstStyle/>
        <a:p>
          <a:endParaRPr lang="en-US"/>
        </a:p>
      </dgm:t>
    </dgm:pt>
    <dgm:pt modelId="{04B3622F-158E-49F6-8A4C-BBBF3B34FBB3}" type="sibTrans" cxnId="{F9DD098A-4B39-4717-9F2B-BA970325CC00}">
      <dgm:prSet/>
      <dgm:spPr/>
      <dgm:t>
        <a:bodyPr/>
        <a:lstStyle/>
        <a:p>
          <a:endParaRPr lang="en-US"/>
        </a:p>
      </dgm:t>
    </dgm:pt>
    <dgm:pt modelId="{E945CD4D-CABF-4422-8159-C7F5A7C7CD31}">
      <dgm:prSet custT="1"/>
      <dgm:spPr/>
      <dgm:t>
        <a:bodyPr/>
        <a:lstStyle/>
        <a:p>
          <a:r>
            <a:rPr lang="en-US" sz="1400" dirty="0">
              <a:solidFill>
                <a:schemeClr val="tx1"/>
              </a:solidFill>
            </a:rPr>
            <a:t>Registered Nursing, Nursing Administration, Nursing Research and Clinical Nursing (CIPC 51.38; expected median $62,179; N=1,020)</a:t>
          </a:r>
        </a:p>
      </dgm:t>
    </dgm:pt>
    <dgm:pt modelId="{3028164F-8727-444C-A280-5E4C2FE11826}" type="parTrans" cxnId="{3AFF8729-1B77-46BC-A00C-578E809B9DD0}">
      <dgm:prSet/>
      <dgm:spPr/>
      <dgm:t>
        <a:bodyPr/>
        <a:lstStyle/>
        <a:p>
          <a:endParaRPr lang="en-US"/>
        </a:p>
      </dgm:t>
    </dgm:pt>
    <dgm:pt modelId="{AD671378-099A-4D6A-9024-94AEA04EA26B}" type="sibTrans" cxnId="{3AFF8729-1B77-46BC-A00C-578E809B9DD0}">
      <dgm:prSet/>
      <dgm:spPr/>
      <dgm:t>
        <a:bodyPr/>
        <a:lstStyle/>
        <a:p>
          <a:endParaRPr lang="en-US"/>
        </a:p>
      </dgm:t>
    </dgm:pt>
    <dgm:pt modelId="{C77E3BB6-EA0E-4DB2-8CE9-0A8FCFE7E4F0}">
      <dgm:prSet custT="1"/>
      <dgm:spPr/>
      <dgm:t>
        <a:bodyPr/>
        <a:lstStyle/>
        <a:p>
          <a:r>
            <a:rPr lang="en-US" sz="1400" dirty="0">
              <a:solidFill>
                <a:schemeClr val="tx1"/>
              </a:solidFill>
            </a:rPr>
            <a:t>Construction Engineering Technologies (CIPC 15.10; expected median $62,056; N=43)</a:t>
          </a:r>
        </a:p>
      </dgm:t>
    </dgm:pt>
    <dgm:pt modelId="{69AE4600-A550-4515-BC70-61ED76561732}" type="parTrans" cxnId="{A2E47E68-7735-47D5-A686-DD6CAA58EB8F}">
      <dgm:prSet/>
      <dgm:spPr/>
      <dgm:t>
        <a:bodyPr/>
        <a:lstStyle/>
        <a:p>
          <a:endParaRPr lang="en-US"/>
        </a:p>
      </dgm:t>
    </dgm:pt>
    <dgm:pt modelId="{B1C10B6B-B046-485A-B6F7-C1D0CE68E78B}" type="sibTrans" cxnId="{A2E47E68-7735-47D5-A686-DD6CAA58EB8F}">
      <dgm:prSet/>
      <dgm:spPr/>
      <dgm:t>
        <a:bodyPr/>
        <a:lstStyle/>
        <a:p>
          <a:endParaRPr lang="en-US"/>
        </a:p>
      </dgm:t>
    </dgm:pt>
    <dgm:pt modelId="{C50C7C88-9C82-488E-B064-6313ABB08E68}">
      <dgm:prSet/>
      <dgm:spPr/>
      <dgm:t>
        <a:bodyPr/>
        <a:lstStyle/>
        <a:p>
          <a:r>
            <a:rPr lang="en-US" dirty="0">
              <a:solidFill>
                <a:schemeClr val="tx1"/>
              </a:solidFill>
            </a:rPr>
            <a:t>Construction Engineering (CIPC 14.33; expected median $61,826; N=16)</a:t>
          </a:r>
        </a:p>
      </dgm:t>
    </dgm:pt>
    <dgm:pt modelId="{C8722F85-B846-4291-92DB-9731D2C7BA01}" type="parTrans" cxnId="{C442EE93-C1BA-41ED-ACC9-A9C9FB4DEB92}">
      <dgm:prSet/>
      <dgm:spPr/>
      <dgm:t>
        <a:bodyPr/>
        <a:lstStyle/>
        <a:p>
          <a:endParaRPr lang="en-US"/>
        </a:p>
      </dgm:t>
    </dgm:pt>
    <dgm:pt modelId="{8C337FF1-0051-4EA0-B240-A862BEB2600A}" type="sibTrans" cxnId="{C442EE93-C1BA-41ED-ACC9-A9C9FB4DEB92}">
      <dgm:prSet/>
      <dgm:spPr/>
      <dgm:t>
        <a:bodyPr/>
        <a:lstStyle/>
        <a:p>
          <a:endParaRPr lang="en-US"/>
        </a:p>
      </dgm:t>
    </dgm:pt>
    <dgm:pt modelId="{6EA50D16-0CAD-45B0-B70B-648B3FD0488D}">
      <dgm:prSet/>
      <dgm:spPr/>
      <dgm:t>
        <a:bodyPr/>
        <a:lstStyle/>
        <a:p>
          <a:r>
            <a:rPr lang="en-US" dirty="0">
              <a:solidFill>
                <a:schemeClr val="tx1"/>
              </a:solidFill>
            </a:rPr>
            <a:t>Industrial Engineering (CIPC 14.35; expected median $61,813; N=90)</a:t>
          </a:r>
        </a:p>
      </dgm:t>
    </dgm:pt>
    <dgm:pt modelId="{2A58EB56-90A0-4C91-A948-EA6BAE005C86}" type="parTrans" cxnId="{3588AC63-BE96-4FED-9AA9-33C252D7E6B7}">
      <dgm:prSet/>
      <dgm:spPr/>
      <dgm:t>
        <a:bodyPr/>
        <a:lstStyle/>
        <a:p>
          <a:endParaRPr lang="en-US"/>
        </a:p>
      </dgm:t>
    </dgm:pt>
    <dgm:pt modelId="{E3116B20-90A8-4916-A83A-4A9183FC4CFC}" type="sibTrans" cxnId="{3588AC63-BE96-4FED-9AA9-33C252D7E6B7}">
      <dgm:prSet/>
      <dgm:spPr/>
      <dgm:t>
        <a:bodyPr/>
        <a:lstStyle/>
        <a:p>
          <a:endParaRPr lang="en-US"/>
        </a:p>
      </dgm:t>
    </dgm:pt>
    <dgm:pt modelId="{F41F6352-2CAD-41AF-B682-29AFFDE45D66}" type="pres">
      <dgm:prSet presAssocID="{EEF863DB-C39C-4773-BC16-6562073A4690}" presName="diagram" presStyleCnt="0">
        <dgm:presLayoutVars>
          <dgm:dir/>
          <dgm:resizeHandles val="exact"/>
        </dgm:presLayoutVars>
      </dgm:prSet>
      <dgm:spPr/>
    </dgm:pt>
    <dgm:pt modelId="{156445E4-DB47-4884-869C-72F36BC1F338}" type="pres">
      <dgm:prSet presAssocID="{30F2E3D2-9340-4410-AC05-470745BEA003}" presName="node" presStyleLbl="node1" presStyleIdx="0" presStyleCnt="10">
        <dgm:presLayoutVars>
          <dgm:bulletEnabled val="1"/>
        </dgm:presLayoutVars>
      </dgm:prSet>
      <dgm:spPr/>
    </dgm:pt>
    <dgm:pt modelId="{E09716F6-7E00-4C83-A409-8B11FB9885B7}" type="pres">
      <dgm:prSet presAssocID="{171B0B33-050A-424B-B46D-4FEC7B898904}" presName="sibTrans" presStyleCnt="0"/>
      <dgm:spPr/>
    </dgm:pt>
    <dgm:pt modelId="{2561961D-CC03-49DE-A766-F5AEF448DA4D}" type="pres">
      <dgm:prSet presAssocID="{7F52B34A-5DEE-4332-890A-89B07778DEB8}" presName="node" presStyleLbl="node1" presStyleIdx="1" presStyleCnt="10">
        <dgm:presLayoutVars>
          <dgm:bulletEnabled val="1"/>
        </dgm:presLayoutVars>
      </dgm:prSet>
      <dgm:spPr/>
    </dgm:pt>
    <dgm:pt modelId="{D4B33D67-A5D5-42AD-A558-D5BC3F9BB4E8}" type="pres">
      <dgm:prSet presAssocID="{58B1A66A-DD9C-4253-BBE2-EC5BC161BDBF}" presName="sibTrans" presStyleCnt="0"/>
      <dgm:spPr/>
    </dgm:pt>
    <dgm:pt modelId="{3B767712-11CF-4C2C-8D0D-2383FEE65822}" type="pres">
      <dgm:prSet presAssocID="{9CD2031C-3A0A-4866-A44A-0597DA8EC3F4}" presName="node" presStyleLbl="node1" presStyleIdx="2" presStyleCnt="10" custScaleX="108535">
        <dgm:presLayoutVars>
          <dgm:bulletEnabled val="1"/>
        </dgm:presLayoutVars>
      </dgm:prSet>
      <dgm:spPr/>
    </dgm:pt>
    <dgm:pt modelId="{6028C486-B149-4F48-B376-D0FA9BDC4186}" type="pres">
      <dgm:prSet presAssocID="{E9B140B5-6EA5-457E-B56D-FFF77A0BD955}" presName="sibTrans" presStyleCnt="0"/>
      <dgm:spPr/>
    </dgm:pt>
    <dgm:pt modelId="{FE662B97-855B-4E9C-A23F-A1662C5D1755}" type="pres">
      <dgm:prSet presAssocID="{E26E68B1-4CE5-47DC-9B6F-F44B41721948}" presName="node" presStyleLbl="node1" presStyleIdx="3" presStyleCnt="10">
        <dgm:presLayoutVars>
          <dgm:bulletEnabled val="1"/>
        </dgm:presLayoutVars>
      </dgm:prSet>
      <dgm:spPr/>
    </dgm:pt>
    <dgm:pt modelId="{D1C21B07-4A9A-4F02-95D2-9D0D849DB823}" type="pres">
      <dgm:prSet presAssocID="{8BA65EEE-4F21-43AD-9ACD-090C4CB93DDC}" presName="sibTrans" presStyleCnt="0"/>
      <dgm:spPr/>
    </dgm:pt>
    <dgm:pt modelId="{FA513DA2-359E-4C49-8C0A-74281A15F5CD}" type="pres">
      <dgm:prSet presAssocID="{ED55E26B-6E1B-4CB7-8802-D8663D27BEF6}" presName="node" presStyleLbl="node1" presStyleIdx="4" presStyleCnt="10">
        <dgm:presLayoutVars>
          <dgm:bulletEnabled val="1"/>
        </dgm:presLayoutVars>
      </dgm:prSet>
      <dgm:spPr/>
    </dgm:pt>
    <dgm:pt modelId="{9B684744-FB78-4F91-84DA-1985B9A71E03}" type="pres">
      <dgm:prSet presAssocID="{33D70FFD-AEBA-45C3-BD43-8FE215257320}" presName="sibTrans" presStyleCnt="0"/>
      <dgm:spPr/>
    </dgm:pt>
    <dgm:pt modelId="{0504CDAD-E667-4C75-92ED-C3DF0585A1A6}" type="pres">
      <dgm:prSet presAssocID="{78AD1831-58D5-44B2-B684-1F165A9CC452}" presName="node" presStyleLbl="node1" presStyleIdx="5" presStyleCnt="10">
        <dgm:presLayoutVars>
          <dgm:bulletEnabled val="1"/>
        </dgm:presLayoutVars>
      </dgm:prSet>
      <dgm:spPr/>
    </dgm:pt>
    <dgm:pt modelId="{AF023FF9-A693-4BFF-9D5D-6DCD1DB579C5}" type="pres">
      <dgm:prSet presAssocID="{04B3622F-158E-49F6-8A4C-BBBF3B34FBB3}" presName="sibTrans" presStyleCnt="0"/>
      <dgm:spPr/>
    </dgm:pt>
    <dgm:pt modelId="{E643BE56-079D-45A5-B534-7D481137103E}" type="pres">
      <dgm:prSet presAssocID="{E945CD4D-CABF-4422-8159-C7F5A7C7CD31}" presName="node" presStyleLbl="node1" presStyleIdx="6" presStyleCnt="10" custScaleX="118313">
        <dgm:presLayoutVars>
          <dgm:bulletEnabled val="1"/>
        </dgm:presLayoutVars>
      </dgm:prSet>
      <dgm:spPr/>
    </dgm:pt>
    <dgm:pt modelId="{331DA662-361B-40F3-AAF9-DF1E06B68B1C}" type="pres">
      <dgm:prSet presAssocID="{AD671378-099A-4D6A-9024-94AEA04EA26B}" presName="sibTrans" presStyleCnt="0"/>
      <dgm:spPr/>
    </dgm:pt>
    <dgm:pt modelId="{D737CE1B-1F85-4E4F-B51C-4682DF8BE2BC}" type="pres">
      <dgm:prSet presAssocID="{C77E3BB6-EA0E-4DB2-8CE9-0A8FCFE7E4F0}" presName="node" presStyleLbl="node1" presStyleIdx="7" presStyleCnt="10">
        <dgm:presLayoutVars>
          <dgm:bulletEnabled val="1"/>
        </dgm:presLayoutVars>
      </dgm:prSet>
      <dgm:spPr/>
    </dgm:pt>
    <dgm:pt modelId="{14703BC2-9393-4A51-83BC-D6356148C349}" type="pres">
      <dgm:prSet presAssocID="{B1C10B6B-B046-485A-B6F7-C1D0CE68E78B}" presName="sibTrans" presStyleCnt="0"/>
      <dgm:spPr/>
    </dgm:pt>
    <dgm:pt modelId="{33B1D3E1-7BD8-4327-A1C2-C8CAC0B8AC76}" type="pres">
      <dgm:prSet presAssocID="{C50C7C88-9C82-488E-B064-6313ABB08E68}" presName="node" presStyleLbl="node1" presStyleIdx="8" presStyleCnt="10">
        <dgm:presLayoutVars>
          <dgm:bulletEnabled val="1"/>
        </dgm:presLayoutVars>
      </dgm:prSet>
      <dgm:spPr/>
    </dgm:pt>
    <dgm:pt modelId="{F0A5FAAD-EF41-4BD3-8C45-A98964A34F58}" type="pres">
      <dgm:prSet presAssocID="{8C337FF1-0051-4EA0-B240-A862BEB2600A}" presName="sibTrans" presStyleCnt="0"/>
      <dgm:spPr/>
    </dgm:pt>
    <dgm:pt modelId="{03BA737E-3BC2-4A7C-86A3-A059C8F7FB42}" type="pres">
      <dgm:prSet presAssocID="{6EA50D16-0CAD-45B0-B70B-648B3FD0488D}" presName="node" presStyleLbl="node1" presStyleIdx="9" presStyleCnt="10">
        <dgm:presLayoutVars>
          <dgm:bulletEnabled val="1"/>
        </dgm:presLayoutVars>
      </dgm:prSet>
      <dgm:spPr/>
    </dgm:pt>
  </dgm:ptLst>
  <dgm:cxnLst>
    <dgm:cxn modelId="{2917AC0F-604D-4E37-94A7-9559C56DDAED}" type="presOf" srcId="{6EA50D16-0CAD-45B0-B70B-648B3FD0488D}" destId="{03BA737E-3BC2-4A7C-86A3-A059C8F7FB42}" srcOrd="0" destOrd="0" presId="urn:microsoft.com/office/officeart/2005/8/layout/default"/>
    <dgm:cxn modelId="{A8A2BA0F-CE26-4F92-94A1-0ECBC68958B1}" srcId="{EEF863DB-C39C-4773-BC16-6562073A4690}" destId="{ED55E26B-6E1B-4CB7-8802-D8663D27BEF6}" srcOrd="4" destOrd="0" parTransId="{35CD266D-BDD4-4672-B52A-89C5B882236A}" sibTransId="{33D70FFD-AEBA-45C3-BD43-8FE215257320}"/>
    <dgm:cxn modelId="{08ADA113-F82B-4C2C-AA95-8E6A137C0577}" type="presOf" srcId="{7F52B34A-5DEE-4332-890A-89B07778DEB8}" destId="{2561961D-CC03-49DE-A766-F5AEF448DA4D}" srcOrd="0" destOrd="0" presId="urn:microsoft.com/office/officeart/2005/8/layout/default"/>
    <dgm:cxn modelId="{10298114-628C-4915-B0D0-56A2B4C739C4}" srcId="{EEF863DB-C39C-4773-BC16-6562073A4690}" destId="{30F2E3D2-9340-4410-AC05-470745BEA003}" srcOrd="0" destOrd="0" parTransId="{043DDACC-A70B-4693-B22A-D093ECC881D3}" sibTransId="{171B0B33-050A-424B-B46D-4FEC7B898904}"/>
    <dgm:cxn modelId="{3AFF8729-1B77-46BC-A00C-578E809B9DD0}" srcId="{EEF863DB-C39C-4773-BC16-6562073A4690}" destId="{E945CD4D-CABF-4422-8159-C7F5A7C7CD31}" srcOrd="6" destOrd="0" parTransId="{3028164F-8727-444C-A280-5E4C2FE11826}" sibTransId="{AD671378-099A-4D6A-9024-94AEA04EA26B}"/>
    <dgm:cxn modelId="{875CF732-98B0-435E-B247-680BA6C2EB66}" type="presOf" srcId="{EEF863DB-C39C-4773-BC16-6562073A4690}" destId="{F41F6352-2CAD-41AF-B682-29AFFDE45D66}" srcOrd="0" destOrd="0" presId="urn:microsoft.com/office/officeart/2005/8/layout/default"/>
    <dgm:cxn modelId="{3588AC63-BE96-4FED-9AA9-33C252D7E6B7}" srcId="{EEF863DB-C39C-4773-BC16-6562073A4690}" destId="{6EA50D16-0CAD-45B0-B70B-648B3FD0488D}" srcOrd="9" destOrd="0" parTransId="{2A58EB56-90A0-4C91-A948-EA6BAE005C86}" sibTransId="{E3116B20-90A8-4916-A83A-4A9183FC4CFC}"/>
    <dgm:cxn modelId="{A2E47E68-7735-47D5-A686-DD6CAA58EB8F}" srcId="{EEF863DB-C39C-4773-BC16-6562073A4690}" destId="{C77E3BB6-EA0E-4DB2-8CE9-0A8FCFE7E4F0}" srcOrd="7" destOrd="0" parTransId="{69AE4600-A550-4515-BC70-61ED76561732}" sibTransId="{B1C10B6B-B046-485A-B6F7-C1D0CE68E78B}"/>
    <dgm:cxn modelId="{18C68868-D28E-439C-8376-1A1480E2F10D}" type="presOf" srcId="{78AD1831-58D5-44B2-B684-1F165A9CC452}" destId="{0504CDAD-E667-4C75-92ED-C3DF0585A1A6}" srcOrd="0" destOrd="0" presId="urn:microsoft.com/office/officeart/2005/8/layout/default"/>
    <dgm:cxn modelId="{DB000670-E4D0-4F0F-82FF-A47D2934ED8A}" srcId="{EEF863DB-C39C-4773-BC16-6562073A4690}" destId="{9CD2031C-3A0A-4866-A44A-0597DA8EC3F4}" srcOrd="2" destOrd="0" parTransId="{0DEEDADE-64C5-4EF9-95CC-9881F47C9D36}" sibTransId="{E9B140B5-6EA5-457E-B56D-FFF77A0BD955}"/>
    <dgm:cxn modelId="{23435670-AB89-460B-8A50-630093F98031}" type="presOf" srcId="{E945CD4D-CABF-4422-8159-C7F5A7C7CD31}" destId="{E643BE56-079D-45A5-B534-7D481137103E}" srcOrd="0" destOrd="0" presId="urn:microsoft.com/office/officeart/2005/8/layout/default"/>
    <dgm:cxn modelId="{786AB383-F884-43DA-9D7C-10343848BB8C}" type="presOf" srcId="{E26E68B1-4CE5-47DC-9B6F-F44B41721948}" destId="{FE662B97-855B-4E9C-A23F-A1662C5D1755}" srcOrd="0" destOrd="0" presId="urn:microsoft.com/office/officeart/2005/8/layout/default"/>
    <dgm:cxn modelId="{E9292987-92BF-47D0-8BC6-46C598BDDE04}" type="presOf" srcId="{30F2E3D2-9340-4410-AC05-470745BEA003}" destId="{156445E4-DB47-4884-869C-72F36BC1F338}" srcOrd="0" destOrd="0" presId="urn:microsoft.com/office/officeart/2005/8/layout/default"/>
    <dgm:cxn modelId="{F9DD098A-4B39-4717-9F2B-BA970325CC00}" srcId="{EEF863DB-C39C-4773-BC16-6562073A4690}" destId="{78AD1831-58D5-44B2-B684-1F165A9CC452}" srcOrd="5" destOrd="0" parTransId="{A1B296AD-B682-406C-92E2-530C87C7CD2A}" sibTransId="{04B3622F-158E-49F6-8A4C-BBBF3B34FBB3}"/>
    <dgm:cxn modelId="{C442EE93-C1BA-41ED-ACC9-A9C9FB4DEB92}" srcId="{EEF863DB-C39C-4773-BC16-6562073A4690}" destId="{C50C7C88-9C82-488E-B064-6313ABB08E68}" srcOrd="8" destOrd="0" parTransId="{C8722F85-B846-4291-92DB-9731D2C7BA01}" sibTransId="{8C337FF1-0051-4EA0-B240-A862BEB2600A}"/>
    <dgm:cxn modelId="{942E2D9B-8F32-4EBA-9BA3-C47CD41DBE08}" type="presOf" srcId="{ED55E26B-6E1B-4CB7-8802-D8663D27BEF6}" destId="{FA513DA2-359E-4C49-8C0A-74281A15F5CD}" srcOrd="0" destOrd="0" presId="urn:microsoft.com/office/officeart/2005/8/layout/default"/>
    <dgm:cxn modelId="{3C1499A8-EE73-47BA-9A53-8AA0ED3890C2}" type="presOf" srcId="{C77E3BB6-EA0E-4DB2-8CE9-0A8FCFE7E4F0}" destId="{D737CE1B-1F85-4E4F-B51C-4682DF8BE2BC}" srcOrd="0" destOrd="0" presId="urn:microsoft.com/office/officeart/2005/8/layout/default"/>
    <dgm:cxn modelId="{293DCAB5-5F87-4F10-AB03-148F680DB007}" srcId="{EEF863DB-C39C-4773-BC16-6562073A4690}" destId="{7F52B34A-5DEE-4332-890A-89B07778DEB8}" srcOrd="1" destOrd="0" parTransId="{762941C1-A265-4E71-BC6D-E339F5E006B0}" sibTransId="{58B1A66A-DD9C-4253-BBE2-EC5BC161BDBF}"/>
    <dgm:cxn modelId="{6FB57ED0-B039-47B9-B2C9-F00D6D236B74}" srcId="{EEF863DB-C39C-4773-BC16-6562073A4690}" destId="{E26E68B1-4CE5-47DC-9B6F-F44B41721948}" srcOrd="3" destOrd="0" parTransId="{49ABDF71-0A72-4CBD-8641-E5DEB48FB87C}" sibTransId="{8BA65EEE-4F21-43AD-9ACD-090C4CB93DDC}"/>
    <dgm:cxn modelId="{16A916E0-A761-400E-B049-80B0589EAD00}" type="presOf" srcId="{9CD2031C-3A0A-4866-A44A-0597DA8EC3F4}" destId="{3B767712-11CF-4C2C-8D0D-2383FEE65822}" srcOrd="0" destOrd="0" presId="urn:microsoft.com/office/officeart/2005/8/layout/default"/>
    <dgm:cxn modelId="{58492BE1-0F34-47E8-9F52-695894DA9AC9}" type="presOf" srcId="{C50C7C88-9C82-488E-B064-6313ABB08E68}" destId="{33B1D3E1-7BD8-4327-A1C2-C8CAC0B8AC76}" srcOrd="0" destOrd="0" presId="urn:microsoft.com/office/officeart/2005/8/layout/default"/>
    <dgm:cxn modelId="{B94B28DD-BAF9-43E7-95D7-342A976D64A0}" type="presParOf" srcId="{F41F6352-2CAD-41AF-B682-29AFFDE45D66}" destId="{156445E4-DB47-4884-869C-72F36BC1F338}" srcOrd="0" destOrd="0" presId="urn:microsoft.com/office/officeart/2005/8/layout/default"/>
    <dgm:cxn modelId="{CABBF6BE-EE0B-41A3-BF1C-149396801AAD}" type="presParOf" srcId="{F41F6352-2CAD-41AF-B682-29AFFDE45D66}" destId="{E09716F6-7E00-4C83-A409-8B11FB9885B7}" srcOrd="1" destOrd="0" presId="urn:microsoft.com/office/officeart/2005/8/layout/default"/>
    <dgm:cxn modelId="{E15D1E7A-6270-4F37-A94C-B15F11579046}" type="presParOf" srcId="{F41F6352-2CAD-41AF-B682-29AFFDE45D66}" destId="{2561961D-CC03-49DE-A766-F5AEF448DA4D}" srcOrd="2" destOrd="0" presId="urn:microsoft.com/office/officeart/2005/8/layout/default"/>
    <dgm:cxn modelId="{5023CA78-8E0C-4212-9DF5-75C0216EDBA1}" type="presParOf" srcId="{F41F6352-2CAD-41AF-B682-29AFFDE45D66}" destId="{D4B33D67-A5D5-42AD-A558-D5BC3F9BB4E8}" srcOrd="3" destOrd="0" presId="urn:microsoft.com/office/officeart/2005/8/layout/default"/>
    <dgm:cxn modelId="{4F33A487-DB0D-48EC-B04F-AA3E7979DBEC}" type="presParOf" srcId="{F41F6352-2CAD-41AF-B682-29AFFDE45D66}" destId="{3B767712-11CF-4C2C-8D0D-2383FEE65822}" srcOrd="4" destOrd="0" presId="urn:microsoft.com/office/officeart/2005/8/layout/default"/>
    <dgm:cxn modelId="{86088388-DA19-419D-A6D6-92E5E183D2BC}" type="presParOf" srcId="{F41F6352-2CAD-41AF-B682-29AFFDE45D66}" destId="{6028C486-B149-4F48-B376-D0FA9BDC4186}" srcOrd="5" destOrd="0" presId="urn:microsoft.com/office/officeart/2005/8/layout/default"/>
    <dgm:cxn modelId="{67E7DE5B-12E6-489B-B885-9A26539E9C92}" type="presParOf" srcId="{F41F6352-2CAD-41AF-B682-29AFFDE45D66}" destId="{FE662B97-855B-4E9C-A23F-A1662C5D1755}" srcOrd="6" destOrd="0" presId="urn:microsoft.com/office/officeart/2005/8/layout/default"/>
    <dgm:cxn modelId="{B4A8CE1B-0D13-441A-9479-015A1311EEB3}" type="presParOf" srcId="{F41F6352-2CAD-41AF-B682-29AFFDE45D66}" destId="{D1C21B07-4A9A-4F02-95D2-9D0D849DB823}" srcOrd="7" destOrd="0" presId="urn:microsoft.com/office/officeart/2005/8/layout/default"/>
    <dgm:cxn modelId="{DE06AFB2-CEB5-49F2-A07F-16EC79A833B6}" type="presParOf" srcId="{F41F6352-2CAD-41AF-B682-29AFFDE45D66}" destId="{FA513DA2-359E-4C49-8C0A-74281A15F5CD}" srcOrd="8" destOrd="0" presId="urn:microsoft.com/office/officeart/2005/8/layout/default"/>
    <dgm:cxn modelId="{4CE5BAF3-EEBD-4076-B5EA-ECCB7BCA5E89}" type="presParOf" srcId="{F41F6352-2CAD-41AF-B682-29AFFDE45D66}" destId="{9B684744-FB78-4F91-84DA-1985B9A71E03}" srcOrd="9" destOrd="0" presId="urn:microsoft.com/office/officeart/2005/8/layout/default"/>
    <dgm:cxn modelId="{8079DD22-C5E0-4F71-8B7F-07412DDD99CD}" type="presParOf" srcId="{F41F6352-2CAD-41AF-B682-29AFFDE45D66}" destId="{0504CDAD-E667-4C75-92ED-C3DF0585A1A6}" srcOrd="10" destOrd="0" presId="urn:microsoft.com/office/officeart/2005/8/layout/default"/>
    <dgm:cxn modelId="{F560D8A4-7BCF-4EF4-8612-D6E0706A2FA9}" type="presParOf" srcId="{F41F6352-2CAD-41AF-B682-29AFFDE45D66}" destId="{AF023FF9-A693-4BFF-9D5D-6DCD1DB579C5}" srcOrd="11" destOrd="0" presId="urn:microsoft.com/office/officeart/2005/8/layout/default"/>
    <dgm:cxn modelId="{A2C2A4F7-1205-42E2-9EA8-C46D89E5DE10}" type="presParOf" srcId="{F41F6352-2CAD-41AF-B682-29AFFDE45D66}" destId="{E643BE56-079D-45A5-B534-7D481137103E}" srcOrd="12" destOrd="0" presId="urn:microsoft.com/office/officeart/2005/8/layout/default"/>
    <dgm:cxn modelId="{1CA4570C-F1A1-4B7D-84AF-FA438A1B7BAB}" type="presParOf" srcId="{F41F6352-2CAD-41AF-B682-29AFFDE45D66}" destId="{331DA662-361B-40F3-AAF9-DF1E06B68B1C}" srcOrd="13" destOrd="0" presId="urn:microsoft.com/office/officeart/2005/8/layout/default"/>
    <dgm:cxn modelId="{353000B6-2D7C-48F7-B644-040F2101FEA5}" type="presParOf" srcId="{F41F6352-2CAD-41AF-B682-29AFFDE45D66}" destId="{D737CE1B-1F85-4E4F-B51C-4682DF8BE2BC}" srcOrd="14" destOrd="0" presId="urn:microsoft.com/office/officeart/2005/8/layout/default"/>
    <dgm:cxn modelId="{E8E45F1A-F97F-46BF-A13B-9862F6AACC89}" type="presParOf" srcId="{F41F6352-2CAD-41AF-B682-29AFFDE45D66}" destId="{14703BC2-9393-4A51-83BC-D6356148C349}" srcOrd="15" destOrd="0" presId="urn:microsoft.com/office/officeart/2005/8/layout/default"/>
    <dgm:cxn modelId="{DA787873-750D-4DC9-86A5-F57F9E689B3C}" type="presParOf" srcId="{F41F6352-2CAD-41AF-B682-29AFFDE45D66}" destId="{33B1D3E1-7BD8-4327-A1C2-C8CAC0B8AC76}" srcOrd="16" destOrd="0" presId="urn:microsoft.com/office/officeart/2005/8/layout/default"/>
    <dgm:cxn modelId="{9F7663AA-5790-455C-8A29-DA0DD214DA35}" type="presParOf" srcId="{F41F6352-2CAD-41AF-B682-29AFFDE45D66}" destId="{F0A5FAAD-EF41-4BD3-8C45-A98964A34F58}" srcOrd="17" destOrd="0" presId="urn:microsoft.com/office/officeart/2005/8/layout/default"/>
    <dgm:cxn modelId="{B4C3FECB-AA40-48F8-ACA1-EB5CEFA5A4CD}" type="presParOf" srcId="{F41F6352-2CAD-41AF-B682-29AFFDE45D66}" destId="{03BA737E-3BC2-4A7C-86A3-A059C8F7FB42}" srcOrd="18"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26340-329C-4ABB-9BEB-2503D95E9B62}">
      <dsp:nvSpPr>
        <dsp:cNvPr id="0" name=""/>
        <dsp:cNvSpPr/>
      </dsp:nvSpPr>
      <dsp:spPr>
        <a:xfrm>
          <a:off x="12221" y="424547"/>
          <a:ext cx="1032417" cy="103241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0B52D-4D12-420E-BDDA-41C8C9B3F109}">
      <dsp:nvSpPr>
        <dsp:cNvPr id="0" name=""/>
        <dsp:cNvSpPr/>
      </dsp:nvSpPr>
      <dsp:spPr>
        <a:xfrm>
          <a:off x="229029" y="641354"/>
          <a:ext cx="598802" cy="59880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7B22E4-BE88-4FDF-98F6-C8B983F1DA64}">
      <dsp:nvSpPr>
        <dsp:cNvPr id="0" name=""/>
        <dsp:cNvSpPr/>
      </dsp:nvSpPr>
      <dsp:spPr>
        <a:xfrm>
          <a:off x="1265871" y="424547"/>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b="0" kern="1200" dirty="0"/>
            <a:t>College Scorecard: </a:t>
          </a:r>
          <a:r>
            <a:rPr lang="en-US" sz="1700" kern="1200" dirty="0"/>
            <a:t>Post-Completion Earnings by Field of Study </a:t>
          </a:r>
        </a:p>
      </dsp:txBody>
      <dsp:txXfrm>
        <a:off x="1265871" y="424547"/>
        <a:ext cx="2433555" cy="1032417"/>
      </dsp:txXfrm>
    </dsp:sp>
    <dsp:sp modelId="{00AD72B6-F21B-4E85-96CD-C1D060740A4E}">
      <dsp:nvSpPr>
        <dsp:cNvPr id="0" name=""/>
        <dsp:cNvSpPr/>
      </dsp:nvSpPr>
      <dsp:spPr>
        <a:xfrm>
          <a:off x="4123456" y="424547"/>
          <a:ext cx="1032417" cy="1032417"/>
        </a:xfrm>
        <a:prstGeom prst="ellipse">
          <a:avLst/>
        </a:prstGeom>
        <a:solidFill>
          <a:schemeClr val="accent5">
            <a:hueOff val="0"/>
            <a:satOff val="0"/>
            <a:lumOff val="-883"/>
            <a:alphaOff val="0"/>
          </a:schemeClr>
        </a:solidFill>
        <a:ln>
          <a:noFill/>
        </a:ln>
        <a:effectLst/>
      </dsp:spPr>
      <dsp:style>
        <a:lnRef idx="0">
          <a:scrgbClr r="0" g="0" b="0"/>
        </a:lnRef>
        <a:fillRef idx="1">
          <a:scrgbClr r="0" g="0" b="0"/>
        </a:fillRef>
        <a:effectRef idx="0">
          <a:scrgbClr r="0" g="0" b="0"/>
        </a:effectRef>
        <a:fontRef idx="minor"/>
      </dsp:style>
    </dsp:sp>
    <dsp:sp modelId="{AD36164E-D304-4692-9EA4-50EC9CCA0E3E}">
      <dsp:nvSpPr>
        <dsp:cNvPr id="0" name=""/>
        <dsp:cNvSpPr/>
      </dsp:nvSpPr>
      <dsp:spPr>
        <a:xfrm>
          <a:off x="4340263" y="641354"/>
          <a:ext cx="598802" cy="5988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0C9CC-E209-4D3D-939C-68CA6BF163D0}">
      <dsp:nvSpPr>
        <dsp:cNvPr id="0" name=""/>
        <dsp:cNvSpPr/>
      </dsp:nvSpPr>
      <dsp:spPr>
        <a:xfrm>
          <a:off x="5377106" y="424547"/>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altLang="en-US" sz="1700" kern="1200" dirty="0">
              <a:solidFill>
                <a:schemeClr val="tx1"/>
              </a:solidFill>
            </a:rPr>
            <a:t>Human Capital Theory and </a:t>
          </a:r>
          <a:r>
            <a:rPr lang="en-US" sz="1700" kern="1200" dirty="0"/>
            <a:t>Bourdieu’s Distinction</a:t>
          </a:r>
        </a:p>
      </dsp:txBody>
      <dsp:txXfrm>
        <a:off x="5377106" y="424547"/>
        <a:ext cx="2433555" cy="1032417"/>
      </dsp:txXfrm>
    </dsp:sp>
    <dsp:sp modelId="{833F51BB-80CA-4EC8-9E6A-7F0375CF2F81}">
      <dsp:nvSpPr>
        <dsp:cNvPr id="0" name=""/>
        <dsp:cNvSpPr/>
      </dsp:nvSpPr>
      <dsp:spPr>
        <a:xfrm>
          <a:off x="8234690" y="424547"/>
          <a:ext cx="1032417" cy="1032417"/>
        </a:xfrm>
        <a:prstGeom prst="ellipse">
          <a:avLst/>
        </a:prstGeom>
        <a:solidFill>
          <a:schemeClr val="accent5">
            <a:hueOff val="0"/>
            <a:satOff val="0"/>
            <a:lumOff val="-1765"/>
            <a:alphaOff val="0"/>
          </a:schemeClr>
        </a:solidFill>
        <a:ln>
          <a:noFill/>
        </a:ln>
        <a:effectLst/>
      </dsp:spPr>
      <dsp:style>
        <a:lnRef idx="0">
          <a:scrgbClr r="0" g="0" b="0"/>
        </a:lnRef>
        <a:fillRef idx="1">
          <a:scrgbClr r="0" g="0" b="0"/>
        </a:fillRef>
        <a:effectRef idx="0">
          <a:scrgbClr r="0" g="0" b="0"/>
        </a:effectRef>
        <a:fontRef idx="minor"/>
      </dsp:style>
    </dsp:sp>
    <dsp:sp modelId="{92770921-7CFB-4451-A23C-5920347434FE}">
      <dsp:nvSpPr>
        <dsp:cNvPr id="0" name=""/>
        <dsp:cNvSpPr/>
      </dsp:nvSpPr>
      <dsp:spPr>
        <a:xfrm>
          <a:off x="8451498" y="641354"/>
          <a:ext cx="598802" cy="59880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959B80-FFF2-4A6C-A7D3-06CF9D7A038C}">
      <dsp:nvSpPr>
        <dsp:cNvPr id="0" name=""/>
        <dsp:cNvSpPr/>
      </dsp:nvSpPr>
      <dsp:spPr>
        <a:xfrm>
          <a:off x="9488340" y="424547"/>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What is cross-classified model? Why logarithmic transformation of the dependent variable?</a:t>
          </a:r>
        </a:p>
      </dsp:txBody>
      <dsp:txXfrm>
        <a:off x="9488340" y="424547"/>
        <a:ext cx="2433555" cy="1032417"/>
      </dsp:txXfrm>
    </dsp:sp>
    <dsp:sp modelId="{BC7A8A3D-697F-4593-BC85-1F9002A38998}">
      <dsp:nvSpPr>
        <dsp:cNvPr id="0" name=""/>
        <dsp:cNvSpPr/>
      </dsp:nvSpPr>
      <dsp:spPr>
        <a:xfrm>
          <a:off x="12221" y="2473448"/>
          <a:ext cx="1032417" cy="1032417"/>
        </a:xfrm>
        <a:prstGeom prst="ellipse">
          <a:avLst/>
        </a:prstGeom>
        <a:solidFill>
          <a:schemeClr val="accent5">
            <a:hueOff val="0"/>
            <a:satOff val="0"/>
            <a:lumOff val="-2648"/>
            <a:alphaOff val="0"/>
          </a:schemeClr>
        </a:solidFill>
        <a:ln>
          <a:noFill/>
        </a:ln>
        <a:effectLst/>
      </dsp:spPr>
      <dsp:style>
        <a:lnRef idx="0">
          <a:scrgbClr r="0" g="0" b="0"/>
        </a:lnRef>
        <a:fillRef idx="1">
          <a:scrgbClr r="0" g="0" b="0"/>
        </a:fillRef>
        <a:effectRef idx="0">
          <a:scrgbClr r="0" g="0" b="0"/>
        </a:effectRef>
        <a:fontRef idx="minor"/>
      </dsp:style>
    </dsp:sp>
    <dsp:sp modelId="{D8DE79BF-B42F-489C-94CE-377A023B9A75}">
      <dsp:nvSpPr>
        <dsp:cNvPr id="0" name=""/>
        <dsp:cNvSpPr/>
      </dsp:nvSpPr>
      <dsp:spPr>
        <a:xfrm>
          <a:off x="229029" y="2690255"/>
          <a:ext cx="598802" cy="598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510A2E-5F00-449D-A510-D8DE7873327A}">
      <dsp:nvSpPr>
        <dsp:cNvPr id="0" name=""/>
        <dsp:cNvSpPr/>
      </dsp:nvSpPr>
      <dsp:spPr>
        <a:xfrm>
          <a:off x="1265871" y="2473448"/>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Independent Variables: Institutional Characteristics:  Selectivity, Location, etc.</a:t>
          </a:r>
        </a:p>
      </dsp:txBody>
      <dsp:txXfrm>
        <a:off x="1265871" y="2473448"/>
        <a:ext cx="2433555" cy="1032417"/>
      </dsp:txXfrm>
    </dsp:sp>
    <dsp:sp modelId="{21663F12-4BF1-4EFE-B621-33964AAA2864}">
      <dsp:nvSpPr>
        <dsp:cNvPr id="0" name=""/>
        <dsp:cNvSpPr/>
      </dsp:nvSpPr>
      <dsp:spPr>
        <a:xfrm>
          <a:off x="4123456" y="2473448"/>
          <a:ext cx="1032417" cy="1032417"/>
        </a:xfrm>
        <a:prstGeom prst="ellipse">
          <a:avLst/>
        </a:prstGeom>
        <a:solidFill>
          <a:schemeClr val="accent5">
            <a:hueOff val="0"/>
            <a:satOff val="0"/>
            <a:lumOff val="-3530"/>
            <a:alphaOff val="0"/>
          </a:schemeClr>
        </a:solidFill>
        <a:ln>
          <a:noFill/>
        </a:ln>
        <a:effectLst/>
      </dsp:spPr>
      <dsp:style>
        <a:lnRef idx="0">
          <a:scrgbClr r="0" g="0" b="0"/>
        </a:lnRef>
        <a:fillRef idx="1">
          <a:scrgbClr r="0" g="0" b="0"/>
        </a:fillRef>
        <a:effectRef idx="0">
          <a:scrgbClr r="0" g="0" b="0"/>
        </a:effectRef>
        <a:fontRef idx="minor"/>
      </dsp:style>
    </dsp:sp>
    <dsp:sp modelId="{F72D45C3-357D-4C34-8C02-B005A8D85F76}">
      <dsp:nvSpPr>
        <dsp:cNvPr id="0" name=""/>
        <dsp:cNvSpPr/>
      </dsp:nvSpPr>
      <dsp:spPr>
        <a:xfrm>
          <a:off x="4340263" y="2690255"/>
          <a:ext cx="598802" cy="598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6E76D-BA60-49D2-B94C-6E28F9C1949F}">
      <dsp:nvSpPr>
        <dsp:cNvPr id="0" name=""/>
        <dsp:cNvSpPr/>
      </dsp:nvSpPr>
      <dsp:spPr>
        <a:xfrm>
          <a:off x="5377106" y="2473448"/>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Independent Variables, Disciplinary Characteristics, STEM</a:t>
          </a:r>
        </a:p>
      </dsp:txBody>
      <dsp:txXfrm>
        <a:off x="5377106" y="2473448"/>
        <a:ext cx="2433555" cy="1032417"/>
      </dsp:txXfrm>
    </dsp:sp>
    <dsp:sp modelId="{F017CA6D-71A3-4CD4-8CC9-E6F6C97ED2AB}">
      <dsp:nvSpPr>
        <dsp:cNvPr id="0" name=""/>
        <dsp:cNvSpPr/>
      </dsp:nvSpPr>
      <dsp:spPr>
        <a:xfrm>
          <a:off x="8234690" y="2473448"/>
          <a:ext cx="1032417" cy="1032417"/>
        </a:xfrm>
        <a:prstGeom prst="ellipse">
          <a:avLst/>
        </a:prstGeom>
        <a:solidFill>
          <a:schemeClr val="accent5">
            <a:hueOff val="0"/>
            <a:satOff val="0"/>
            <a:lumOff val="-4413"/>
            <a:alphaOff val="0"/>
          </a:schemeClr>
        </a:solidFill>
        <a:ln>
          <a:noFill/>
        </a:ln>
        <a:effectLst/>
      </dsp:spPr>
      <dsp:style>
        <a:lnRef idx="0">
          <a:scrgbClr r="0" g="0" b="0"/>
        </a:lnRef>
        <a:fillRef idx="1">
          <a:scrgbClr r="0" g="0" b="0"/>
        </a:fillRef>
        <a:effectRef idx="0">
          <a:scrgbClr r="0" g="0" b="0"/>
        </a:effectRef>
        <a:fontRef idx="minor"/>
      </dsp:style>
    </dsp:sp>
    <dsp:sp modelId="{F59C1A5E-C4F8-4767-A393-D819DD29EDB1}">
      <dsp:nvSpPr>
        <dsp:cNvPr id="0" name=""/>
        <dsp:cNvSpPr/>
      </dsp:nvSpPr>
      <dsp:spPr>
        <a:xfrm>
          <a:off x="8451498" y="2690255"/>
          <a:ext cx="598802" cy="598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9238D7-D374-4D48-9E20-D4D2F396AFE3}">
      <dsp:nvSpPr>
        <dsp:cNvPr id="0" name=""/>
        <dsp:cNvSpPr/>
      </dsp:nvSpPr>
      <dsp:spPr>
        <a:xfrm>
          <a:off x="9488340" y="2473448"/>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Independent Variables, Programs within Institutions: Race, Gender, Interactions</a:t>
          </a:r>
        </a:p>
      </dsp:txBody>
      <dsp:txXfrm>
        <a:off x="9488340" y="2473448"/>
        <a:ext cx="2433555" cy="1032417"/>
      </dsp:txXfrm>
    </dsp:sp>
    <dsp:sp modelId="{35439DA9-E9E0-4DCB-A601-4DCF1A7A3B59}">
      <dsp:nvSpPr>
        <dsp:cNvPr id="0" name=""/>
        <dsp:cNvSpPr/>
      </dsp:nvSpPr>
      <dsp:spPr>
        <a:xfrm>
          <a:off x="12221" y="4522349"/>
          <a:ext cx="1032417" cy="1032417"/>
        </a:xfrm>
        <a:prstGeom prst="ellipse">
          <a:avLst/>
        </a:prstGeom>
        <a:solidFill>
          <a:schemeClr val="accent5">
            <a:hueOff val="0"/>
            <a:satOff val="0"/>
            <a:lumOff val="-5296"/>
            <a:alphaOff val="0"/>
          </a:schemeClr>
        </a:solidFill>
        <a:ln>
          <a:noFill/>
        </a:ln>
        <a:effectLst/>
      </dsp:spPr>
      <dsp:style>
        <a:lnRef idx="0">
          <a:scrgbClr r="0" g="0" b="0"/>
        </a:lnRef>
        <a:fillRef idx="1">
          <a:scrgbClr r="0" g="0" b="0"/>
        </a:fillRef>
        <a:effectRef idx="0">
          <a:scrgbClr r="0" g="0" b="0"/>
        </a:effectRef>
        <a:fontRef idx="minor"/>
      </dsp:style>
    </dsp:sp>
    <dsp:sp modelId="{DEB40338-AF7F-4BA5-9859-F07BDB32C269}">
      <dsp:nvSpPr>
        <dsp:cNvPr id="0" name=""/>
        <dsp:cNvSpPr/>
      </dsp:nvSpPr>
      <dsp:spPr>
        <a:xfrm>
          <a:off x="229029" y="4739156"/>
          <a:ext cx="598802" cy="598802"/>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CA40B8-8978-4726-B37F-8BCE008FB6F3}">
      <dsp:nvSpPr>
        <dsp:cNvPr id="0" name=""/>
        <dsp:cNvSpPr/>
      </dsp:nvSpPr>
      <dsp:spPr>
        <a:xfrm>
          <a:off x="1265871" y="4522349"/>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Unconditional Model: Disciplines and institutions with highest and lowest earnings</a:t>
          </a:r>
        </a:p>
      </dsp:txBody>
      <dsp:txXfrm>
        <a:off x="1265871" y="4522349"/>
        <a:ext cx="2433555" cy="1032417"/>
      </dsp:txXfrm>
    </dsp:sp>
    <dsp:sp modelId="{9175B750-AD27-4BE4-AE3B-2BE8FF3EADA3}">
      <dsp:nvSpPr>
        <dsp:cNvPr id="0" name=""/>
        <dsp:cNvSpPr/>
      </dsp:nvSpPr>
      <dsp:spPr>
        <a:xfrm>
          <a:off x="4123456" y="4522349"/>
          <a:ext cx="1032417" cy="1032417"/>
        </a:xfrm>
        <a:prstGeom prst="ellipse">
          <a:avLst/>
        </a:prstGeom>
        <a:solidFill>
          <a:schemeClr val="accent5">
            <a:hueOff val="0"/>
            <a:satOff val="0"/>
            <a:lumOff val="-6178"/>
            <a:alphaOff val="0"/>
          </a:schemeClr>
        </a:solidFill>
        <a:ln>
          <a:noFill/>
        </a:ln>
        <a:effectLst/>
      </dsp:spPr>
      <dsp:style>
        <a:lnRef idx="0">
          <a:scrgbClr r="0" g="0" b="0"/>
        </a:lnRef>
        <a:fillRef idx="1">
          <a:scrgbClr r="0" g="0" b="0"/>
        </a:fillRef>
        <a:effectRef idx="0">
          <a:scrgbClr r="0" g="0" b="0"/>
        </a:effectRef>
        <a:fontRef idx="minor"/>
      </dsp:style>
    </dsp:sp>
    <dsp:sp modelId="{D187E47D-EE21-47DB-984D-3A0F2BAF8508}">
      <dsp:nvSpPr>
        <dsp:cNvPr id="0" name=""/>
        <dsp:cNvSpPr/>
      </dsp:nvSpPr>
      <dsp:spPr>
        <a:xfrm>
          <a:off x="4340263" y="4739156"/>
          <a:ext cx="598802" cy="598802"/>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B52E4-3F0A-4BC7-AE8F-56FAB354515D}">
      <dsp:nvSpPr>
        <dsp:cNvPr id="0" name=""/>
        <dsp:cNvSpPr/>
      </dsp:nvSpPr>
      <dsp:spPr>
        <a:xfrm>
          <a:off x="5377106" y="4522349"/>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STEM Model: Institutions with lowest and highest effects of STEM </a:t>
          </a:r>
        </a:p>
      </dsp:txBody>
      <dsp:txXfrm>
        <a:off x="5377106" y="4522349"/>
        <a:ext cx="2433555" cy="1032417"/>
      </dsp:txXfrm>
    </dsp:sp>
    <dsp:sp modelId="{BB69ED14-370F-4EB9-9D96-C84D8919BF7C}">
      <dsp:nvSpPr>
        <dsp:cNvPr id="0" name=""/>
        <dsp:cNvSpPr/>
      </dsp:nvSpPr>
      <dsp:spPr>
        <a:xfrm>
          <a:off x="8234690" y="4522349"/>
          <a:ext cx="1032417" cy="1032417"/>
        </a:xfrm>
        <a:prstGeom prst="ellipse">
          <a:avLst/>
        </a:prstGeom>
        <a:solidFill>
          <a:schemeClr val="accent5">
            <a:hueOff val="0"/>
            <a:satOff val="0"/>
            <a:lumOff val="-7061"/>
            <a:alphaOff val="0"/>
          </a:schemeClr>
        </a:solidFill>
        <a:ln>
          <a:noFill/>
        </a:ln>
        <a:effectLst/>
      </dsp:spPr>
      <dsp:style>
        <a:lnRef idx="0">
          <a:scrgbClr r="0" g="0" b="0"/>
        </a:lnRef>
        <a:fillRef idx="1">
          <a:scrgbClr r="0" g="0" b="0"/>
        </a:fillRef>
        <a:effectRef idx="0">
          <a:scrgbClr r="0" g="0" b="0"/>
        </a:effectRef>
        <a:fontRef idx="minor"/>
      </dsp:style>
    </dsp:sp>
    <dsp:sp modelId="{7C073027-02E0-4679-862D-1C076B31F73F}">
      <dsp:nvSpPr>
        <dsp:cNvPr id="0" name=""/>
        <dsp:cNvSpPr/>
      </dsp:nvSpPr>
      <dsp:spPr>
        <a:xfrm>
          <a:off x="8451498" y="4739156"/>
          <a:ext cx="598802" cy="598802"/>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680EE2-0BD3-4737-96B4-7BB3FC85DBFD}">
      <dsp:nvSpPr>
        <dsp:cNvPr id="0" name=""/>
        <dsp:cNvSpPr/>
      </dsp:nvSpPr>
      <dsp:spPr>
        <a:xfrm>
          <a:off x="9488340" y="4522349"/>
          <a:ext cx="2433555" cy="103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dirty="0"/>
            <a:t>Final Model and Expected Earnings</a:t>
          </a:r>
        </a:p>
      </dsp:txBody>
      <dsp:txXfrm>
        <a:off x="9488340" y="4522349"/>
        <a:ext cx="2433555" cy="10324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07EB6-2C39-4146-BC3F-4DCDC94270CF}">
      <dsp:nvSpPr>
        <dsp:cNvPr id="0" name=""/>
        <dsp:cNvSpPr/>
      </dsp:nvSpPr>
      <dsp:spPr>
        <a:xfrm>
          <a:off x="1223696" y="1086367"/>
          <a:ext cx="2117706" cy="2118028"/>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077CD-78F6-4186-A766-67E92FB7DB31}">
      <dsp:nvSpPr>
        <dsp:cNvPr id="0" name=""/>
        <dsp:cNvSpPr/>
      </dsp:nvSpPr>
      <dsp:spPr>
        <a:xfrm>
          <a:off x="1691779" y="1851039"/>
          <a:ext cx="1176768" cy="58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100000"/>
            </a:lnSpc>
            <a:spcBef>
              <a:spcPct val="0"/>
            </a:spcBef>
            <a:spcAft>
              <a:spcPct val="35000"/>
            </a:spcAft>
            <a:buNone/>
          </a:pPr>
          <a:r>
            <a:rPr lang="en-US" sz="2600" kern="1200"/>
            <a:t>IPEDS</a:t>
          </a:r>
          <a:endParaRPr lang="en-US" sz="2600" kern="1200" dirty="0"/>
        </a:p>
      </dsp:txBody>
      <dsp:txXfrm>
        <a:off x="1691779" y="1851039"/>
        <a:ext cx="1176768" cy="588243"/>
      </dsp:txXfrm>
    </dsp:sp>
    <dsp:sp modelId="{3FF39AB2-DD16-48A4-AE27-BA3AB4D24A4C}">
      <dsp:nvSpPr>
        <dsp:cNvPr id="0" name=""/>
        <dsp:cNvSpPr/>
      </dsp:nvSpPr>
      <dsp:spPr>
        <a:xfrm>
          <a:off x="635510" y="2303331"/>
          <a:ext cx="2117706" cy="2118028"/>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82822-5570-45E9-9054-6CDE636522CB}">
      <dsp:nvSpPr>
        <dsp:cNvPr id="0" name=""/>
        <dsp:cNvSpPr/>
      </dsp:nvSpPr>
      <dsp:spPr>
        <a:xfrm>
          <a:off x="1105979" y="3075044"/>
          <a:ext cx="1176768" cy="58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100000"/>
            </a:lnSpc>
            <a:spcBef>
              <a:spcPct val="0"/>
            </a:spcBef>
            <a:spcAft>
              <a:spcPct val="35000"/>
            </a:spcAft>
            <a:buNone/>
          </a:pPr>
          <a:r>
            <a:rPr lang="en-US" sz="2600" kern="1200"/>
            <a:t>NSLDS</a:t>
          </a:r>
          <a:endParaRPr lang="en-US" sz="2600" kern="1200" dirty="0"/>
        </a:p>
      </dsp:txBody>
      <dsp:txXfrm>
        <a:off x="1105979" y="3075044"/>
        <a:ext cx="1176768" cy="588243"/>
      </dsp:txXfrm>
    </dsp:sp>
    <dsp:sp modelId="{BBB8200F-C977-4ADE-B228-D227C75FB900}">
      <dsp:nvSpPr>
        <dsp:cNvPr id="0" name=""/>
        <dsp:cNvSpPr/>
      </dsp:nvSpPr>
      <dsp:spPr>
        <a:xfrm>
          <a:off x="1374421" y="3665927"/>
          <a:ext cx="1819438" cy="1820167"/>
        </a:xfrm>
        <a:prstGeom prst="blockArc">
          <a:avLst>
            <a:gd name="adj1" fmla="val 13500000"/>
            <a:gd name="adj2" fmla="val 10800000"/>
            <a:gd name="adj3" fmla="val 1274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42BC9A-2ECF-4EE4-B9E1-7676CF6C7B18}">
      <dsp:nvSpPr>
        <dsp:cNvPr id="0" name=""/>
        <dsp:cNvSpPr/>
      </dsp:nvSpPr>
      <dsp:spPr>
        <a:xfrm>
          <a:off x="1694563" y="4300808"/>
          <a:ext cx="1176768" cy="588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100000"/>
            </a:lnSpc>
            <a:spcBef>
              <a:spcPct val="0"/>
            </a:spcBef>
            <a:spcAft>
              <a:spcPct val="35000"/>
            </a:spcAft>
            <a:buNone/>
          </a:pPr>
          <a:r>
            <a:rPr lang="en-US" sz="2600" kern="1200"/>
            <a:t>IRS</a:t>
          </a:r>
          <a:endParaRPr lang="en-US" sz="2600" kern="1200" dirty="0"/>
        </a:p>
      </dsp:txBody>
      <dsp:txXfrm>
        <a:off x="1694563" y="4300808"/>
        <a:ext cx="1176768" cy="588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445E4-DB47-4884-869C-72F36BC1F338}">
      <dsp:nvSpPr>
        <dsp:cNvPr id="0" name=""/>
        <dsp:cNvSpPr/>
      </dsp:nvSpPr>
      <dsp:spPr>
        <a:xfrm>
          <a:off x="84" y="211021"/>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Petroleum Engineering (CIPC 14.25; expected median $71,146; N=20 [based on 20 institutions])</a:t>
          </a:r>
        </a:p>
      </dsp:txBody>
      <dsp:txXfrm>
        <a:off x="84" y="211021"/>
        <a:ext cx="1896752" cy="1138051"/>
      </dsp:txXfrm>
    </dsp:sp>
    <dsp:sp modelId="{2561961D-CC03-49DE-A766-F5AEF448DA4D}">
      <dsp:nvSpPr>
        <dsp:cNvPr id="0" name=""/>
        <dsp:cNvSpPr/>
      </dsp:nvSpPr>
      <dsp:spPr>
        <a:xfrm>
          <a:off x="2086511" y="211021"/>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Computational Science (CIPC 30.30; expected median $65,163; N=1)</a:t>
          </a:r>
        </a:p>
      </dsp:txBody>
      <dsp:txXfrm>
        <a:off x="2086511" y="211021"/>
        <a:ext cx="1896752" cy="1138051"/>
      </dsp:txXfrm>
    </dsp:sp>
    <dsp:sp modelId="{3B767712-11CF-4C2C-8D0D-2383FEE65822}">
      <dsp:nvSpPr>
        <dsp:cNvPr id="0" name=""/>
        <dsp:cNvSpPr/>
      </dsp:nvSpPr>
      <dsp:spPr>
        <a:xfrm>
          <a:off x="4172939" y="211021"/>
          <a:ext cx="2058639"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Electrical, Electronics and Communications Engineering (CIPC 14.10; expected median $64,546; N=288)</a:t>
          </a:r>
        </a:p>
      </dsp:txBody>
      <dsp:txXfrm>
        <a:off x="4172939" y="211021"/>
        <a:ext cx="2058639" cy="1138051"/>
      </dsp:txXfrm>
    </dsp:sp>
    <dsp:sp modelId="{FE662B97-855B-4E9C-A23F-A1662C5D1755}">
      <dsp:nvSpPr>
        <dsp:cNvPr id="0" name=""/>
        <dsp:cNvSpPr/>
      </dsp:nvSpPr>
      <dsp:spPr>
        <a:xfrm>
          <a:off x="6421254" y="211021"/>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Mining and Mineral Engineering (CIPC 14.21; expected median $64,529; N=10)</a:t>
          </a:r>
        </a:p>
      </dsp:txBody>
      <dsp:txXfrm>
        <a:off x="6421254" y="211021"/>
        <a:ext cx="1896752" cy="1138051"/>
      </dsp:txXfrm>
    </dsp:sp>
    <dsp:sp modelId="{FA513DA2-359E-4C49-8C0A-74281A15F5CD}">
      <dsp:nvSpPr>
        <dsp:cNvPr id="0" name=""/>
        <dsp:cNvSpPr/>
      </dsp:nvSpPr>
      <dsp:spPr>
        <a:xfrm>
          <a:off x="950565" y="1538748"/>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Computer Engineering (CIPC 14.09; expected median $63,783; N=199)</a:t>
          </a:r>
        </a:p>
      </dsp:txBody>
      <dsp:txXfrm>
        <a:off x="950565" y="1538748"/>
        <a:ext cx="1896752" cy="1138051"/>
      </dsp:txXfrm>
    </dsp:sp>
    <dsp:sp modelId="{0504CDAD-E667-4C75-92ED-C3DF0585A1A6}">
      <dsp:nvSpPr>
        <dsp:cNvPr id="0" name=""/>
        <dsp:cNvSpPr/>
      </dsp:nvSpPr>
      <dsp:spPr>
        <a:xfrm>
          <a:off x="3036993" y="1538748"/>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Naval Architecture and Marine Engineering (CIPC 14.22; expected median $62,790; N=6)</a:t>
          </a:r>
        </a:p>
      </dsp:txBody>
      <dsp:txXfrm>
        <a:off x="3036993" y="1538748"/>
        <a:ext cx="1896752" cy="1138051"/>
      </dsp:txXfrm>
    </dsp:sp>
    <dsp:sp modelId="{E643BE56-079D-45A5-B534-7D481137103E}">
      <dsp:nvSpPr>
        <dsp:cNvPr id="0" name=""/>
        <dsp:cNvSpPr/>
      </dsp:nvSpPr>
      <dsp:spPr>
        <a:xfrm>
          <a:off x="5123420" y="1538748"/>
          <a:ext cx="2244104"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Registered Nursing, Nursing Administration, Nursing Research and Clinical Nursing (CIPC 51.38; expected median $62,179; N=1,020)</a:t>
          </a:r>
        </a:p>
      </dsp:txBody>
      <dsp:txXfrm>
        <a:off x="5123420" y="1538748"/>
        <a:ext cx="2244104" cy="1138051"/>
      </dsp:txXfrm>
    </dsp:sp>
    <dsp:sp modelId="{D737CE1B-1F85-4E4F-B51C-4682DF8BE2BC}">
      <dsp:nvSpPr>
        <dsp:cNvPr id="0" name=""/>
        <dsp:cNvSpPr/>
      </dsp:nvSpPr>
      <dsp:spPr>
        <a:xfrm>
          <a:off x="1124241" y="2866474"/>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Construction Engineering Technologies (CIPC 15.10; expected median $62,056; N=43)</a:t>
          </a:r>
        </a:p>
      </dsp:txBody>
      <dsp:txXfrm>
        <a:off x="1124241" y="2866474"/>
        <a:ext cx="1896752" cy="1138051"/>
      </dsp:txXfrm>
    </dsp:sp>
    <dsp:sp modelId="{33B1D3E1-7BD8-4327-A1C2-C8CAC0B8AC76}">
      <dsp:nvSpPr>
        <dsp:cNvPr id="0" name=""/>
        <dsp:cNvSpPr/>
      </dsp:nvSpPr>
      <dsp:spPr>
        <a:xfrm>
          <a:off x="3210669" y="2866474"/>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Construction Engineering (CIPC 14.33; expected median $61,826; N=16)</a:t>
          </a:r>
        </a:p>
      </dsp:txBody>
      <dsp:txXfrm>
        <a:off x="3210669" y="2866474"/>
        <a:ext cx="1896752" cy="1138051"/>
      </dsp:txXfrm>
    </dsp:sp>
    <dsp:sp modelId="{03BA737E-3BC2-4A7C-86A3-A059C8F7FB42}">
      <dsp:nvSpPr>
        <dsp:cNvPr id="0" name=""/>
        <dsp:cNvSpPr/>
      </dsp:nvSpPr>
      <dsp:spPr>
        <a:xfrm>
          <a:off x="5297096" y="2866474"/>
          <a:ext cx="1896752" cy="11380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Industrial Engineering (CIPC 14.35; expected median $61,813; N=90)</a:t>
          </a:r>
        </a:p>
      </dsp:txBody>
      <dsp:txXfrm>
        <a:off x="5297096" y="2866474"/>
        <a:ext cx="1896752" cy="113805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87" tIns="46244" rIns="92487" bIns="46244" rtlCol="0"/>
          <a:lstStyle>
            <a:lvl1pPr algn="r">
              <a:defRPr sz="1200"/>
            </a:lvl1pPr>
          </a:lstStyle>
          <a:p>
            <a:fld id="{CAE5D394-9FC6-4549-92E3-DEB6041760FB}" type="datetimeFigureOut">
              <a:rPr lang="en-US" smtClean="0"/>
              <a:t>3/25/2022</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70"/>
            <a:ext cx="3011699" cy="463407"/>
          </a:xfrm>
          <a:prstGeom prst="rect">
            <a:avLst/>
          </a:prstGeom>
        </p:spPr>
        <p:txBody>
          <a:bodyPr vert="horz" lIns="92487" tIns="46244" rIns="92487" bIns="46244" rtlCol="0" anchor="b"/>
          <a:lstStyle>
            <a:lvl1pPr algn="r">
              <a:defRPr sz="1200"/>
            </a:lvl1pPr>
          </a:lstStyle>
          <a:p>
            <a:fld id="{1F92CCE7-BB2E-46D7-A053-D08179A8A5C6}" type="slidenum">
              <a:rPr lang="en-US" smtClean="0"/>
              <a:t>‹#›</a:t>
            </a:fld>
            <a:endParaRPr lang="en-US" dirty="0"/>
          </a:p>
        </p:txBody>
      </p:sp>
    </p:spTree>
    <p:extLst>
      <p:ext uri="{BB962C8B-B14F-4D97-AF65-F5344CB8AC3E}">
        <p14:creationId xmlns:p14="http://schemas.microsoft.com/office/powerpoint/2010/main" val="26326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stsecondaryvalue.or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quity.postsecondaryvalue.org/methodology" TargetMode="External"/><Relationship Id="rId4" Type="http://schemas.openxmlformats.org/officeDocument/2006/relationships/hyperlink" Target="https://equity.postsecondaryvalue.org/datatool/compar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conlib.org/library/Enc/Education.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1</a:t>
            </a:fld>
            <a:endParaRPr lang="en-US" dirty="0"/>
          </a:p>
        </p:txBody>
      </p:sp>
    </p:spTree>
    <p:extLst>
      <p:ext uri="{BB962C8B-B14F-4D97-AF65-F5344CB8AC3E}">
        <p14:creationId xmlns:p14="http://schemas.microsoft.com/office/powerpoint/2010/main" val="2862059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898">
              <a:defRPr/>
            </a:pPr>
            <a:r>
              <a:rPr lang="en-US" sz="1100" dirty="0">
                <a:ea typeface="Calibri" panose="020F0502020204030204" pitchFamily="34" charset="0"/>
                <a:cs typeface="Times New Roman" panose="02020603050405020304" pitchFamily="18" charset="0"/>
              </a:rPr>
              <a:t>Income or earnings are a textbook example of a positively skewed distribution. And the distributions of medians at a college and disciplinary levels remain positively skewed. Skewness (and standard error of skewness) of median earnings is 1.243 (0.014) for data on one year after entering repayment and 1.209 (0.014) for two years after entering repayment. Logarithmic transformations are a common practice of transforming a highly skewed variable into one that is more approximately normal (Benoit 2011). For data in this study, skewness (and standard error of skewness) of a natural logarithm of median earnings is 0.179 (0.014) one year after entering repayment and 0.128 (0.014) two years after entering repayment. Logarithmic transformation of the dependent variable also helps with interpretation of the regression coefficients. With natural logarithm of earnings as a dependent variable, a one unit increase in independent variable multiplies the expected median earnings by </a:t>
            </a:r>
            <a:r>
              <a:rPr lang="en-US" sz="1100" i="1" dirty="0">
                <a:ea typeface="Calibri" panose="020F0502020204030204" pitchFamily="34" charset="0"/>
                <a:cs typeface="Times New Roman" panose="02020603050405020304" pitchFamily="18" charset="0"/>
              </a:rPr>
              <a:t>e</a:t>
            </a:r>
            <a:r>
              <a:rPr lang="en-US" sz="1100" dirty="0">
                <a:ea typeface="Calibri" panose="020F0502020204030204" pitchFamily="34" charset="0"/>
                <a:cs typeface="Times New Roman" panose="02020603050405020304" pitchFamily="18" charset="0"/>
              </a:rPr>
              <a:t> to the power of a regression coefficient. </a:t>
            </a:r>
          </a:p>
        </p:txBody>
      </p:sp>
      <p:sp>
        <p:nvSpPr>
          <p:cNvPr id="4" name="Slide Number Placeholder 3"/>
          <p:cNvSpPr>
            <a:spLocks noGrp="1"/>
          </p:cNvSpPr>
          <p:nvPr>
            <p:ph type="sldNum" sz="quarter" idx="5"/>
          </p:nvPr>
        </p:nvSpPr>
        <p:spPr/>
        <p:txBody>
          <a:bodyPr/>
          <a:lstStyle/>
          <a:p>
            <a:fld id="{1F92CCE7-BB2E-46D7-A053-D08179A8A5C6}" type="slidenum">
              <a:rPr lang="en-US" smtClean="0"/>
              <a:t>10</a:t>
            </a:fld>
            <a:endParaRPr lang="en-US" dirty="0"/>
          </a:p>
        </p:txBody>
      </p:sp>
    </p:spTree>
    <p:extLst>
      <p:ext uri="{BB962C8B-B14F-4D97-AF65-F5344CB8AC3E}">
        <p14:creationId xmlns:p14="http://schemas.microsoft.com/office/powerpoint/2010/main" val="192737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11</a:t>
            </a:fld>
            <a:endParaRPr lang="en-US" dirty="0"/>
          </a:p>
        </p:txBody>
      </p:sp>
    </p:spTree>
    <p:extLst>
      <p:ext uri="{BB962C8B-B14F-4D97-AF65-F5344CB8AC3E}">
        <p14:creationId xmlns:p14="http://schemas.microsoft.com/office/powerpoint/2010/main" val="352804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92CCE7-BB2E-46D7-A053-D08179A8A5C6}" type="slidenum">
              <a:rPr lang="en-US" smtClean="0"/>
              <a:t>12</a:t>
            </a:fld>
            <a:endParaRPr lang="en-US" dirty="0"/>
          </a:p>
        </p:txBody>
      </p:sp>
    </p:spTree>
    <p:extLst>
      <p:ext uri="{BB962C8B-B14F-4D97-AF65-F5344CB8AC3E}">
        <p14:creationId xmlns:p14="http://schemas.microsoft.com/office/powerpoint/2010/main" val="2087778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92CCE7-BB2E-46D7-A053-D08179A8A5C6}" type="slidenum">
              <a:rPr lang="en-US" smtClean="0"/>
              <a:t>13</a:t>
            </a:fld>
            <a:endParaRPr lang="en-US" dirty="0"/>
          </a:p>
        </p:txBody>
      </p:sp>
    </p:spTree>
    <p:extLst>
      <p:ext uri="{BB962C8B-B14F-4D97-AF65-F5344CB8AC3E}">
        <p14:creationId xmlns:p14="http://schemas.microsoft.com/office/powerpoint/2010/main" val="4196133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92CCE7-BB2E-46D7-A053-D08179A8A5C6}" type="slidenum">
              <a:rPr lang="en-US" smtClean="0"/>
              <a:t>14</a:t>
            </a:fld>
            <a:endParaRPr lang="en-US" dirty="0"/>
          </a:p>
        </p:txBody>
      </p:sp>
    </p:spTree>
    <p:extLst>
      <p:ext uri="{BB962C8B-B14F-4D97-AF65-F5344CB8AC3E}">
        <p14:creationId xmlns:p14="http://schemas.microsoft.com/office/powerpoint/2010/main" val="93998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92CCE7-BB2E-46D7-A053-D08179A8A5C6}" type="slidenum">
              <a:rPr lang="en-US" smtClean="0"/>
              <a:t>15</a:t>
            </a:fld>
            <a:endParaRPr lang="en-US" dirty="0"/>
          </a:p>
        </p:txBody>
      </p:sp>
    </p:spTree>
    <p:extLst>
      <p:ext uri="{BB962C8B-B14F-4D97-AF65-F5344CB8AC3E}">
        <p14:creationId xmlns:p14="http://schemas.microsoft.com/office/powerpoint/2010/main" val="274981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92CCE7-BB2E-46D7-A053-D08179A8A5C6}" type="slidenum">
              <a:rPr lang="en-US" smtClean="0"/>
              <a:t>16</a:t>
            </a:fld>
            <a:endParaRPr lang="en-US" dirty="0"/>
          </a:p>
        </p:txBody>
      </p:sp>
    </p:spTree>
    <p:extLst>
      <p:ext uri="{BB962C8B-B14F-4D97-AF65-F5344CB8AC3E}">
        <p14:creationId xmlns:p14="http://schemas.microsoft.com/office/powerpoint/2010/main" val="194064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92CCE7-BB2E-46D7-A053-D08179A8A5C6}" type="slidenum">
              <a:rPr lang="en-US" smtClean="0"/>
              <a:t>17</a:t>
            </a:fld>
            <a:endParaRPr lang="en-US" dirty="0"/>
          </a:p>
        </p:txBody>
      </p:sp>
    </p:spTree>
    <p:extLst>
      <p:ext uri="{BB962C8B-B14F-4D97-AF65-F5344CB8AC3E}">
        <p14:creationId xmlns:p14="http://schemas.microsoft.com/office/powerpoint/2010/main" val="51102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898">
              <a:defRPr/>
            </a:pPr>
            <a:r>
              <a:rPr lang="en-US" sz="17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The proportions of variances that can explained by the institutional level are 22% one year after entering repayment and 21% two years after entering repayment. The proportion of variance that can be explained by disciplinary level is 60% one and two years after entering repayment. Thus, the unconditional model clearly demonstrates that disciplinary level is more consequential for student earnings than the institutional level.</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18</a:t>
            </a:fld>
            <a:endParaRPr lang="en-US" dirty="0"/>
          </a:p>
        </p:txBody>
      </p:sp>
    </p:spTree>
    <p:extLst>
      <p:ext uri="{BB962C8B-B14F-4D97-AF65-F5344CB8AC3E}">
        <p14:creationId xmlns:p14="http://schemas.microsoft.com/office/powerpoint/2010/main" val="3066033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 not for profit</a:t>
            </a:r>
          </a:p>
        </p:txBody>
      </p:sp>
      <p:sp>
        <p:nvSpPr>
          <p:cNvPr id="4" name="Slide Number Placeholder 3"/>
          <p:cNvSpPr>
            <a:spLocks noGrp="1"/>
          </p:cNvSpPr>
          <p:nvPr>
            <p:ph type="sldNum" sz="quarter" idx="5"/>
          </p:nvPr>
        </p:nvSpPr>
        <p:spPr/>
        <p:txBody>
          <a:bodyPr/>
          <a:lstStyle/>
          <a:p>
            <a:fld id="{1F92CCE7-BB2E-46D7-A053-D08179A8A5C6}" type="slidenum">
              <a:rPr lang="en-US" smtClean="0"/>
              <a:t>19</a:t>
            </a:fld>
            <a:endParaRPr lang="en-US" dirty="0"/>
          </a:p>
        </p:txBody>
      </p:sp>
    </p:spTree>
    <p:extLst>
      <p:ext uri="{BB962C8B-B14F-4D97-AF65-F5344CB8AC3E}">
        <p14:creationId xmlns:p14="http://schemas.microsoft.com/office/powerpoint/2010/main" val="160143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2</a:t>
            </a:fld>
            <a:endParaRPr lang="en-US" dirty="0"/>
          </a:p>
        </p:txBody>
      </p:sp>
    </p:spTree>
    <p:extLst>
      <p:ext uri="{BB962C8B-B14F-4D97-AF65-F5344CB8AC3E}">
        <p14:creationId xmlns:p14="http://schemas.microsoft.com/office/powerpoint/2010/main" val="3983554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898">
              <a:defRPr/>
            </a:pPr>
            <a:r>
              <a:rPr lang="en-US" sz="17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The proportions of variances that can explained by the institutional level are 22% one year after entering repayment and 21% two years after entering repayment. The proportion of variance that can be explained by disciplinary level is 60% one and two years after entering repayment. Thus, the unconditional model clearly demonstrates that disciplinary level is more consequential for student earnings than the institutional level.</a:t>
            </a:r>
            <a:endParaRPr lang="en-US" sz="17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20</a:t>
            </a:fld>
            <a:endParaRPr lang="en-US" dirty="0"/>
          </a:p>
        </p:txBody>
      </p:sp>
    </p:spTree>
    <p:extLst>
      <p:ext uri="{BB962C8B-B14F-4D97-AF65-F5344CB8AC3E}">
        <p14:creationId xmlns:p14="http://schemas.microsoft.com/office/powerpoint/2010/main" val="2509118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92CCE7-BB2E-46D7-A053-D08179A8A5C6}" type="slidenum">
              <a:rPr lang="en-US" smtClean="0"/>
              <a:t>21</a:t>
            </a:fld>
            <a:endParaRPr lang="en-US" dirty="0"/>
          </a:p>
        </p:txBody>
      </p:sp>
    </p:spTree>
    <p:extLst>
      <p:ext uri="{BB962C8B-B14F-4D97-AF65-F5344CB8AC3E}">
        <p14:creationId xmlns:p14="http://schemas.microsoft.com/office/powerpoint/2010/main" val="1948248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22</a:t>
            </a:fld>
            <a:endParaRPr lang="en-US"/>
          </a:p>
        </p:txBody>
      </p:sp>
    </p:spTree>
    <p:extLst>
      <p:ext uri="{BB962C8B-B14F-4D97-AF65-F5344CB8AC3E}">
        <p14:creationId xmlns:p14="http://schemas.microsoft.com/office/powerpoint/2010/main" val="552619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23</a:t>
            </a:fld>
            <a:endParaRPr lang="en-US"/>
          </a:p>
        </p:txBody>
      </p:sp>
    </p:spTree>
    <p:extLst>
      <p:ext uri="{BB962C8B-B14F-4D97-AF65-F5344CB8AC3E}">
        <p14:creationId xmlns:p14="http://schemas.microsoft.com/office/powerpoint/2010/main" val="3075544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24</a:t>
            </a:fld>
            <a:endParaRPr lang="en-US"/>
          </a:p>
        </p:txBody>
      </p:sp>
    </p:spTree>
    <p:extLst>
      <p:ext uri="{BB962C8B-B14F-4D97-AF65-F5344CB8AC3E}">
        <p14:creationId xmlns:p14="http://schemas.microsoft.com/office/powerpoint/2010/main" val="464746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25</a:t>
            </a:fld>
            <a:endParaRPr lang="en-US"/>
          </a:p>
        </p:txBody>
      </p:sp>
    </p:spTree>
    <p:extLst>
      <p:ext uri="{BB962C8B-B14F-4D97-AF65-F5344CB8AC3E}">
        <p14:creationId xmlns:p14="http://schemas.microsoft.com/office/powerpoint/2010/main" val="2140372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26</a:t>
            </a:fld>
            <a:endParaRPr lang="en-US"/>
          </a:p>
        </p:txBody>
      </p:sp>
    </p:spTree>
    <p:extLst>
      <p:ext uri="{BB962C8B-B14F-4D97-AF65-F5344CB8AC3E}">
        <p14:creationId xmlns:p14="http://schemas.microsoft.com/office/powerpoint/2010/main" val="1308613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High salary for private non-profit institutions is not observed in raw data, but once other characteristics are at average . . . </a:t>
            </a:r>
          </a:p>
          <a:p>
            <a:endParaRPr lang="en-US" dirty="0"/>
          </a:p>
          <a:p>
            <a:r>
              <a:rPr lang="en-US" dirty="0"/>
              <a:t>Private non-profit institutions are less likely to report ACT scores; and , when ACT scores are reported, they are lower.</a:t>
            </a:r>
          </a:p>
        </p:txBody>
      </p:sp>
      <p:sp>
        <p:nvSpPr>
          <p:cNvPr id="4" name="Slide Number Placeholder 3"/>
          <p:cNvSpPr>
            <a:spLocks noGrp="1"/>
          </p:cNvSpPr>
          <p:nvPr>
            <p:ph type="sldNum" sz="quarter" idx="5"/>
          </p:nvPr>
        </p:nvSpPr>
        <p:spPr/>
        <p:txBody>
          <a:bodyPr/>
          <a:lstStyle/>
          <a:p>
            <a:fld id="{1F92CCE7-BB2E-46D7-A053-D08179A8A5C6}" type="slidenum">
              <a:rPr lang="en-US" smtClean="0"/>
              <a:t>27</a:t>
            </a:fld>
            <a:endParaRPr lang="en-US"/>
          </a:p>
        </p:txBody>
      </p:sp>
    </p:spTree>
    <p:extLst>
      <p:ext uri="{BB962C8B-B14F-4D97-AF65-F5344CB8AC3E}">
        <p14:creationId xmlns:p14="http://schemas.microsoft.com/office/powerpoint/2010/main" val="3098347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Despite being less selective, private for profit institutions are associated with slightly higher salaries . . .  These are those who graduate though . . . Observed values are also higher? Could it be because they cut unprofitable programs?</a:t>
            </a:r>
          </a:p>
        </p:txBody>
      </p:sp>
      <p:sp>
        <p:nvSpPr>
          <p:cNvPr id="4" name="Slide Number Placeholder 3"/>
          <p:cNvSpPr>
            <a:spLocks noGrp="1"/>
          </p:cNvSpPr>
          <p:nvPr>
            <p:ph type="sldNum" sz="quarter" idx="5"/>
          </p:nvPr>
        </p:nvSpPr>
        <p:spPr/>
        <p:txBody>
          <a:bodyPr/>
          <a:lstStyle/>
          <a:p>
            <a:fld id="{1F92CCE7-BB2E-46D7-A053-D08179A8A5C6}" type="slidenum">
              <a:rPr lang="en-US" smtClean="0"/>
              <a:t>28</a:t>
            </a:fld>
            <a:endParaRPr lang="en-US"/>
          </a:p>
        </p:txBody>
      </p:sp>
    </p:spTree>
    <p:extLst>
      <p:ext uri="{BB962C8B-B14F-4D97-AF65-F5344CB8AC3E}">
        <p14:creationId xmlns:p14="http://schemas.microsoft.com/office/powerpoint/2010/main" val="34063021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Despite being less selective, private for profit institutions are associated with slightly higher salaries . . .  These are those who graduate though . . . Observed values are also higher? Could it be because they cut unprofitable programs?</a:t>
            </a:r>
          </a:p>
        </p:txBody>
      </p:sp>
      <p:sp>
        <p:nvSpPr>
          <p:cNvPr id="4" name="Slide Number Placeholder 3"/>
          <p:cNvSpPr>
            <a:spLocks noGrp="1"/>
          </p:cNvSpPr>
          <p:nvPr>
            <p:ph type="sldNum" sz="quarter" idx="5"/>
          </p:nvPr>
        </p:nvSpPr>
        <p:spPr/>
        <p:txBody>
          <a:bodyPr/>
          <a:lstStyle/>
          <a:p>
            <a:fld id="{1F92CCE7-BB2E-46D7-A053-D08179A8A5C6}" type="slidenum">
              <a:rPr lang="en-US" smtClean="0"/>
              <a:t>29</a:t>
            </a:fld>
            <a:endParaRPr lang="en-US"/>
          </a:p>
        </p:txBody>
      </p:sp>
    </p:spTree>
    <p:extLst>
      <p:ext uri="{BB962C8B-B14F-4D97-AF65-F5344CB8AC3E}">
        <p14:creationId xmlns:p14="http://schemas.microsoft.com/office/powerpoint/2010/main" val="351742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3</a:t>
            </a:fld>
            <a:endParaRPr lang="en-US" dirty="0"/>
          </a:p>
        </p:txBody>
      </p:sp>
    </p:spTree>
    <p:extLst>
      <p:ext uri="{BB962C8B-B14F-4D97-AF65-F5344CB8AC3E}">
        <p14:creationId xmlns:p14="http://schemas.microsoft.com/office/powerpoint/2010/main" val="3177656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Despite being less selective, private for profit institutions are associated with slightly higher salaries . . .  These are those who graduate though . . . Observed values are also higher? Could it be because they cut unprofitable programs?</a:t>
            </a:r>
          </a:p>
        </p:txBody>
      </p:sp>
      <p:sp>
        <p:nvSpPr>
          <p:cNvPr id="4" name="Slide Number Placeholder 3"/>
          <p:cNvSpPr>
            <a:spLocks noGrp="1"/>
          </p:cNvSpPr>
          <p:nvPr>
            <p:ph type="sldNum" sz="quarter" idx="5"/>
          </p:nvPr>
        </p:nvSpPr>
        <p:spPr/>
        <p:txBody>
          <a:bodyPr/>
          <a:lstStyle/>
          <a:p>
            <a:fld id="{1F92CCE7-BB2E-46D7-A053-D08179A8A5C6}" type="slidenum">
              <a:rPr lang="en-US" smtClean="0"/>
              <a:t>30</a:t>
            </a:fld>
            <a:endParaRPr lang="en-US"/>
          </a:p>
        </p:txBody>
      </p:sp>
    </p:spTree>
    <p:extLst>
      <p:ext uri="{BB962C8B-B14F-4D97-AF65-F5344CB8AC3E}">
        <p14:creationId xmlns:p14="http://schemas.microsoft.com/office/powerpoint/2010/main" val="3340291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Despite being less selective, private for profit institutions are associated with slightly higher salaries . . .  These are those who graduate though . . . Observed values are also higher? Could it be because they cut unprofitable programs?</a:t>
            </a:r>
          </a:p>
        </p:txBody>
      </p:sp>
      <p:sp>
        <p:nvSpPr>
          <p:cNvPr id="4" name="Slide Number Placeholder 3"/>
          <p:cNvSpPr>
            <a:spLocks noGrp="1"/>
          </p:cNvSpPr>
          <p:nvPr>
            <p:ph type="sldNum" sz="quarter" idx="5"/>
          </p:nvPr>
        </p:nvSpPr>
        <p:spPr/>
        <p:txBody>
          <a:bodyPr/>
          <a:lstStyle/>
          <a:p>
            <a:fld id="{1F92CCE7-BB2E-46D7-A053-D08179A8A5C6}" type="slidenum">
              <a:rPr lang="en-US" smtClean="0"/>
              <a:t>31</a:t>
            </a:fld>
            <a:endParaRPr lang="en-US"/>
          </a:p>
        </p:txBody>
      </p:sp>
    </p:spTree>
    <p:extLst>
      <p:ext uri="{BB962C8B-B14F-4D97-AF65-F5344CB8AC3E}">
        <p14:creationId xmlns:p14="http://schemas.microsoft.com/office/powerpoint/2010/main" val="1715131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Despite being less selective, private for profit institutions are associated with slightly higher salaries . . .  These are those who graduate though . . . Observed values are also higher? Could it be because they cut unprofitable programs?</a:t>
            </a:r>
          </a:p>
        </p:txBody>
      </p:sp>
      <p:sp>
        <p:nvSpPr>
          <p:cNvPr id="4" name="Slide Number Placeholder 3"/>
          <p:cNvSpPr>
            <a:spLocks noGrp="1"/>
          </p:cNvSpPr>
          <p:nvPr>
            <p:ph type="sldNum" sz="quarter" idx="5"/>
          </p:nvPr>
        </p:nvSpPr>
        <p:spPr/>
        <p:txBody>
          <a:bodyPr/>
          <a:lstStyle/>
          <a:p>
            <a:fld id="{1F92CCE7-BB2E-46D7-A053-D08179A8A5C6}" type="slidenum">
              <a:rPr lang="en-US" smtClean="0"/>
              <a:t>32</a:t>
            </a:fld>
            <a:endParaRPr lang="en-US"/>
          </a:p>
        </p:txBody>
      </p:sp>
    </p:spTree>
    <p:extLst>
      <p:ext uri="{BB962C8B-B14F-4D97-AF65-F5344CB8AC3E}">
        <p14:creationId xmlns:p14="http://schemas.microsoft.com/office/powerpoint/2010/main" val="1037099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Despite being less selective, private for profit institutions are associated with slightly higher salaries . . .  These are those who graduate though . . . Observed values are also higher? Could it be because they cut unprofitable programs?</a:t>
            </a:r>
          </a:p>
        </p:txBody>
      </p:sp>
      <p:sp>
        <p:nvSpPr>
          <p:cNvPr id="4" name="Slide Number Placeholder 3"/>
          <p:cNvSpPr>
            <a:spLocks noGrp="1"/>
          </p:cNvSpPr>
          <p:nvPr>
            <p:ph type="sldNum" sz="quarter" idx="5"/>
          </p:nvPr>
        </p:nvSpPr>
        <p:spPr/>
        <p:txBody>
          <a:bodyPr/>
          <a:lstStyle/>
          <a:p>
            <a:fld id="{1F92CCE7-BB2E-46D7-A053-D08179A8A5C6}" type="slidenum">
              <a:rPr lang="en-US" smtClean="0"/>
              <a:t>33</a:t>
            </a:fld>
            <a:endParaRPr lang="en-US"/>
          </a:p>
        </p:txBody>
      </p:sp>
    </p:spTree>
    <p:extLst>
      <p:ext uri="{BB962C8B-B14F-4D97-AF65-F5344CB8AC3E}">
        <p14:creationId xmlns:p14="http://schemas.microsoft.com/office/powerpoint/2010/main" val="2858329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a:p>
            <a:endParaRPr lang="en-US" dirty="0"/>
          </a:p>
          <a:p>
            <a:r>
              <a:rPr lang="en-US" dirty="0"/>
              <a:t>Despite being less selective, private for profit institutions are associated with slightly higher salaries . . .  These are those who graduate though . . . Observed values are also higher? Could it be because they cut unprofitable programs?</a:t>
            </a:r>
          </a:p>
        </p:txBody>
      </p:sp>
      <p:sp>
        <p:nvSpPr>
          <p:cNvPr id="4" name="Slide Number Placeholder 3"/>
          <p:cNvSpPr>
            <a:spLocks noGrp="1"/>
          </p:cNvSpPr>
          <p:nvPr>
            <p:ph type="sldNum" sz="quarter" idx="5"/>
          </p:nvPr>
        </p:nvSpPr>
        <p:spPr/>
        <p:txBody>
          <a:bodyPr/>
          <a:lstStyle/>
          <a:p>
            <a:fld id="{1F92CCE7-BB2E-46D7-A053-D08179A8A5C6}" type="slidenum">
              <a:rPr lang="en-US" smtClean="0"/>
              <a:t>34</a:t>
            </a:fld>
            <a:endParaRPr lang="en-US"/>
          </a:p>
        </p:txBody>
      </p:sp>
    </p:spTree>
    <p:extLst>
      <p:ext uri="{BB962C8B-B14F-4D97-AF65-F5344CB8AC3E}">
        <p14:creationId xmlns:p14="http://schemas.microsoft.com/office/powerpoint/2010/main" val="1376579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35</a:t>
            </a:fld>
            <a:endParaRPr lang="en-US"/>
          </a:p>
        </p:txBody>
      </p:sp>
    </p:spTree>
    <p:extLst>
      <p:ext uri="{BB962C8B-B14F-4D97-AF65-F5344CB8AC3E}">
        <p14:creationId xmlns:p14="http://schemas.microsoft.com/office/powerpoint/2010/main" val="3715076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36</a:t>
            </a:fld>
            <a:endParaRPr lang="en-US"/>
          </a:p>
        </p:txBody>
      </p:sp>
    </p:spTree>
    <p:extLst>
      <p:ext uri="{BB962C8B-B14F-4D97-AF65-F5344CB8AC3E}">
        <p14:creationId xmlns:p14="http://schemas.microsoft.com/office/powerpoint/2010/main" val="64170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Tx/>
              <a:buChar char="-"/>
            </a:pPr>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37</a:t>
            </a:fld>
            <a:endParaRPr lang="en-US" dirty="0"/>
          </a:p>
        </p:txBody>
      </p:sp>
    </p:spTree>
    <p:extLst>
      <p:ext uri="{BB962C8B-B14F-4D97-AF65-F5344CB8AC3E}">
        <p14:creationId xmlns:p14="http://schemas.microsoft.com/office/powerpoint/2010/main" val="32005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148"/>
              </a:lnSpc>
              <a:spcBef>
                <a:spcPts val="287"/>
              </a:spcBef>
            </a:pPr>
            <a:r>
              <a:rPr lang="en-US" sz="1100" dirty="0">
                <a:ea typeface="Times New Roman" panose="02020603050405020304" pitchFamily="18" charset="0"/>
              </a:rPr>
              <a:t>On November 4, 2021, Bill and Melinda Gates Foundation’s </a:t>
            </a:r>
            <a:r>
              <a:rPr lang="en-US" sz="1100" u="sng" dirty="0">
                <a:solidFill>
                  <a:srgbClr val="0563C1"/>
                </a:solidFill>
                <a:ea typeface="Times New Roman" panose="02020603050405020304" pitchFamily="18" charset="0"/>
                <a:hlinkClick r:id="rId3"/>
              </a:rPr>
              <a:t>Postsecondary Value Commission</a:t>
            </a:r>
            <a:r>
              <a:rPr lang="en-US" sz="1100" dirty="0">
                <a:ea typeface="Times New Roman" panose="02020603050405020304" pitchFamily="18" charset="0"/>
              </a:rPr>
              <a:t> introduced the </a:t>
            </a:r>
            <a:r>
              <a:rPr lang="en-US" sz="1100" u="sng" dirty="0">
                <a:solidFill>
                  <a:srgbClr val="0563C1"/>
                </a:solidFill>
                <a:ea typeface="Times New Roman" panose="02020603050405020304" pitchFamily="18" charset="0"/>
                <a:hlinkClick r:id="rId4"/>
              </a:rPr>
              <a:t>Equitable Value Explorer</a:t>
            </a:r>
            <a:r>
              <a:rPr lang="en-US" sz="1100" dirty="0">
                <a:ea typeface="Times New Roman" panose="02020603050405020304" pitchFamily="18" charset="0"/>
              </a:rPr>
              <a:t>. Using several data sources—including the Integrated Postsecondary Education Data System (IPEDS), The U.S. Census Bureau’s Academic Community Survey (ACS),  and College Scorecard data—they construct a set of variables and compare median earnings of students receiving federal financial aid (based on College Scorecard data) with median earnings of a comparison population from ACS adjusted by the cost of attendance estimated using IPEDS data. To evaluate the economic value of post-secondary institutions, they use the following thresholds (see </a:t>
            </a:r>
            <a:r>
              <a:rPr lang="en-US" sz="1100" u="sng" dirty="0">
                <a:solidFill>
                  <a:srgbClr val="0563C1"/>
                </a:solidFill>
                <a:ea typeface="Times New Roman" panose="02020603050405020304" pitchFamily="18" charset="0"/>
                <a:hlinkClick r:id="rId5"/>
              </a:rPr>
              <a:t>Data Documentation</a:t>
            </a:r>
            <a:r>
              <a:rPr lang="en-US" sz="1100" dirty="0">
                <a:ea typeface="Times New Roman" panose="02020603050405020304" pitchFamily="18" charset="0"/>
              </a:rPr>
              <a:t>):</a:t>
            </a:r>
          </a:p>
          <a:p>
            <a:pPr marL="328087" indent="-328087" algn="just">
              <a:lnSpc>
                <a:spcPts val="1148"/>
              </a:lnSpc>
              <a:spcBef>
                <a:spcPts val="287"/>
              </a:spcBef>
              <a:buFont typeface="Symbol" panose="05050102010706020507" pitchFamily="18" charset="2"/>
              <a:buChar char=""/>
            </a:pPr>
            <a:r>
              <a:rPr lang="en-US" sz="1100" b="1" dirty="0">
                <a:ea typeface="Times New Roman" panose="02020603050405020304" pitchFamily="18" charset="0"/>
              </a:rPr>
              <a:t>(T0) Minimum Economic Return</a:t>
            </a:r>
            <a:r>
              <a:rPr lang="en-US" sz="1100" dirty="0">
                <a:ea typeface="Times New Roman" panose="02020603050405020304" pitchFamily="18" charset="0"/>
              </a:rPr>
              <a:t>: Median earnings of workers with positive earnings in the same state the institution is located and with a High School Degree (or GED) as their highest level of educational attainment, plus yearly amortized total cost of obtaining the credential.</a:t>
            </a:r>
          </a:p>
          <a:p>
            <a:pPr marL="328087" indent="-328087" algn="just">
              <a:lnSpc>
                <a:spcPts val="1148"/>
              </a:lnSpc>
              <a:spcBef>
                <a:spcPts val="287"/>
              </a:spcBef>
              <a:buFont typeface="Symbol" panose="05050102010706020507" pitchFamily="18" charset="2"/>
              <a:buChar char=""/>
            </a:pPr>
            <a:r>
              <a:rPr lang="en-US" sz="1100" b="1" dirty="0">
                <a:ea typeface="Times New Roman" panose="02020603050405020304" pitchFamily="18" charset="0"/>
              </a:rPr>
              <a:t>(T1) Earnings Premium: </a:t>
            </a:r>
            <a:r>
              <a:rPr lang="en-US" sz="1100" dirty="0">
                <a:ea typeface="Times New Roman" panose="02020603050405020304" pitchFamily="18" charset="0"/>
              </a:rPr>
              <a:t>Median earnings of workers with positive earnings in the same state with the same level of degree (BA or AA) as the predominant credential awarded by the institution.</a:t>
            </a:r>
          </a:p>
          <a:p>
            <a:pPr marL="328087" indent="-328087" algn="just">
              <a:lnSpc>
                <a:spcPts val="1148"/>
              </a:lnSpc>
              <a:spcBef>
                <a:spcPts val="287"/>
              </a:spcBef>
              <a:buFont typeface="Symbol" panose="05050102010706020507" pitchFamily="18" charset="2"/>
              <a:buChar char=""/>
            </a:pPr>
            <a:r>
              <a:rPr lang="en-US" sz="1100" b="1" dirty="0">
                <a:ea typeface="Times New Roman" panose="02020603050405020304" pitchFamily="18" charset="0"/>
              </a:rPr>
              <a:t>(T3)</a:t>
            </a:r>
            <a:r>
              <a:rPr lang="en-US" sz="1100" dirty="0">
                <a:ea typeface="Times New Roman" panose="02020603050405020304" pitchFamily="18" charset="0"/>
              </a:rPr>
              <a:t> </a:t>
            </a:r>
            <a:r>
              <a:rPr lang="en-US" sz="1100" b="1" dirty="0">
                <a:ea typeface="Times New Roman" panose="02020603050405020304" pitchFamily="18" charset="0"/>
              </a:rPr>
              <a:t>Earnings Mobility:</a:t>
            </a:r>
            <a:r>
              <a:rPr lang="en-US" sz="1100" dirty="0">
                <a:ea typeface="Times New Roman" panose="02020603050405020304" pitchFamily="18" charset="0"/>
              </a:rPr>
              <a:t> The 60th percentile of earnings among workers with positive earnings in the same state the institution is located regardless of educational attainment.</a:t>
            </a:r>
          </a:p>
          <a:p>
            <a:r>
              <a:rPr lang="en-US" sz="1100" dirty="0"/>
              <a:t>https://equity.postsecondaryvalue.org/datatool </a:t>
            </a:r>
          </a:p>
        </p:txBody>
      </p:sp>
      <p:sp>
        <p:nvSpPr>
          <p:cNvPr id="4" name="Slide Number Placeholder 3"/>
          <p:cNvSpPr>
            <a:spLocks noGrp="1"/>
          </p:cNvSpPr>
          <p:nvPr>
            <p:ph type="sldNum" sz="quarter" idx="5"/>
          </p:nvPr>
        </p:nvSpPr>
        <p:spPr/>
        <p:txBody>
          <a:bodyPr/>
          <a:lstStyle/>
          <a:p>
            <a:fld id="{1F92CCE7-BB2E-46D7-A053-D08179A8A5C6}" type="slidenum">
              <a:rPr lang="en-US" smtClean="0"/>
              <a:t>4</a:t>
            </a:fld>
            <a:endParaRPr lang="en-US" dirty="0"/>
          </a:p>
        </p:txBody>
      </p:sp>
    </p:spTree>
    <p:extLst>
      <p:ext uri="{BB962C8B-B14F-4D97-AF65-F5344CB8AC3E}">
        <p14:creationId xmlns:p14="http://schemas.microsoft.com/office/powerpoint/2010/main" val="333299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5</a:t>
            </a:fld>
            <a:endParaRPr lang="en-US"/>
          </a:p>
        </p:txBody>
      </p:sp>
    </p:spTree>
    <p:extLst>
      <p:ext uri="{BB962C8B-B14F-4D97-AF65-F5344CB8AC3E}">
        <p14:creationId xmlns:p14="http://schemas.microsoft.com/office/powerpoint/2010/main" val="37305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6</a:t>
            </a:fld>
            <a:endParaRPr lang="en-US"/>
          </a:p>
        </p:txBody>
      </p:sp>
    </p:spTree>
    <p:extLst>
      <p:ext uri="{BB962C8B-B14F-4D97-AF65-F5344CB8AC3E}">
        <p14:creationId xmlns:p14="http://schemas.microsoft.com/office/powerpoint/2010/main" val="372889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https://app.powerbi.com/view?r=eyJrIjoiNDVjMDQ0NmUtOGI3Ni00ZjU1LThjZDctYjc1NmNlZjE0NmJlIiwidCI6IjJhMDA3MjhlLWYwZDAtNDBiNC1hNGU4LWNlNDMzZjNmYmNhNyIsImMiOjN9</a:t>
            </a:r>
          </a:p>
        </p:txBody>
      </p:sp>
      <p:sp>
        <p:nvSpPr>
          <p:cNvPr id="4" name="Slide Number Placeholder 3"/>
          <p:cNvSpPr>
            <a:spLocks noGrp="1"/>
          </p:cNvSpPr>
          <p:nvPr>
            <p:ph type="sldNum" sz="quarter" idx="5"/>
          </p:nvPr>
        </p:nvSpPr>
        <p:spPr/>
        <p:txBody>
          <a:bodyPr/>
          <a:lstStyle/>
          <a:p>
            <a:fld id="{1F92CCE7-BB2E-46D7-A053-D08179A8A5C6}" type="slidenum">
              <a:rPr lang="en-US" smtClean="0"/>
              <a:t>7</a:t>
            </a:fld>
            <a:endParaRPr lang="en-US"/>
          </a:p>
        </p:txBody>
      </p:sp>
    </p:spTree>
    <p:extLst>
      <p:ext uri="{BB962C8B-B14F-4D97-AF65-F5344CB8AC3E}">
        <p14:creationId xmlns:p14="http://schemas.microsoft.com/office/powerpoint/2010/main" val="3353989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But such tangible forms of capital are not the only type of capital. Schooling, a computer training course, expenditures on medical care, and lectures on the virtues of punctuality and honesty are also capital. That is because they raise earnings, improve health, or add to a person’s good habits over much of his lifetime. Therefore, economists regard expenditures on </a:t>
            </a:r>
            <a:r>
              <a:rPr lang="en-US" cap="small" dirty="0">
                <a:hlinkClick r:id="rId3"/>
              </a:rPr>
              <a:t>education</a:t>
            </a:r>
            <a:r>
              <a:rPr lang="en-US" dirty="0"/>
              <a:t>, training, medical care, and so on as investments in human capital. They are called human capital because people cannot be separated from their knowledge, skills, health, or values in the way they can be separated from their financial and physical assets.</a:t>
            </a:r>
          </a:p>
          <a:p>
            <a:pPr>
              <a:defRPr/>
            </a:pPr>
            <a:r>
              <a:rPr lang="en-US" dirty="0"/>
              <a:t>Education, training, and health are the most important investments in human capital. Many studies have shown that high school and college education in the United States greatly raise a person’s income, even after netting out direct and indirect costs of schooling, and even after adjusting for the fact that people with more education tend to have higher IQs and better-educated, richer parents. Similar evidence covering many years is now available from more than a hundred countries with different cultures and economic systems. The earnings of more-educated people are almost always well above average, although the gains are generally larger in less-developed countries.</a:t>
            </a:r>
          </a:p>
          <a:p>
            <a:pPr>
              <a:defRPr/>
            </a:pPr>
            <a:r>
              <a:rPr lang="en-US" dirty="0"/>
              <a:t>Gary S. Becker</a:t>
            </a:r>
          </a:p>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8</a:t>
            </a:fld>
            <a:endParaRPr lang="en-US" dirty="0"/>
          </a:p>
        </p:txBody>
      </p:sp>
    </p:spTree>
    <p:extLst>
      <p:ext uri="{BB962C8B-B14F-4D97-AF65-F5344CB8AC3E}">
        <p14:creationId xmlns:p14="http://schemas.microsoft.com/office/powerpoint/2010/main" val="171303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92CCE7-BB2E-46D7-A053-D08179A8A5C6}" type="slidenum">
              <a:rPr lang="en-US" smtClean="0"/>
              <a:t>9</a:t>
            </a:fld>
            <a:endParaRPr lang="en-US" dirty="0"/>
          </a:p>
        </p:txBody>
      </p:sp>
    </p:spTree>
    <p:extLst>
      <p:ext uri="{BB962C8B-B14F-4D97-AF65-F5344CB8AC3E}">
        <p14:creationId xmlns:p14="http://schemas.microsoft.com/office/powerpoint/2010/main" val="196175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306871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4.jpeg"/><Relationship Id="rId7" Type="http://schemas.openxmlformats.org/officeDocument/2006/relationships/diagramLayout" Target="../diagrams/layout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46.jpeg"/><Relationship Id="rId10" Type="http://schemas.microsoft.com/office/2007/relationships/diagramDrawing" Target="../diagrams/drawing3.xml"/><Relationship Id="rId4" Type="http://schemas.openxmlformats.org/officeDocument/2006/relationships/image" Target="../media/image45.jpeg"/><Relationship Id="rId9" Type="http://schemas.openxmlformats.org/officeDocument/2006/relationships/diagramColors" Target="../diagrams/colors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view?r=eyJrIjoiNDVjMDQ0NmUtOGI3Ni00ZjU1LThjZDctYjc1NmNlZjE0NmJlIiwidCI6IjJhMDA3MjhlLWYwZDAtNDBiNC1hNGU4LWNlNDMzZjNmYmNhNyIsImMiOjN9"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view?r=eyJrIjoiNDVjMDQ0NmUtOGI3Ni00ZjU1LThjZDctYjc1NmNlZjE0NmJlIiwidCI6IjJhMDA3MjhlLWYwZDAtNDBiNC1hNGU4LWNlNDMzZjNmYmNhNyIsImMiOjN9"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CBA4-C4BA-4B83-AC53-67484E172769}"/>
              </a:ext>
            </a:extLst>
          </p:cNvPr>
          <p:cNvSpPr>
            <a:spLocks noGrp="1"/>
          </p:cNvSpPr>
          <p:nvPr>
            <p:ph type="title"/>
          </p:nvPr>
        </p:nvSpPr>
        <p:spPr>
          <a:xfrm>
            <a:off x="3265407" y="3860962"/>
            <a:ext cx="6972937" cy="1585901"/>
          </a:xfrm>
        </p:spPr>
        <p:txBody>
          <a:bodyPr vert="horz" lIns="91440" tIns="45720" rIns="91440" bIns="45720" rtlCol="0" anchor="t">
            <a:noAutofit/>
          </a:bodyPr>
          <a:lstStyle/>
          <a:p>
            <a:r>
              <a:rPr lang="en-US" sz="3600" dirty="0">
                <a:solidFill>
                  <a:schemeClr val="tx1"/>
                </a:solidFill>
              </a:rPr>
              <a:t>College Selectivity, Choice of Major, and Post-College Earnings</a:t>
            </a:r>
            <a:endParaRPr lang="en-US" sz="3600" kern="1200" dirty="0">
              <a:solidFill>
                <a:schemeClr val="tx1"/>
              </a:solidFill>
            </a:endParaRPr>
          </a:p>
        </p:txBody>
      </p:sp>
      <p:pic>
        <p:nvPicPr>
          <p:cNvPr id="10" name="Picture 9">
            <a:extLst>
              <a:ext uri="{FF2B5EF4-FFF2-40B4-BE49-F238E27FC236}">
                <a16:creationId xmlns:a16="http://schemas.microsoft.com/office/drawing/2014/main" id="{3C47BCAA-B5FE-43E9-A3C3-4773C86B37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16583"/>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4" name="Picture 3">
            <a:extLst>
              <a:ext uri="{FF2B5EF4-FFF2-40B4-BE49-F238E27FC236}">
                <a16:creationId xmlns:a16="http://schemas.microsoft.com/office/drawing/2014/main" id="{91A52E44-6B06-4D82-B9E6-E9E1F20BBFAF}"/>
              </a:ext>
            </a:extLst>
          </p:cNvPr>
          <p:cNvPicPr>
            <a:picLocks noChangeAspect="1"/>
          </p:cNvPicPr>
          <p:nvPr/>
        </p:nvPicPr>
        <p:blipFill rotWithShape="1">
          <a:blip r:embed="rId4"/>
          <a:srcRect l="30366" r="16201" b="2"/>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pic>
        <p:nvPicPr>
          <p:cNvPr id="8" name="Picture 7">
            <a:extLst>
              <a:ext uri="{FF2B5EF4-FFF2-40B4-BE49-F238E27FC236}">
                <a16:creationId xmlns:a16="http://schemas.microsoft.com/office/drawing/2014/main" id="{54A1CBB1-4350-4CC5-9D77-6149AD917F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750"/>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pic>
        <p:nvPicPr>
          <p:cNvPr id="5" name="Picture 4">
            <a:extLst>
              <a:ext uri="{FF2B5EF4-FFF2-40B4-BE49-F238E27FC236}">
                <a16:creationId xmlns:a16="http://schemas.microsoft.com/office/drawing/2014/main" id="{454EB61F-3D2D-470C-84DC-DD60F0515720}"/>
              </a:ext>
            </a:extLst>
          </p:cNvPr>
          <p:cNvPicPr>
            <a:picLocks noChangeAspect="1"/>
          </p:cNvPicPr>
          <p:nvPr/>
        </p:nvPicPr>
        <p:blipFill rotWithShape="1">
          <a:blip r:embed="rId6"/>
          <a:srcRect l="17916" r="22596"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pic>
        <p:nvPicPr>
          <p:cNvPr id="16" name="Picture 15" descr="A picture containing auditorium&#10;&#10;Description automatically generated">
            <a:extLst>
              <a:ext uri="{FF2B5EF4-FFF2-40B4-BE49-F238E27FC236}">
                <a16:creationId xmlns:a16="http://schemas.microsoft.com/office/drawing/2014/main" id="{CB66F97D-ACAC-4BBE-8471-333334178E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2985" r="19509" b="-2"/>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
        <p:nvSpPr>
          <p:cNvPr id="6" name="TextBox 5"/>
          <p:cNvSpPr txBox="1"/>
          <p:nvPr/>
        </p:nvSpPr>
        <p:spPr>
          <a:xfrm>
            <a:off x="4140515" y="5469211"/>
            <a:ext cx="5222720" cy="369332"/>
          </a:xfrm>
          <a:prstGeom prst="rect">
            <a:avLst/>
          </a:prstGeom>
          <a:noFill/>
        </p:spPr>
        <p:txBody>
          <a:bodyPr wrap="square" rtlCol="0">
            <a:spAutoFit/>
          </a:bodyPr>
          <a:lstStyle/>
          <a:p>
            <a:pPr algn="ctr"/>
            <a:r>
              <a:rPr lang="en-US" dirty="0"/>
              <a:t>Iryna Y. Muse</a:t>
            </a: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4798" y="5841121"/>
            <a:ext cx="2643505" cy="724761"/>
          </a:xfrm>
          <a:prstGeom prst="rect">
            <a:avLst/>
          </a:prstGeom>
        </p:spPr>
      </p:pic>
    </p:spTree>
    <p:extLst>
      <p:ext uri="{BB962C8B-B14F-4D97-AF65-F5344CB8AC3E}">
        <p14:creationId xmlns:p14="http://schemas.microsoft.com/office/powerpoint/2010/main" val="176345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E30408B7-02B2-4EC4-8EE8-B53E74642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B02D6F-0D05-4AC9-8EEE-BC374876D517}"/>
              </a:ext>
            </a:extLst>
          </p:cNvPr>
          <p:cNvSpPr>
            <a:spLocks noGrp="1"/>
          </p:cNvSpPr>
          <p:nvPr>
            <p:ph type="title"/>
          </p:nvPr>
        </p:nvSpPr>
        <p:spPr>
          <a:xfrm>
            <a:off x="821605" y="4641753"/>
            <a:ext cx="8508512" cy="1274076"/>
          </a:xfrm>
        </p:spPr>
        <p:txBody>
          <a:bodyPr vert="horz" lIns="91440" tIns="45720" rIns="91440" bIns="45720" rtlCol="0" anchor="b">
            <a:normAutofit/>
          </a:bodyPr>
          <a:lstStyle/>
          <a:p>
            <a:pPr algn="l"/>
            <a:r>
              <a:rPr lang="en-US" sz="6000" kern="1200" dirty="0">
                <a:solidFill>
                  <a:schemeClr val="tx1"/>
                </a:solidFill>
                <a:latin typeface="+mj-lt"/>
                <a:ea typeface="+mj-ea"/>
                <a:cs typeface="+mj-cs"/>
              </a:rPr>
              <a:t>Log-linear model</a:t>
            </a:r>
          </a:p>
        </p:txBody>
      </p:sp>
      <p:sp>
        <p:nvSpPr>
          <p:cNvPr id="3" name="Text Placeholder 2">
            <a:extLst>
              <a:ext uri="{FF2B5EF4-FFF2-40B4-BE49-F238E27FC236}">
                <a16:creationId xmlns:a16="http://schemas.microsoft.com/office/drawing/2014/main" id="{AAEE842F-BEB7-4DFE-9E05-559B0CF59201}"/>
              </a:ext>
            </a:extLst>
          </p:cNvPr>
          <p:cNvSpPr>
            <a:spLocks noGrp="1"/>
          </p:cNvSpPr>
          <p:nvPr>
            <p:ph type="body" sz="quarter" idx="41"/>
          </p:nvPr>
        </p:nvSpPr>
        <p:spPr>
          <a:xfrm>
            <a:off x="849252" y="5901095"/>
            <a:ext cx="8515793" cy="429768"/>
          </a:xfrm>
        </p:spPr>
        <p:txBody>
          <a:bodyPr vert="horz" lIns="91440" tIns="45720" rIns="91440" bIns="45720" rtlCol="0">
            <a:normAutofit/>
          </a:bodyPr>
          <a:lstStyle/>
          <a:p>
            <a:pPr algn="l" latinLnBrk="0"/>
            <a:r>
              <a:rPr lang="en-US" kern="1200">
                <a:solidFill>
                  <a:schemeClr val="tx1"/>
                </a:solidFill>
                <a:latin typeface="+mn-lt"/>
                <a:ea typeface="+mn-ea"/>
                <a:cs typeface="+mn-cs"/>
              </a:rPr>
              <a:t>Transformation for a skewed distribution</a:t>
            </a:r>
          </a:p>
        </p:txBody>
      </p:sp>
      <p:pic>
        <p:nvPicPr>
          <p:cNvPr id="7" name="Picture 6">
            <a:extLst>
              <a:ext uri="{FF2B5EF4-FFF2-40B4-BE49-F238E27FC236}">
                <a16:creationId xmlns:a16="http://schemas.microsoft.com/office/drawing/2014/main" id="{D74B3E19-B6B6-4130-9793-AC6CC5B0EEDC}"/>
              </a:ext>
            </a:extLst>
          </p:cNvPr>
          <p:cNvPicPr>
            <a:picLocks noChangeAspect="1"/>
          </p:cNvPicPr>
          <p:nvPr/>
        </p:nvPicPr>
        <p:blipFill rotWithShape="1">
          <a:blip r:embed="rId3"/>
          <a:srcRect t="5719" r="2" b="2"/>
          <a:stretch/>
        </p:blipFill>
        <p:spPr>
          <a:xfrm>
            <a:off x="20" y="10"/>
            <a:ext cx="7534631" cy="4226709"/>
          </a:xfrm>
          <a:prstGeom prst="rect">
            <a:avLst/>
          </a:prstGeom>
        </p:spPr>
      </p:pic>
      <p:pic>
        <p:nvPicPr>
          <p:cNvPr id="3076" name="Picture 4" descr="Online earning blog | Earning Money">
            <a:extLst>
              <a:ext uri="{FF2B5EF4-FFF2-40B4-BE49-F238E27FC236}">
                <a16:creationId xmlns:a16="http://schemas.microsoft.com/office/drawing/2014/main" id="{152BA81A-DD03-44D0-A866-0F0C4B9529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2899"/>
          <a:stretch/>
        </p:blipFill>
        <p:spPr bwMode="auto">
          <a:xfrm>
            <a:off x="7622712" y="10"/>
            <a:ext cx="4569288" cy="4224518"/>
          </a:xfrm>
          <a:prstGeom prst="rect">
            <a:avLst/>
          </a:prstGeom>
          <a:noFill/>
          <a:extLst>
            <a:ext uri="{909E8E84-426E-40DD-AFC4-6F175D3DCCD1}">
              <a14:hiddenFill xmlns:a14="http://schemas.microsoft.com/office/drawing/2010/main">
                <a:solidFill>
                  <a:srgbClr val="FFFFFF"/>
                </a:solidFill>
              </a14:hiddenFill>
            </a:ext>
          </a:extLst>
        </p:spPr>
      </p:pic>
      <p:grpSp>
        <p:nvGrpSpPr>
          <p:cNvPr id="139" name="Group 138">
            <a:extLst>
              <a:ext uri="{FF2B5EF4-FFF2-40B4-BE49-F238E27FC236}">
                <a16:creationId xmlns:a16="http://schemas.microsoft.com/office/drawing/2014/main" id="{3CA30F3A-949D-4014-A5BD-809F81E841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02370" y="4641753"/>
            <a:ext cx="1128382" cy="847206"/>
            <a:chOff x="8183879" y="1000124"/>
            <a:chExt cx="1562267" cy="1172973"/>
          </a:xfrm>
        </p:grpSpPr>
        <p:sp>
          <p:nvSpPr>
            <p:cNvPr id="140" name="Freeform 5">
              <a:extLst>
                <a:ext uri="{FF2B5EF4-FFF2-40B4-BE49-F238E27FC236}">
                  <a16:creationId xmlns:a16="http://schemas.microsoft.com/office/drawing/2014/main" id="{A486C148-F247-4847-8096-6992A8A977A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5">
              <a:extLst>
                <a:ext uri="{FF2B5EF4-FFF2-40B4-BE49-F238E27FC236}">
                  <a16:creationId xmlns:a16="http://schemas.microsoft.com/office/drawing/2014/main" id="{F05C5920-B89E-417C-9583-B3DC913ADD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9" name="TextBox 18">
            <a:extLst>
              <a:ext uri="{FF2B5EF4-FFF2-40B4-BE49-F238E27FC236}">
                <a16:creationId xmlns:a16="http://schemas.microsoft.com/office/drawing/2014/main" id="{D7DF4202-8915-4019-BEB0-C1DF71F228C3}"/>
              </a:ext>
            </a:extLst>
          </p:cNvPr>
          <p:cNvSpPr txBox="1"/>
          <p:nvPr/>
        </p:nvSpPr>
        <p:spPr>
          <a:xfrm>
            <a:off x="2282803" y="4508813"/>
            <a:ext cx="8508512" cy="369332"/>
          </a:xfrm>
          <a:prstGeom prst="rect">
            <a:avLst/>
          </a:prstGeom>
          <a:noFill/>
        </p:spPr>
        <p:txBody>
          <a:bodyPr wrap="square">
            <a:spAutoFit/>
          </a:bodyPr>
          <a:lstStyle/>
          <a:p>
            <a:r>
              <a:rPr lang="en-US" i="1" dirty="0"/>
              <a:t>Each 1-unit increase in X multiplies the expected value of Y by exp(β). </a:t>
            </a:r>
          </a:p>
        </p:txBody>
      </p:sp>
    </p:spTree>
    <p:extLst>
      <p:ext uri="{BB962C8B-B14F-4D97-AF65-F5344CB8AC3E}">
        <p14:creationId xmlns:p14="http://schemas.microsoft.com/office/powerpoint/2010/main" val="71430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30C1B-4D56-4488-9125-99235D9FF6C1}"/>
              </a:ext>
            </a:extLst>
          </p:cNvPr>
          <p:cNvSpPr>
            <a:spLocks noGrp="1"/>
          </p:cNvSpPr>
          <p:nvPr>
            <p:ph type="title"/>
          </p:nvPr>
        </p:nvSpPr>
        <p:spPr/>
        <p:txBody>
          <a:bodyPr/>
          <a:lstStyle/>
          <a:p>
            <a:r>
              <a:rPr lang="en-US" dirty="0"/>
              <a:t>Cross-Classified Model</a:t>
            </a:r>
          </a:p>
        </p:txBody>
      </p:sp>
      <p:sp>
        <p:nvSpPr>
          <p:cNvPr id="3" name="Text Placeholder 2">
            <a:extLst>
              <a:ext uri="{FF2B5EF4-FFF2-40B4-BE49-F238E27FC236}">
                <a16:creationId xmlns:a16="http://schemas.microsoft.com/office/drawing/2014/main" id="{184B97E1-A94A-47AB-ACB6-41168F0F88E9}"/>
              </a:ext>
            </a:extLst>
          </p:cNvPr>
          <p:cNvSpPr>
            <a:spLocks noGrp="1"/>
          </p:cNvSpPr>
          <p:nvPr>
            <p:ph type="body" sz="quarter" idx="41"/>
          </p:nvPr>
        </p:nvSpPr>
        <p:spPr/>
        <p:txBody>
          <a:bodyPr/>
          <a:lstStyle/>
          <a:p>
            <a:r>
              <a:rPr lang="en-US" dirty="0"/>
              <a:t>Observations within disciplines and institutions</a:t>
            </a:r>
          </a:p>
        </p:txBody>
      </p:sp>
      <p:sp>
        <p:nvSpPr>
          <p:cNvPr id="4" name="Flowchart: Connector 3">
            <a:extLst>
              <a:ext uri="{FF2B5EF4-FFF2-40B4-BE49-F238E27FC236}">
                <a16:creationId xmlns:a16="http://schemas.microsoft.com/office/drawing/2014/main" id="{B5799185-B5CD-4B20-AF94-2AE4422C7272}"/>
              </a:ext>
            </a:extLst>
          </p:cNvPr>
          <p:cNvSpPr/>
          <p:nvPr/>
        </p:nvSpPr>
        <p:spPr>
          <a:xfrm>
            <a:off x="1538747" y="218276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5F70CAF2-A9ED-47AB-95B3-EC4DC518E2D1}"/>
              </a:ext>
            </a:extLst>
          </p:cNvPr>
          <p:cNvSpPr/>
          <p:nvPr/>
        </p:nvSpPr>
        <p:spPr>
          <a:xfrm>
            <a:off x="2891912" y="218276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EC7A0646-F712-407B-979B-31AEF5D96FD7}"/>
              </a:ext>
            </a:extLst>
          </p:cNvPr>
          <p:cNvSpPr/>
          <p:nvPr/>
        </p:nvSpPr>
        <p:spPr>
          <a:xfrm>
            <a:off x="4152900" y="2190135"/>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5457224C-128B-4317-8D6C-453575B6F270}"/>
              </a:ext>
            </a:extLst>
          </p:cNvPr>
          <p:cNvSpPr/>
          <p:nvPr/>
        </p:nvSpPr>
        <p:spPr>
          <a:xfrm>
            <a:off x="5413888" y="2190135"/>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a:extLst>
              <a:ext uri="{FF2B5EF4-FFF2-40B4-BE49-F238E27FC236}">
                <a16:creationId xmlns:a16="http://schemas.microsoft.com/office/drawing/2014/main" id="{4F7F18A6-228E-4D5A-8639-31C02B9B8781}"/>
              </a:ext>
            </a:extLst>
          </p:cNvPr>
          <p:cNvSpPr/>
          <p:nvPr/>
        </p:nvSpPr>
        <p:spPr>
          <a:xfrm>
            <a:off x="9163665" y="2182761"/>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Process 8">
            <a:extLst>
              <a:ext uri="{FF2B5EF4-FFF2-40B4-BE49-F238E27FC236}">
                <a16:creationId xmlns:a16="http://schemas.microsoft.com/office/drawing/2014/main" id="{38DDA149-1A9C-45EB-B8E0-B635D9F28C1C}"/>
              </a:ext>
            </a:extLst>
          </p:cNvPr>
          <p:cNvSpPr/>
          <p:nvPr/>
        </p:nvSpPr>
        <p:spPr>
          <a:xfrm>
            <a:off x="1309532" y="4807975"/>
            <a:ext cx="63418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Process 9">
            <a:extLst>
              <a:ext uri="{FF2B5EF4-FFF2-40B4-BE49-F238E27FC236}">
                <a16:creationId xmlns:a16="http://schemas.microsoft.com/office/drawing/2014/main" id="{6077545C-0155-415A-B6A5-CFAB627D891B}"/>
              </a:ext>
            </a:extLst>
          </p:cNvPr>
          <p:cNvSpPr/>
          <p:nvPr/>
        </p:nvSpPr>
        <p:spPr>
          <a:xfrm>
            <a:off x="2414126" y="4807975"/>
            <a:ext cx="63418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a:extLst>
              <a:ext uri="{FF2B5EF4-FFF2-40B4-BE49-F238E27FC236}">
                <a16:creationId xmlns:a16="http://schemas.microsoft.com/office/drawing/2014/main" id="{B582C7D5-A015-4150-92D5-6AAE633E33BD}"/>
              </a:ext>
            </a:extLst>
          </p:cNvPr>
          <p:cNvSpPr/>
          <p:nvPr/>
        </p:nvSpPr>
        <p:spPr>
          <a:xfrm>
            <a:off x="3518720" y="4807975"/>
            <a:ext cx="63418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a:extLst>
              <a:ext uri="{FF2B5EF4-FFF2-40B4-BE49-F238E27FC236}">
                <a16:creationId xmlns:a16="http://schemas.microsoft.com/office/drawing/2014/main" id="{43336A99-0486-4107-95D4-FFD5023227AB}"/>
              </a:ext>
            </a:extLst>
          </p:cNvPr>
          <p:cNvSpPr/>
          <p:nvPr/>
        </p:nvSpPr>
        <p:spPr>
          <a:xfrm>
            <a:off x="4624544" y="4807975"/>
            <a:ext cx="63418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F6D75001-8C87-41B4-950F-E9A8E4698341}"/>
              </a:ext>
            </a:extLst>
          </p:cNvPr>
          <p:cNvSpPr/>
          <p:nvPr/>
        </p:nvSpPr>
        <p:spPr>
          <a:xfrm>
            <a:off x="5642488" y="4807975"/>
            <a:ext cx="63418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86037481-6AB6-4205-9E50-C2A94E882AF5}"/>
              </a:ext>
            </a:extLst>
          </p:cNvPr>
          <p:cNvSpPr/>
          <p:nvPr/>
        </p:nvSpPr>
        <p:spPr>
          <a:xfrm>
            <a:off x="6678098" y="4807975"/>
            <a:ext cx="63418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a:extLst>
              <a:ext uri="{FF2B5EF4-FFF2-40B4-BE49-F238E27FC236}">
                <a16:creationId xmlns:a16="http://schemas.microsoft.com/office/drawing/2014/main" id="{B1E5C3CB-6732-4236-AE8B-C42B4221B52C}"/>
              </a:ext>
            </a:extLst>
          </p:cNvPr>
          <p:cNvSpPr/>
          <p:nvPr/>
        </p:nvSpPr>
        <p:spPr>
          <a:xfrm>
            <a:off x="9392265" y="4807975"/>
            <a:ext cx="634180" cy="61264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cision 15">
            <a:extLst>
              <a:ext uri="{FF2B5EF4-FFF2-40B4-BE49-F238E27FC236}">
                <a16:creationId xmlns:a16="http://schemas.microsoft.com/office/drawing/2014/main" id="{ED04D650-F9B0-4F0C-A791-69B2F3EE2B83}"/>
              </a:ext>
            </a:extLst>
          </p:cNvPr>
          <p:cNvSpPr/>
          <p:nvPr/>
        </p:nvSpPr>
        <p:spPr>
          <a:xfrm>
            <a:off x="1133167" y="3514278"/>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cision 16">
            <a:extLst>
              <a:ext uri="{FF2B5EF4-FFF2-40B4-BE49-F238E27FC236}">
                <a16:creationId xmlns:a16="http://schemas.microsoft.com/office/drawing/2014/main" id="{F3964863-985E-4DE7-879F-40F5447A3D16}"/>
              </a:ext>
            </a:extLst>
          </p:cNvPr>
          <p:cNvSpPr/>
          <p:nvPr/>
        </p:nvSpPr>
        <p:spPr>
          <a:xfrm>
            <a:off x="1943712" y="3514277"/>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cision 17">
            <a:extLst>
              <a:ext uri="{FF2B5EF4-FFF2-40B4-BE49-F238E27FC236}">
                <a16:creationId xmlns:a16="http://schemas.microsoft.com/office/drawing/2014/main" id="{B2DACC7C-60F8-400C-A695-8FBC15C37F09}"/>
              </a:ext>
            </a:extLst>
          </p:cNvPr>
          <p:cNvSpPr/>
          <p:nvPr/>
        </p:nvSpPr>
        <p:spPr>
          <a:xfrm>
            <a:off x="2708175" y="3514276"/>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cision 18">
            <a:extLst>
              <a:ext uri="{FF2B5EF4-FFF2-40B4-BE49-F238E27FC236}">
                <a16:creationId xmlns:a16="http://schemas.microsoft.com/office/drawing/2014/main" id="{FA2442D6-004B-478B-A493-7A29AACF693E}"/>
              </a:ext>
            </a:extLst>
          </p:cNvPr>
          <p:cNvSpPr/>
          <p:nvPr/>
        </p:nvSpPr>
        <p:spPr>
          <a:xfrm>
            <a:off x="3518720" y="3514276"/>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cision 19">
            <a:extLst>
              <a:ext uri="{FF2B5EF4-FFF2-40B4-BE49-F238E27FC236}">
                <a16:creationId xmlns:a16="http://schemas.microsoft.com/office/drawing/2014/main" id="{418C2AEB-F30B-485B-B676-3E02A0B10B67}"/>
              </a:ext>
            </a:extLst>
          </p:cNvPr>
          <p:cNvSpPr/>
          <p:nvPr/>
        </p:nvSpPr>
        <p:spPr>
          <a:xfrm>
            <a:off x="4329265" y="3514276"/>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C0F83C56-0047-49D2-85E4-714D6A948035}"/>
              </a:ext>
            </a:extLst>
          </p:cNvPr>
          <p:cNvSpPr/>
          <p:nvPr/>
        </p:nvSpPr>
        <p:spPr>
          <a:xfrm>
            <a:off x="5139810" y="3521655"/>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cision 22">
            <a:extLst>
              <a:ext uri="{FF2B5EF4-FFF2-40B4-BE49-F238E27FC236}">
                <a16:creationId xmlns:a16="http://schemas.microsoft.com/office/drawing/2014/main" id="{A0827AA1-890D-4A30-966E-304827A48BFF}"/>
              </a:ext>
            </a:extLst>
          </p:cNvPr>
          <p:cNvSpPr/>
          <p:nvPr/>
        </p:nvSpPr>
        <p:spPr>
          <a:xfrm>
            <a:off x="5904273" y="3521655"/>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ecision 23">
            <a:extLst>
              <a:ext uri="{FF2B5EF4-FFF2-40B4-BE49-F238E27FC236}">
                <a16:creationId xmlns:a16="http://schemas.microsoft.com/office/drawing/2014/main" id="{A95D96C6-C6CE-4D60-A5A5-606D4E1BE4C0}"/>
              </a:ext>
            </a:extLst>
          </p:cNvPr>
          <p:cNvSpPr/>
          <p:nvPr/>
        </p:nvSpPr>
        <p:spPr>
          <a:xfrm>
            <a:off x="6611578" y="3521654"/>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cision 24">
            <a:extLst>
              <a:ext uri="{FF2B5EF4-FFF2-40B4-BE49-F238E27FC236}">
                <a16:creationId xmlns:a16="http://schemas.microsoft.com/office/drawing/2014/main" id="{2C521200-AC9C-411B-98BF-4E50C7D36D4D}"/>
              </a:ext>
            </a:extLst>
          </p:cNvPr>
          <p:cNvSpPr/>
          <p:nvPr/>
        </p:nvSpPr>
        <p:spPr>
          <a:xfrm>
            <a:off x="7361438" y="3514275"/>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cision 25">
            <a:extLst>
              <a:ext uri="{FF2B5EF4-FFF2-40B4-BE49-F238E27FC236}">
                <a16:creationId xmlns:a16="http://schemas.microsoft.com/office/drawing/2014/main" id="{E1F203A3-CD50-4AF5-BAA0-E9D32FF7A6F3}"/>
              </a:ext>
            </a:extLst>
          </p:cNvPr>
          <p:cNvSpPr/>
          <p:nvPr/>
        </p:nvSpPr>
        <p:spPr>
          <a:xfrm>
            <a:off x="9158893" y="3521654"/>
            <a:ext cx="634180" cy="41937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417654D4-6385-47F8-9DE9-12BB1083E3A7}"/>
              </a:ext>
            </a:extLst>
          </p:cNvPr>
          <p:cNvCxnSpPr>
            <a:stCxn id="4" idx="4"/>
            <a:endCxn id="16" idx="0"/>
          </p:cNvCxnSpPr>
          <p:nvPr/>
        </p:nvCxnSpPr>
        <p:spPr>
          <a:xfrm flipH="1">
            <a:off x="1450257" y="2639961"/>
            <a:ext cx="317090" cy="874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527F6CE-7CE9-40F9-9A20-33C0E255605C}"/>
              </a:ext>
            </a:extLst>
          </p:cNvPr>
          <p:cNvCxnSpPr>
            <a:stCxn id="16" idx="2"/>
            <a:endCxn id="9" idx="0"/>
          </p:cNvCxnSpPr>
          <p:nvPr/>
        </p:nvCxnSpPr>
        <p:spPr>
          <a:xfrm>
            <a:off x="1450257" y="3933657"/>
            <a:ext cx="176365" cy="874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5E4C8B6-EE83-495C-94F8-4BBF03BE6F38}"/>
              </a:ext>
            </a:extLst>
          </p:cNvPr>
          <p:cNvCxnSpPr>
            <a:stCxn id="4" idx="4"/>
            <a:endCxn id="18" idx="0"/>
          </p:cNvCxnSpPr>
          <p:nvPr/>
        </p:nvCxnSpPr>
        <p:spPr>
          <a:xfrm>
            <a:off x="1767347" y="2639961"/>
            <a:ext cx="1257918" cy="874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83617F-82FE-49DE-8FDA-7E141B25D6D7}"/>
              </a:ext>
            </a:extLst>
          </p:cNvPr>
          <p:cNvCxnSpPr>
            <a:stCxn id="18" idx="2"/>
          </p:cNvCxnSpPr>
          <p:nvPr/>
        </p:nvCxnSpPr>
        <p:spPr>
          <a:xfrm>
            <a:off x="3025265" y="3933655"/>
            <a:ext cx="2114545" cy="8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F6036A0-BC81-42DB-B58C-5D69E0CF7F79}"/>
              </a:ext>
            </a:extLst>
          </p:cNvPr>
          <p:cNvCxnSpPr>
            <a:cxnSpLocks/>
            <a:stCxn id="5" idx="4"/>
            <a:endCxn id="17" idx="0"/>
          </p:cNvCxnSpPr>
          <p:nvPr/>
        </p:nvCxnSpPr>
        <p:spPr>
          <a:xfrm flipH="1">
            <a:off x="2260802" y="2639961"/>
            <a:ext cx="859710" cy="874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7374DB-662A-4BF7-AC94-94B3563B046E}"/>
              </a:ext>
            </a:extLst>
          </p:cNvPr>
          <p:cNvCxnSpPr>
            <a:stCxn id="17" idx="2"/>
            <a:endCxn id="10" idx="0"/>
          </p:cNvCxnSpPr>
          <p:nvPr/>
        </p:nvCxnSpPr>
        <p:spPr>
          <a:xfrm>
            <a:off x="2260802" y="3933656"/>
            <a:ext cx="470414" cy="874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D64F2E-CF4A-4519-838F-A5731649083C}"/>
              </a:ext>
            </a:extLst>
          </p:cNvPr>
          <p:cNvCxnSpPr>
            <a:stCxn id="19" idx="2"/>
            <a:endCxn id="11" idx="0"/>
          </p:cNvCxnSpPr>
          <p:nvPr/>
        </p:nvCxnSpPr>
        <p:spPr>
          <a:xfrm>
            <a:off x="3835810" y="3933655"/>
            <a:ext cx="0" cy="8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E68AAB4-3F62-4C08-B9E4-AC95417ABCF0}"/>
              </a:ext>
            </a:extLst>
          </p:cNvPr>
          <p:cNvCxnSpPr>
            <a:stCxn id="6" idx="4"/>
            <a:endCxn id="19" idx="0"/>
          </p:cNvCxnSpPr>
          <p:nvPr/>
        </p:nvCxnSpPr>
        <p:spPr>
          <a:xfrm flipH="1">
            <a:off x="3835810" y="2647335"/>
            <a:ext cx="545690" cy="8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69E9592-1FBA-4023-8B1F-4D668844C579}"/>
              </a:ext>
            </a:extLst>
          </p:cNvPr>
          <p:cNvCxnSpPr>
            <a:stCxn id="5" idx="4"/>
            <a:endCxn id="24" idx="0"/>
          </p:cNvCxnSpPr>
          <p:nvPr/>
        </p:nvCxnSpPr>
        <p:spPr>
          <a:xfrm>
            <a:off x="3120512" y="2639961"/>
            <a:ext cx="3808156" cy="881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CB1FBC1-704F-430E-A2B2-B13C921B35FC}"/>
              </a:ext>
            </a:extLst>
          </p:cNvPr>
          <p:cNvCxnSpPr>
            <a:stCxn id="24" idx="2"/>
            <a:endCxn id="11" idx="0"/>
          </p:cNvCxnSpPr>
          <p:nvPr/>
        </p:nvCxnSpPr>
        <p:spPr>
          <a:xfrm flipH="1">
            <a:off x="3835810" y="3941033"/>
            <a:ext cx="3092858" cy="866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A1E6E4B-7103-4ED7-9A0C-45ADDA7176AC}"/>
              </a:ext>
            </a:extLst>
          </p:cNvPr>
          <p:cNvCxnSpPr>
            <a:cxnSpLocks/>
            <a:endCxn id="20" idx="0"/>
          </p:cNvCxnSpPr>
          <p:nvPr/>
        </p:nvCxnSpPr>
        <p:spPr>
          <a:xfrm>
            <a:off x="3163986" y="2662083"/>
            <a:ext cx="1482369" cy="85219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F4503EF-43CF-4189-9C59-DB20293D8E8C}"/>
              </a:ext>
            </a:extLst>
          </p:cNvPr>
          <p:cNvCxnSpPr>
            <a:cxnSpLocks/>
            <a:stCxn id="20" idx="2"/>
            <a:endCxn id="10" idx="0"/>
          </p:cNvCxnSpPr>
          <p:nvPr/>
        </p:nvCxnSpPr>
        <p:spPr>
          <a:xfrm flipH="1">
            <a:off x="2731216" y="3933655"/>
            <a:ext cx="1915139" cy="8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AE6E06F-9B45-432E-9712-5294F937D12C}"/>
              </a:ext>
            </a:extLst>
          </p:cNvPr>
          <p:cNvCxnSpPr>
            <a:cxnSpLocks/>
            <a:stCxn id="7" idx="4"/>
            <a:endCxn id="21" idx="0"/>
          </p:cNvCxnSpPr>
          <p:nvPr/>
        </p:nvCxnSpPr>
        <p:spPr>
          <a:xfrm flipH="1">
            <a:off x="5456900" y="2647335"/>
            <a:ext cx="185588" cy="8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2F49F72-F3A1-43A3-B26D-6E3A84754F34}"/>
              </a:ext>
            </a:extLst>
          </p:cNvPr>
          <p:cNvCxnSpPr>
            <a:stCxn id="21" idx="2"/>
            <a:endCxn id="15" idx="0"/>
          </p:cNvCxnSpPr>
          <p:nvPr/>
        </p:nvCxnSpPr>
        <p:spPr>
          <a:xfrm>
            <a:off x="5456900" y="3941034"/>
            <a:ext cx="4252455" cy="8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55FD1FC-EDC3-40C3-873F-BA6591EE2F82}"/>
              </a:ext>
            </a:extLst>
          </p:cNvPr>
          <p:cNvCxnSpPr>
            <a:stCxn id="6" idx="4"/>
            <a:endCxn id="23" idx="0"/>
          </p:cNvCxnSpPr>
          <p:nvPr/>
        </p:nvCxnSpPr>
        <p:spPr>
          <a:xfrm>
            <a:off x="4381500" y="2647335"/>
            <a:ext cx="1839863" cy="87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7BEE18A-24DA-4854-ADF6-250F251FDD98}"/>
              </a:ext>
            </a:extLst>
          </p:cNvPr>
          <p:cNvCxnSpPr>
            <a:stCxn id="23" idx="2"/>
            <a:endCxn id="13" idx="0"/>
          </p:cNvCxnSpPr>
          <p:nvPr/>
        </p:nvCxnSpPr>
        <p:spPr>
          <a:xfrm flipH="1">
            <a:off x="5959578" y="3941034"/>
            <a:ext cx="261785" cy="86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2D71972-D4C4-4040-AD38-86AE63F0FD61}"/>
              </a:ext>
            </a:extLst>
          </p:cNvPr>
          <p:cNvCxnSpPr>
            <a:stCxn id="25" idx="2"/>
            <a:endCxn id="14" idx="0"/>
          </p:cNvCxnSpPr>
          <p:nvPr/>
        </p:nvCxnSpPr>
        <p:spPr>
          <a:xfrm flipH="1">
            <a:off x="6995188" y="3933654"/>
            <a:ext cx="683340" cy="87432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351B202-96FC-4E58-8CF6-29D2EEF6F52B}"/>
              </a:ext>
            </a:extLst>
          </p:cNvPr>
          <p:cNvCxnSpPr>
            <a:stCxn id="7" idx="4"/>
            <a:endCxn id="25" idx="0"/>
          </p:cNvCxnSpPr>
          <p:nvPr/>
        </p:nvCxnSpPr>
        <p:spPr>
          <a:xfrm>
            <a:off x="5642488" y="2647335"/>
            <a:ext cx="2036040" cy="866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C1001BE-989B-4F59-A32C-A53DA6F7C741}"/>
              </a:ext>
            </a:extLst>
          </p:cNvPr>
          <p:cNvCxnSpPr>
            <a:stCxn id="8" idx="4"/>
            <a:endCxn id="26" idx="0"/>
          </p:cNvCxnSpPr>
          <p:nvPr/>
        </p:nvCxnSpPr>
        <p:spPr>
          <a:xfrm>
            <a:off x="9392265" y="2639961"/>
            <a:ext cx="83718" cy="881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F2DA670-B523-4313-AE2E-5802B9963CCA}"/>
              </a:ext>
            </a:extLst>
          </p:cNvPr>
          <p:cNvCxnSpPr>
            <a:stCxn id="26" idx="2"/>
            <a:endCxn id="15" idx="0"/>
          </p:cNvCxnSpPr>
          <p:nvPr/>
        </p:nvCxnSpPr>
        <p:spPr>
          <a:xfrm>
            <a:off x="9475983" y="3941033"/>
            <a:ext cx="233372" cy="866942"/>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861075A-2472-4AA1-AD2D-F83B9A569529}"/>
              </a:ext>
            </a:extLst>
          </p:cNvPr>
          <p:cNvSpPr txBox="1"/>
          <p:nvPr/>
        </p:nvSpPr>
        <p:spPr>
          <a:xfrm>
            <a:off x="7173863" y="2298230"/>
            <a:ext cx="569387" cy="369332"/>
          </a:xfrm>
          <a:prstGeom prst="rect">
            <a:avLst/>
          </a:prstGeom>
          <a:noFill/>
        </p:spPr>
        <p:txBody>
          <a:bodyPr wrap="none" rtlCol="0">
            <a:spAutoFit/>
          </a:bodyPr>
          <a:lstStyle/>
          <a:p>
            <a:r>
              <a:rPr lang="en-US" dirty="0"/>
              <a:t>. . . </a:t>
            </a:r>
          </a:p>
        </p:txBody>
      </p:sp>
      <p:sp>
        <p:nvSpPr>
          <p:cNvPr id="77" name="TextBox 76">
            <a:extLst>
              <a:ext uri="{FF2B5EF4-FFF2-40B4-BE49-F238E27FC236}">
                <a16:creationId xmlns:a16="http://schemas.microsoft.com/office/drawing/2014/main" id="{4D6713FA-5C0A-4616-9E16-4BD8911ED3CA}"/>
              </a:ext>
            </a:extLst>
          </p:cNvPr>
          <p:cNvSpPr txBox="1"/>
          <p:nvPr/>
        </p:nvSpPr>
        <p:spPr>
          <a:xfrm>
            <a:off x="8325386" y="3484188"/>
            <a:ext cx="569387" cy="369332"/>
          </a:xfrm>
          <a:prstGeom prst="rect">
            <a:avLst/>
          </a:prstGeom>
          <a:noFill/>
        </p:spPr>
        <p:txBody>
          <a:bodyPr wrap="none" rtlCol="0">
            <a:spAutoFit/>
          </a:bodyPr>
          <a:lstStyle/>
          <a:p>
            <a:r>
              <a:rPr lang="en-US" dirty="0"/>
              <a:t>. . . </a:t>
            </a:r>
          </a:p>
        </p:txBody>
      </p:sp>
      <p:sp>
        <p:nvSpPr>
          <p:cNvPr id="78" name="TextBox 77">
            <a:extLst>
              <a:ext uri="{FF2B5EF4-FFF2-40B4-BE49-F238E27FC236}">
                <a16:creationId xmlns:a16="http://schemas.microsoft.com/office/drawing/2014/main" id="{8E749BF0-4C3A-4E01-BAC6-60A9C9D1AC38}"/>
              </a:ext>
            </a:extLst>
          </p:cNvPr>
          <p:cNvSpPr txBox="1"/>
          <p:nvPr/>
        </p:nvSpPr>
        <p:spPr>
          <a:xfrm>
            <a:off x="8071961" y="4855795"/>
            <a:ext cx="569387" cy="369332"/>
          </a:xfrm>
          <a:prstGeom prst="rect">
            <a:avLst/>
          </a:prstGeom>
          <a:noFill/>
        </p:spPr>
        <p:txBody>
          <a:bodyPr wrap="none" rtlCol="0">
            <a:spAutoFit/>
          </a:bodyPr>
          <a:lstStyle/>
          <a:p>
            <a:r>
              <a:rPr lang="en-US" dirty="0"/>
              <a:t>. . . </a:t>
            </a:r>
          </a:p>
        </p:txBody>
      </p:sp>
      <p:sp>
        <p:nvSpPr>
          <p:cNvPr id="79" name="TextBox 78">
            <a:extLst>
              <a:ext uri="{FF2B5EF4-FFF2-40B4-BE49-F238E27FC236}">
                <a16:creationId xmlns:a16="http://schemas.microsoft.com/office/drawing/2014/main" id="{6101F73E-939E-48A3-B0D2-A02559D35215}"/>
              </a:ext>
            </a:extLst>
          </p:cNvPr>
          <p:cNvSpPr txBox="1"/>
          <p:nvPr/>
        </p:nvSpPr>
        <p:spPr>
          <a:xfrm>
            <a:off x="10001866" y="2182761"/>
            <a:ext cx="2044149" cy="369332"/>
          </a:xfrm>
          <a:prstGeom prst="rect">
            <a:avLst/>
          </a:prstGeom>
          <a:noFill/>
        </p:spPr>
        <p:txBody>
          <a:bodyPr wrap="none" rtlCol="0">
            <a:spAutoFit/>
          </a:bodyPr>
          <a:lstStyle/>
          <a:p>
            <a:r>
              <a:rPr lang="en-US" dirty="0"/>
              <a:t>Level 2: Discipline</a:t>
            </a:r>
          </a:p>
        </p:txBody>
      </p:sp>
      <p:sp>
        <p:nvSpPr>
          <p:cNvPr id="80" name="TextBox 79">
            <a:extLst>
              <a:ext uri="{FF2B5EF4-FFF2-40B4-BE49-F238E27FC236}">
                <a16:creationId xmlns:a16="http://schemas.microsoft.com/office/drawing/2014/main" id="{44BD9D8D-0323-450B-9C79-14E82633B352}"/>
              </a:ext>
            </a:extLst>
          </p:cNvPr>
          <p:cNvSpPr txBox="1"/>
          <p:nvPr/>
        </p:nvSpPr>
        <p:spPr>
          <a:xfrm>
            <a:off x="10063662" y="4929633"/>
            <a:ext cx="2044149" cy="369332"/>
          </a:xfrm>
          <a:prstGeom prst="rect">
            <a:avLst/>
          </a:prstGeom>
          <a:noFill/>
        </p:spPr>
        <p:txBody>
          <a:bodyPr wrap="none" rtlCol="0">
            <a:spAutoFit/>
          </a:bodyPr>
          <a:lstStyle/>
          <a:p>
            <a:r>
              <a:rPr lang="en-US" dirty="0"/>
              <a:t>Level 2: Institution</a:t>
            </a:r>
          </a:p>
        </p:txBody>
      </p:sp>
      <p:sp>
        <p:nvSpPr>
          <p:cNvPr id="81" name="TextBox 80">
            <a:extLst>
              <a:ext uri="{FF2B5EF4-FFF2-40B4-BE49-F238E27FC236}">
                <a16:creationId xmlns:a16="http://schemas.microsoft.com/office/drawing/2014/main" id="{AADE5C34-7C81-4C12-98ED-3E2904ADEC96}"/>
              </a:ext>
            </a:extLst>
          </p:cNvPr>
          <p:cNvSpPr txBox="1"/>
          <p:nvPr/>
        </p:nvSpPr>
        <p:spPr>
          <a:xfrm>
            <a:off x="9982338" y="3505923"/>
            <a:ext cx="2044149" cy="646331"/>
          </a:xfrm>
          <a:prstGeom prst="rect">
            <a:avLst/>
          </a:prstGeom>
          <a:noFill/>
        </p:spPr>
        <p:txBody>
          <a:bodyPr wrap="square" rtlCol="0">
            <a:spAutoFit/>
          </a:bodyPr>
          <a:lstStyle/>
          <a:p>
            <a:r>
              <a:rPr lang="en-US" dirty="0"/>
              <a:t>Level 1: Discipline within Institution</a:t>
            </a:r>
          </a:p>
        </p:txBody>
      </p:sp>
    </p:spTree>
    <p:extLst>
      <p:ext uri="{BB962C8B-B14F-4D97-AF65-F5344CB8AC3E}">
        <p14:creationId xmlns:p14="http://schemas.microsoft.com/office/powerpoint/2010/main" val="334082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D2F-C703-4857-B336-44F4B6157DB8}"/>
              </a:ext>
            </a:extLst>
          </p:cNvPr>
          <p:cNvSpPr>
            <a:spLocks noGrp="1"/>
          </p:cNvSpPr>
          <p:nvPr>
            <p:ph type="title"/>
          </p:nvPr>
        </p:nvSpPr>
        <p:spPr/>
        <p:txBody>
          <a:bodyPr/>
          <a:lstStyle/>
          <a:p>
            <a:r>
              <a:rPr lang="en-US" dirty="0"/>
              <a:t>Cross-Classified Model</a:t>
            </a:r>
          </a:p>
        </p:txBody>
      </p:sp>
      <p:pic>
        <p:nvPicPr>
          <p:cNvPr id="5" name="Picture 4">
            <a:extLst>
              <a:ext uri="{FF2B5EF4-FFF2-40B4-BE49-F238E27FC236}">
                <a16:creationId xmlns:a16="http://schemas.microsoft.com/office/drawing/2014/main" id="{12B2CF9F-CFCB-4132-825E-3366A8BA22FA}"/>
              </a:ext>
            </a:extLst>
          </p:cNvPr>
          <p:cNvPicPr>
            <a:picLocks noChangeAspect="1"/>
          </p:cNvPicPr>
          <p:nvPr/>
        </p:nvPicPr>
        <p:blipFill>
          <a:blip r:embed="rId3"/>
          <a:stretch>
            <a:fillRect/>
          </a:stretch>
        </p:blipFill>
        <p:spPr>
          <a:xfrm>
            <a:off x="198343" y="3614057"/>
            <a:ext cx="2952750" cy="2657475"/>
          </a:xfrm>
          <a:prstGeom prst="rect">
            <a:avLst/>
          </a:prstGeom>
        </p:spPr>
      </p:pic>
      <p:pic>
        <p:nvPicPr>
          <p:cNvPr id="7" name="Picture 6">
            <a:extLst>
              <a:ext uri="{FF2B5EF4-FFF2-40B4-BE49-F238E27FC236}">
                <a16:creationId xmlns:a16="http://schemas.microsoft.com/office/drawing/2014/main" id="{0AA2F962-5108-48A6-8E46-CB2174194660}"/>
              </a:ext>
            </a:extLst>
          </p:cNvPr>
          <p:cNvPicPr>
            <a:picLocks noChangeAspect="1"/>
          </p:cNvPicPr>
          <p:nvPr/>
        </p:nvPicPr>
        <p:blipFill>
          <a:blip r:embed="rId4"/>
          <a:stretch>
            <a:fillRect/>
          </a:stretch>
        </p:blipFill>
        <p:spPr>
          <a:xfrm>
            <a:off x="198343" y="1424760"/>
            <a:ext cx="2952750" cy="2056140"/>
          </a:xfrm>
          <a:prstGeom prst="rect">
            <a:avLst/>
          </a:prstGeom>
        </p:spPr>
      </p:pic>
      <p:sp>
        <p:nvSpPr>
          <p:cNvPr id="11" name="Text Placeholder 10">
            <a:extLst>
              <a:ext uri="{FF2B5EF4-FFF2-40B4-BE49-F238E27FC236}">
                <a16:creationId xmlns:a16="http://schemas.microsoft.com/office/drawing/2014/main" id="{2CD12EC1-CBFE-4BC5-94E3-6FD17A633C17}"/>
              </a:ext>
            </a:extLst>
          </p:cNvPr>
          <p:cNvSpPr>
            <a:spLocks noGrp="1"/>
          </p:cNvSpPr>
          <p:nvPr>
            <p:ph type="body" sz="quarter" idx="41"/>
          </p:nvPr>
        </p:nvSpPr>
        <p:spPr/>
        <p:txBody>
          <a:bodyPr/>
          <a:lstStyle/>
          <a:p>
            <a:r>
              <a:rPr lang="en-US" i="1" dirty="0"/>
              <a:t>Structure</a:t>
            </a:r>
            <a:endParaRPr lang="en-US" dirty="0"/>
          </a:p>
        </p:txBody>
      </p:sp>
      <p:pic>
        <p:nvPicPr>
          <p:cNvPr id="4" name="Picture 3">
            <a:extLst>
              <a:ext uri="{FF2B5EF4-FFF2-40B4-BE49-F238E27FC236}">
                <a16:creationId xmlns:a16="http://schemas.microsoft.com/office/drawing/2014/main" id="{02C8B076-103B-4065-9BDD-87E142BB4FDE}"/>
              </a:ext>
            </a:extLst>
          </p:cNvPr>
          <p:cNvPicPr>
            <a:picLocks noChangeAspect="1"/>
          </p:cNvPicPr>
          <p:nvPr/>
        </p:nvPicPr>
        <p:blipFill>
          <a:blip r:embed="rId5"/>
          <a:stretch>
            <a:fillRect/>
          </a:stretch>
        </p:blipFill>
        <p:spPr>
          <a:xfrm>
            <a:off x="3593446" y="1454186"/>
            <a:ext cx="7531754" cy="4861514"/>
          </a:xfrm>
          <a:prstGeom prst="rect">
            <a:avLst/>
          </a:prstGeom>
        </p:spPr>
      </p:pic>
    </p:spTree>
    <p:extLst>
      <p:ext uri="{BB962C8B-B14F-4D97-AF65-F5344CB8AC3E}">
        <p14:creationId xmlns:p14="http://schemas.microsoft.com/office/powerpoint/2010/main" val="285828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D2F-C703-4857-B336-44F4B6157DB8}"/>
              </a:ext>
            </a:extLst>
          </p:cNvPr>
          <p:cNvSpPr>
            <a:spLocks noGrp="1"/>
          </p:cNvSpPr>
          <p:nvPr>
            <p:ph type="title"/>
          </p:nvPr>
        </p:nvSpPr>
        <p:spPr/>
        <p:txBody>
          <a:bodyPr/>
          <a:lstStyle/>
          <a:p>
            <a:r>
              <a:rPr lang="en-US"/>
              <a:t>Cross-Classified Model</a:t>
            </a:r>
            <a:endParaRPr lang="en-US" dirty="0"/>
          </a:p>
        </p:txBody>
      </p:sp>
      <p:pic>
        <p:nvPicPr>
          <p:cNvPr id="5" name="Picture 4">
            <a:extLst>
              <a:ext uri="{FF2B5EF4-FFF2-40B4-BE49-F238E27FC236}">
                <a16:creationId xmlns:a16="http://schemas.microsoft.com/office/drawing/2014/main" id="{12B2CF9F-CFCB-4132-825E-3366A8BA22FA}"/>
              </a:ext>
            </a:extLst>
          </p:cNvPr>
          <p:cNvPicPr>
            <a:picLocks noChangeAspect="1"/>
          </p:cNvPicPr>
          <p:nvPr/>
        </p:nvPicPr>
        <p:blipFill>
          <a:blip r:embed="rId3"/>
          <a:stretch>
            <a:fillRect/>
          </a:stretch>
        </p:blipFill>
        <p:spPr>
          <a:xfrm>
            <a:off x="198343" y="3614057"/>
            <a:ext cx="2952750" cy="2657475"/>
          </a:xfrm>
          <a:prstGeom prst="rect">
            <a:avLst/>
          </a:prstGeom>
        </p:spPr>
      </p:pic>
      <p:pic>
        <p:nvPicPr>
          <p:cNvPr id="7" name="Picture 6">
            <a:extLst>
              <a:ext uri="{FF2B5EF4-FFF2-40B4-BE49-F238E27FC236}">
                <a16:creationId xmlns:a16="http://schemas.microsoft.com/office/drawing/2014/main" id="{0AA2F962-5108-48A6-8E46-CB2174194660}"/>
              </a:ext>
            </a:extLst>
          </p:cNvPr>
          <p:cNvPicPr>
            <a:picLocks noChangeAspect="1"/>
          </p:cNvPicPr>
          <p:nvPr/>
        </p:nvPicPr>
        <p:blipFill>
          <a:blip r:embed="rId4"/>
          <a:stretch>
            <a:fillRect/>
          </a:stretch>
        </p:blipFill>
        <p:spPr>
          <a:xfrm>
            <a:off x="198343" y="1424760"/>
            <a:ext cx="2952750" cy="2056140"/>
          </a:xfrm>
          <a:prstGeom prst="rect">
            <a:avLst/>
          </a:prstGeom>
        </p:spPr>
      </p:pic>
      <p:pic>
        <p:nvPicPr>
          <p:cNvPr id="9" name="Picture 8">
            <a:extLst>
              <a:ext uri="{FF2B5EF4-FFF2-40B4-BE49-F238E27FC236}">
                <a16:creationId xmlns:a16="http://schemas.microsoft.com/office/drawing/2014/main" id="{13B4FF30-AF88-416D-8F20-406AB8818F52}"/>
              </a:ext>
            </a:extLst>
          </p:cNvPr>
          <p:cNvPicPr>
            <a:picLocks noChangeAspect="1"/>
          </p:cNvPicPr>
          <p:nvPr/>
        </p:nvPicPr>
        <p:blipFill>
          <a:blip r:embed="rId5"/>
          <a:stretch>
            <a:fillRect/>
          </a:stretch>
        </p:blipFill>
        <p:spPr>
          <a:xfrm>
            <a:off x="3820886" y="1559284"/>
            <a:ext cx="7492853" cy="4863286"/>
          </a:xfrm>
          <a:prstGeom prst="rect">
            <a:avLst/>
          </a:prstGeom>
        </p:spPr>
      </p:pic>
      <p:sp>
        <p:nvSpPr>
          <p:cNvPr id="11" name="Text Placeholder 10">
            <a:extLst>
              <a:ext uri="{FF2B5EF4-FFF2-40B4-BE49-F238E27FC236}">
                <a16:creationId xmlns:a16="http://schemas.microsoft.com/office/drawing/2014/main" id="{2CD12EC1-CBFE-4BC5-94E3-6FD17A633C17}"/>
              </a:ext>
            </a:extLst>
          </p:cNvPr>
          <p:cNvSpPr>
            <a:spLocks noGrp="1"/>
          </p:cNvSpPr>
          <p:nvPr>
            <p:ph type="body" sz="quarter" idx="41"/>
          </p:nvPr>
        </p:nvSpPr>
        <p:spPr/>
        <p:txBody>
          <a:bodyPr/>
          <a:lstStyle/>
          <a:p>
            <a:r>
              <a:rPr lang="en-US" i="1"/>
              <a:t>Level 1:</a:t>
            </a:r>
            <a:r>
              <a:rPr lang="en-US"/>
              <a:t> Disciplines within Institutions</a:t>
            </a:r>
            <a:endParaRPr lang="en-US" dirty="0"/>
          </a:p>
        </p:txBody>
      </p:sp>
    </p:spTree>
    <p:extLst>
      <p:ext uri="{BB962C8B-B14F-4D97-AF65-F5344CB8AC3E}">
        <p14:creationId xmlns:p14="http://schemas.microsoft.com/office/powerpoint/2010/main" val="1829418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D2F-C703-4857-B336-44F4B6157DB8}"/>
              </a:ext>
            </a:extLst>
          </p:cNvPr>
          <p:cNvSpPr>
            <a:spLocks noGrp="1"/>
          </p:cNvSpPr>
          <p:nvPr>
            <p:ph type="title"/>
          </p:nvPr>
        </p:nvSpPr>
        <p:spPr/>
        <p:txBody>
          <a:bodyPr/>
          <a:lstStyle/>
          <a:p>
            <a:r>
              <a:rPr lang="en-US"/>
              <a:t>Cross-Classified Model</a:t>
            </a:r>
            <a:endParaRPr lang="en-US" dirty="0"/>
          </a:p>
        </p:txBody>
      </p:sp>
      <p:pic>
        <p:nvPicPr>
          <p:cNvPr id="5" name="Picture 4">
            <a:extLst>
              <a:ext uri="{FF2B5EF4-FFF2-40B4-BE49-F238E27FC236}">
                <a16:creationId xmlns:a16="http://schemas.microsoft.com/office/drawing/2014/main" id="{12B2CF9F-CFCB-4132-825E-3366A8BA22FA}"/>
              </a:ext>
            </a:extLst>
          </p:cNvPr>
          <p:cNvPicPr>
            <a:picLocks noChangeAspect="1"/>
          </p:cNvPicPr>
          <p:nvPr/>
        </p:nvPicPr>
        <p:blipFill>
          <a:blip r:embed="rId3"/>
          <a:stretch>
            <a:fillRect/>
          </a:stretch>
        </p:blipFill>
        <p:spPr>
          <a:xfrm>
            <a:off x="198343" y="3614057"/>
            <a:ext cx="2952750" cy="2657475"/>
          </a:xfrm>
          <a:prstGeom prst="rect">
            <a:avLst/>
          </a:prstGeom>
        </p:spPr>
      </p:pic>
      <p:pic>
        <p:nvPicPr>
          <p:cNvPr id="7" name="Picture 6">
            <a:extLst>
              <a:ext uri="{FF2B5EF4-FFF2-40B4-BE49-F238E27FC236}">
                <a16:creationId xmlns:a16="http://schemas.microsoft.com/office/drawing/2014/main" id="{0AA2F962-5108-48A6-8E46-CB2174194660}"/>
              </a:ext>
            </a:extLst>
          </p:cNvPr>
          <p:cNvPicPr>
            <a:picLocks noChangeAspect="1"/>
          </p:cNvPicPr>
          <p:nvPr/>
        </p:nvPicPr>
        <p:blipFill>
          <a:blip r:embed="rId4"/>
          <a:stretch>
            <a:fillRect/>
          </a:stretch>
        </p:blipFill>
        <p:spPr>
          <a:xfrm>
            <a:off x="198343" y="1424760"/>
            <a:ext cx="2952750" cy="2056140"/>
          </a:xfrm>
          <a:prstGeom prst="rect">
            <a:avLst/>
          </a:prstGeom>
        </p:spPr>
      </p:pic>
      <p:sp>
        <p:nvSpPr>
          <p:cNvPr id="11" name="Text Placeholder 10">
            <a:extLst>
              <a:ext uri="{FF2B5EF4-FFF2-40B4-BE49-F238E27FC236}">
                <a16:creationId xmlns:a16="http://schemas.microsoft.com/office/drawing/2014/main" id="{2CD12EC1-CBFE-4BC5-94E3-6FD17A633C17}"/>
              </a:ext>
            </a:extLst>
          </p:cNvPr>
          <p:cNvSpPr>
            <a:spLocks noGrp="1"/>
          </p:cNvSpPr>
          <p:nvPr>
            <p:ph type="body" sz="quarter" idx="41"/>
          </p:nvPr>
        </p:nvSpPr>
        <p:spPr/>
        <p:txBody>
          <a:bodyPr/>
          <a:lstStyle/>
          <a:p>
            <a:r>
              <a:rPr lang="en-US" i="1" dirty="0"/>
              <a:t>Level 2:</a:t>
            </a:r>
            <a:r>
              <a:rPr lang="en-US" dirty="0"/>
              <a:t> Institutions</a:t>
            </a:r>
          </a:p>
        </p:txBody>
      </p:sp>
      <p:pic>
        <p:nvPicPr>
          <p:cNvPr id="4" name="Picture 3">
            <a:extLst>
              <a:ext uri="{FF2B5EF4-FFF2-40B4-BE49-F238E27FC236}">
                <a16:creationId xmlns:a16="http://schemas.microsoft.com/office/drawing/2014/main" id="{21584AC7-87C9-4877-8165-8003F8735D15}"/>
              </a:ext>
            </a:extLst>
          </p:cNvPr>
          <p:cNvPicPr>
            <a:picLocks noChangeAspect="1"/>
          </p:cNvPicPr>
          <p:nvPr/>
        </p:nvPicPr>
        <p:blipFill>
          <a:blip r:embed="rId5"/>
          <a:stretch>
            <a:fillRect/>
          </a:stretch>
        </p:blipFill>
        <p:spPr>
          <a:xfrm>
            <a:off x="3462617" y="1424760"/>
            <a:ext cx="7706125" cy="5103870"/>
          </a:xfrm>
          <a:prstGeom prst="rect">
            <a:avLst/>
          </a:prstGeom>
        </p:spPr>
      </p:pic>
    </p:spTree>
    <p:extLst>
      <p:ext uri="{BB962C8B-B14F-4D97-AF65-F5344CB8AC3E}">
        <p14:creationId xmlns:p14="http://schemas.microsoft.com/office/powerpoint/2010/main" val="232388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D2F-C703-4857-B336-44F4B6157DB8}"/>
              </a:ext>
            </a:extLst>
          </p:cNvPr>
          <p:cNvSpPr>
            <a:spLocks noGrp="1"/>
          </p:cNvSpPr>
          <p:nvPr>
            <p:ph type="title"/>
          </p:nvPr>
        </p:nvSpPr>
        <p:spPr/>
        <p:txBody>
          <a:bodyPr/>
          <a:lstStyle/>
          <a:p>
            <a:r>
              <a:rPr lang="en-US"/>
              <a:t>Cross-Classified Model</a:t>
            </a:r>
            <a:endParaRPr lang="en-US" dirty="0"/>
          </a:p>
        </p:txBody>
      </p:sp>
      <p:pic>
        <p:nvPicPr>
          <p:cNvPr id="5" name="Picture 4">
            <a:extLst>
              <a:ext uri="{FF2B5EF4-FFF2-40B4-BE49-F238E27FC236}">
                <a16:creationId xmlns:a16="http://schemas.microsoft.com/office/drawing/2014/main" id="{12B2CF9F-CFCB-4132-825E-3366A8BA22FA}"/>
              </a:ext>
            </a:extLst>
          </p:cNvPr>
          <p:cNvPicPr>
            <a:picLocks noChangeAspect="1"/>
          </p:cNvPicPr>
          <p:nvPr/>
        </p:nvPicPr>
        <p:blipFill>
          <a:blip r:embed="rId3"/>
          <a:stretch>
            <a:fillRect/>
          </a:stretch>
        </p:blipFill>
        <p:spPr>
          <a:xfrm>
            <a:off x="198343" y="3614057"/>
            <a:ext cx="2952750" cy="2657475"/>
          </a:xfrm>
          <a:prstGeom prst="rect">
            <a:avLst/>
          </a:prstGeom>
        </p:spPr>
      </p:pic>
      <p:pic>
        <p:nvPicPr>
          <p:cNvPr id="7" name="Picture 6">
            <a:extLst>
              <a:ext uri="{FF2B5EF4-FFF2-40B4-BE49-F238E27FC236}">
                <a16:creationId xmlns:a16="http://schemas.microsoft.com/office/drawing/2014/main" id="{0AA2F962-5108-48A6-8E46-CB2174194660}"/>
              </a:ext>
            </a:extLst>
          </p:cNvPr>
          <p:cNvPicPr>
            <a:picLocks noChangeAspect="1"/>
          </p:cNvPicPr>
          <p:nvPr/>
        </p:nvPicPr>
        <p:blipFill>
          <a:blip r:embed="rId4"/>
          <a:stretch>
            <a:fillRect/>
          </a:stretch>
        </p:blipFill>
        <p:spPr>
          <a:xfrm>
            <a:off x="198343" y="1424760"/>
            <a:ext cx="2952750" cy="2056140"/>
          </a:xfrm>
          <a:prstGeom prst="rect">
            <a:avLst/>
          </a:prstGeom>
        </p:spPr>
      </p:pic>
      <p:sp>
        <p:nvSpPr>
          <p:cNvPr id="11" name="Text Placeholder 10">
            <a:extLst>
              <a:ext uri="{FF2B5EF4-FFF2-40B4-BE49-F238E27FC236}">
                <a16:creationId xmlns:a16="http://schemas.microsoft.com/office/drawing/2014/main" id="{2CD12EC1-CBFE-4BC5-94E3-6FD17A633C17}"/>
              </a:ext>
            </a:extLst>
          </p:cNvPr>
          <p:cNvSpPr>
            <a:spLocks noGrp="1"/>
          </p:cNvSpPr>
          <p:nvPr>
            <p:ph type="body" sz="quarter" idx="41"/>
          </p:nvPr>
        </p:nvSpPr>
        <p:spPr/>
        <p:txBody>
          <a:bodyPr/>
          <a:lstStyle/>
          <a:p>
            <a:r>
              <a:rPr lang="en-US" i="1" dirty="0"/>
              <a:t>Level 2:</a:t>
            </a:r>
            <a:r>
              <a:rPr lang="en-US" dirty="0"/>
              <a:t> Institutions</a:t>
            </a:r>
          </a:p>
        </p:txBody>
      </p:sp>
      <p:pic>
        <p:nvPicPr>
          <p:cNvPr id="4" name="Picture 3">
            <a:extLst>
              <a:ext uri="{FF2B5EF4-FFF2-40B4-BE49-F238E27FC236}">
                <a16:creationId xmlns:a16="http://schemas.microsoft.com/office/drawing/2014/main" id="{F2449612-F32E-4317-9B66-3858D00DCB17}"/>
              </a:ext>
            </a:extLst>
          </p:cNvPr>
          <p:cNvPicPr>
            <a:picLocks noChangeAspect="1"/>
          </p:cNvPicPr>
          <p:nvPr/>
        </p:nvPicPr>
        <p:blipFill>
          <a:blip r:embed="rId5"/>
          <a:stretch>
            <a:fillRect/>
          </a:stretch>
        </p:blipFill>
        <p:spPr>
          <a:xfrm>
            <a:off x="4029074" y="1424760"/>
            <a:ext cx="6802212" cy="5018236"/>
          </a:xfrm>
          <a:prstGeom prst="rect">
            <a:avLst/>
          </a:prstGeom>
        </p:spPr>
      </p:pic>
    </p:spTree>
    <p:extLst>
      <p:ext uri="{BB962C8B-B14F-4D97-AF65-F5344CB8AC3E}">
        <p14:creationId xmlns:p14="http://schemas.microsoft.com/office/powerpoint/2010/main" val="294800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D2F-C703-4857-B336-44F4B6157DB8}"/>
              </a:ext>
            </a:extLst>
          </p:cNvPr>
          <p:cNvSpPr>
            <a:spLocks noGrp="1"/>
          </p:cNvSpPr>
          <p:nvPr>
            <p:ph type="title"/>
          </p:nvPr>
        </p:nvSpPr>
        <p:spPr/>
        <p:txBody>
          <a:bodyPr/>
          <a:lstStyle/>
          <a:p>
            <a:r>
              <a:rPr lang="en-US"/>
              <a:t>Cross-Classified Model</a:t>
            </a:r>
            <a:endParaRPr lang="en-US" dirty="0"/>
          </a:p>
        </p:txBody>
      </p:sp>
      <p:pic>
        <p:nvPicPr>
          <p:cNvPr id="5" name="Picture 4">
            <a:extLst>
              <a:ext uri="{FF2B5EF4-FFF2-40B4-BE49-F238E27FC236}">
                <a16:creationId xmlns:a16="http://schemas.microsoft.com/office/drawing/2014/main" id="{12B2CF9F-CFCB-4132-825E-3366A8BA22FA}"/>
              </a:ext>
            </a:extLst>
          </p:cNvPr>
          <p:cNvPicPr>
            <a:picLocks noChangeAspect="1"/>
          </p:cNvPicPr>
          <p:nvPr/>
        </p:nvPicPr>
        <p:blipFill>
          <a:blip r:embed="rId3"/>
          <a:stretch>
            <a:fillRect/>
          </a:stretch>
        </p:blipFill>
        <p:spPr>
          <a:xfrm>
            <a:off x="198343" y="3614057"/>
            <a:ext cx="2952750" cy="2657475"/>
          </a:xfrm>
          <a:prstGeom prst="rect">
            <a:avLst/>
          </a:prstGeom>
        </p:spPr>
      </p:pic>
      <p:pic>
        <p:nvPicPr>
          <p:cNvPr id="7" name="Picture 6">
            <a:extLst>
              <a:ext uri="{FF2B5EF4-FFF2-40B4-BE49-F238E27FC236}">
                <a16:creationId xmlns:a16="http://schemas.microsoft.com/office/drawing/2014/main" id="{0AA2F962-5108-48A6-8E46-CB2174194660}"/>
              </a:ext>
            </a:extLst>
          </p:cNvPr>
          <p:cNvPicPr>
            <a:picLocks noChangeAspect="1"/>
          </p:cNvPicPr>
          <p:nvPr/>
        </p:nvPicPr>
        <p:blipFill>
          <a:blip r:embed="rId4"/>
          <a:stretch>
            <a:fillRect/>
          </a:stretch>
        </p:blipFill>
        <p:spPr>
          <a:xfrm>
            <a:off x="198343" y="1424760"/>
            <a:ext cx="2952750" cy="2056140"/>
          </a:xfrm>
          <a:prstGeom prst="rect">
            <a:avLst/>
          </a:prstGeom>
        </p:spPr>
      </p:pic>
      <p:sp>
        <p:nvSpPr>
          <p:cNvPr id="11" name="Text Placeholder 10">
            <a:extLst>
              <a:ext uri="{FF2B5EF4-FFF2-40B4-BE49-F238E27FC236}">
                <a16:creationId xmlns:a16="http://schemas.microsoft.com/office/drawing/2014/main" id="{2CD12EC1-CBFE-4BC5-94E3-6FD17A633C17}"/>
              </a:ext>
            </a:extLst>
          </p:cNvPr>
          <p:cNvSpPr>
            <a:spLocks noGrp="1"/>
          </p:cNvSpPr>
          <p:nvPr>
            <p:ph type="body" sz="quarter" idx="41"/>
          </p:nvPr>
        </p:nvSpPr>
        <p:spPr/>
        <p:txBody>
          <a:bodyPr/>
          <a:lstStyle/>
          <a:p>
            <a:r>
              <a:rPr lang="en-US" i="1" dirty="0"/>
              <a:t>Level 2:</a:t>
            </a:r>
            <a:r>
              <a:rPr lang="en-US" dirty="0"/>
              <a:t> Disciplines</a:t>
            </a:r>
          </a:p>
        </p:txBody>
      </p:sp>
      <p:pic>
        <p:nvPicPr>
          <p:cNvPr id="4" name="Picture 3">
            <a:extLst>
              <a:ext uri="{FF2B5EF4-FFF2-40B4-BE49-F238E27FC236}">
                <a16:creationId xmlns:a16="http://schemas.microsoft.com/office/drawing/2014/main" id="{91635A4F-7266-4F60-AD2D-68810A21FA07}"/>
              </a:ext>
            </a:extLst>
          </p:cNvPr>
          <p:cNvPicPr>
            <a:picLocks noChangeAspect="1"/>
          </p:cNvPicPr>
          <p:nvPr/>
        </p:nvPicPr>
        <p:blipFill>
          <a:blip r:embed="rId5"/>
          <a:stretch>
            <a:fillRect/>
          </a:stretch>
        </p:blipFill>
        <p:spPr>
          <a:xfrm>
            <a:off x="3812041" y="1454186"/>
            <a:ext cx="6812417" cy="4954485"/>
          </a:xfrm>
          <a:prstGeom prst="rect">
            <a:avLst/>
          </a:prstGeom>
        </p:spPr>
      </p:pic>
    </p:spTree>
    <p:extLst>
      <p:ext uri="{BB962C8B-B14F-4D97-AF65-F5344CB8AC3E}">
        <p14:creationId xmlns:p14="http://schemas.microsoft.com/office/powerpoint/2010/main" val="427679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D2F-C703-4857-B336-44F4B6157DB8}"/>
              </a:ext>
            </a:extLst>
          </p:cNvPr>
          <p:cNvSpPr>
            <a:spLocks noGrp="1"/>
          </p:cNvSpPr>
          <p:nvPr>
            <p:ph type="title"/>
          </p:nvPr>
        </p:nvSpPr>
        <p:spPr/>
        <p:txBody>
          <a:bodyPr/>
          <a:lstStyle/>
          <a:p>
            <a:r>
              <a:rPr lang="en-US" dirty="0"/>
              <a:t>Unconditional Model</a:t>
            </a:r>
          </a:p>
        </p:txBody>
      </p:sp>
      <p:pic>
        <p:nvPicPr>
          <p:cNvPr id="5" name="Picture 4">
            <a:extLst>
              <a:ext uri="{FF2B5EF4-FFF2-40B4-BE49-F238E27FC236}">
                <a16:creationId xmlns:a16="http://schemas.microsoft.com/office/drawing/2014/main" id="{12B2CF9F-CFCB-4132-825E-3366A8BA22FA}"/>
              </a:ext>
            </a:extLst>
          </p:cNvPr>
          <p:cNvPicPr>
            <a:picLocks noChangeAspect="1"/>
          </p:cNvPicPr>
          <p:nvPr/>
        </p:nvPicPr>
        <p:blipFill>
          <a:blip r:embed="rId3"/>
          <a:stretch>
            <a:fillRect/>
          </a:stretch>
        </p:blipFill>
        <p:spPr>
          <a:xfrm>
            <a:off x="851486" y="3614057"/>
            <a:ext cx="2952750" cy="2657475"/>
          </a:xfrm>
          <a:prstGeom prst="rect">
            <a:avLst/>
          </a:prstGeom>
        </p:spPr>
      </p:pic>
      <p:pic>
        <p:nvPicPr>
          <p:cNvPr id="7" name="Picture 6">
            <a:extLst>
              <a:ext uri="{FF2B5EF4-FFF2-40B4-BE49-F238E27FC236}">
                <a16:creationId xmlns:a16="http://schemas.microsoft.com/office/drawing/2014/main" id="{0AA2F962-5108-48A6-8E46-CB2174194660}"/>
              </a:ext>
            </a:extLst>
          </p:cNvPr>
          <p:cNvPicPr>
            <a:picLocks noChangeAspect="1"/>
          </p:cNvPicPr>
          <p:nvPr/>
        </p:nvPicPr>
        <p:blipFill>
          <a:blip r:embed="rId4"/>
          <a:stretch>
            <a:fillRect/>
          </a:stretch>
        </p:blipFill>
        <p:spPr>
          <a:xfrm>
            <a:off x="851486" y="1372860"/>
            <a:ext cx="2952750" cy="2056140"/>
          </a:xfrm>
          <a:prstGeom prst="rect">
            <a:avLst/>
          </a:prstGeom>
        </p:spPr>
      </p:pic>
      <p:pic>
        <p:nvPicPr>
          <p:cNvPr id="8" name="Picture 7">
            <a:extLst>
              <a:ext uri="{FF2B5EF4-FFF2-40B4-BE49-F238E27FC236}">
                <a16:creationId xmlns:a16="http://schemas.microsoft.com/office/drawing/2014/main" id="{65DFCD45-ACC4-449D-A1FE-B6DFC45B4FD0}"/>
              </a:ext>
            </a:extLst>
          </p:cNvPr>
          <p:cNvPicPr>
            <a:picLocks noChangeAspect="1"/>
          </p:cNvPicPr>
          <p:nvPr/>
        </p:nvPicPr>
        <p:blipFill>
          <a:blip r:embed="rId5"/>
          <a:stretch>
            <a:fillRect/>
          </a:stretch>
        </p:blipFill>
        <p:spPr>
          <a:xfrm>
            <a:off x="4854348" y="1424760"/>
            <a:ext cx="5222075" cy="4846772"/>
          </a:xfrm>
          <a:prstGeom prst="rect">
            <a:avLst/>
          </a:prstGeom>
        </p:spPr>
      </p:pic>
      <p:pic>
        <p:nvPicPr>
          <p:cNvPr id="14" name="Picture 13">
            <a:extLst>
              <a:ext uri="{FF2B5EF4-FFF2-40B4-BE49-F238E27FC236}">
                <a16:creationId xmlns:a16="http://schemas.microsoft.com/office/drawing/2014/main" id="{040B1D43-FF49-426B-A999-16A0AAE37EE8}"/>
              </a:ext>
            </a:extLst>
          </p:cNvPr>
          <p:cNvPicPr>
            <a:picLocks noChangeAspect="1"/>
          </p:cNvPicPr>
          <p:nvPr/>
        </p:nvPicPr>
        <p:blipFill>
          <a:blip r:embed="rId6"/>
          <a:stretch>
            <a:fillRect/>
          </a:stretch>
        </p:blipFill>
        <p:spPr>
          <a:xfrm>
            <a:off x="7137627" y="5465897"/>
            <a:ext cx="2009775" cy="762000"/>
          </a:xfrm>
          <a:prstGeom prst="rect">
            <a:avLst/>
          </a:prstGeom>
        </p:spPr>
      </p:pic>
    </p:spTree>
    <p:extLst>
      <p:ext uri="{BB962C8B-B14F-4D97-AF65-F5344CB8AC3E}">
        <p14:creationId xmlns:p14="http://schemas.microsoft.com/office/powerpoint/2010/main" val="103929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B3EF-4D50-4930-8E95-06DD30AEE12E}"/>
              </a:ext>
            </a:extLst>
          </p:cNvPr>
          <p:cNvSpPr>
            <a:spLocks noGrp="1"/>
          </p:cNvSpPr>
          <p:nvPr>
            <p:ph type="title"/>
          </p:nvPr>
        </p:nvSpPr>
        <p:spPr>
          <a:xfrm>
            <a:off x="3347884" y="200177"/>
            <a:ext cx="8844116" cy="775778"/>
          </a:xfrm>
        </p:spPr>
        <p:txBody>
          <a:bodyPr/>
          <a:lstStyle/>
          <a:p>
            <a:r>
              <a:rPr lang="en-US" dirty="0"/>
              <a:t>Unconditional Model</a:t>
            </a:r>
          </a:p>
        </p:txBody>
      </p:sp>
      <p:sp>
        <p:nvSpPr>
          <p:cNvPr id="3" name="Text Placeholder 2">
            <a:extLst>
              <a:ext uri="{FF2B5EF4-FFF2-40B4-BE49-F238E27FC236}">
                <a16:creationId xmlns:a16="http://schemas.microsoft.com/office/drawing/2014/main" id="{3B0E95C3-B513-4503-A96C-0F2CB8798C66}"/>
              </a:ext>
            </a:extLst>
          </p:cNvPr>
          <p:cNvSpPr>
            <a:spLocks noGrp="1"/>
          </p:cNvSpPr>
          <p:nvPr>
            <p:ph type="body" sz="quarter" idx="41"/>
          </p:nvPr>
        </p:nvSpPr>
        <p:spPr>
          <a:xfrm>
            <a:off x="3281516" y="899039"/>
            <a:ext cx="8976852" cy="419379"/>
          </a:xfrm>
        </p:spPr>
        <p:txBody>
          <a:bodyPr/>
          <a:lstStyle/>
          <a:p>
            <a:r>
              <a:rPr lang="en-US" sz="2000" dirty="0"/>
              <a:t>Disciplines with highest salaries (one year after entering repayment)</a:t>
            </a:r>
          </a:p>
        </p:txBody>
      </p:sp>
      <p:pic>
        <p:nvPicPr>
          <p:cNvPr id="6" name="Picture 5">
            <a:extLst>
              <a:ext uri="{FF2B5EF4-FFF2-40B4-BE49-F238E27FC236}">
                <a16:creationId xmlns:a16="http://schemas.microsoft.com/office/drawing/2014/main" id="{850D4612-0878-4928-961D-4B699FAC57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6" y="4466845"/>
            <a:ext cx="3600800" cy="2391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wearing hard hats&#10;&#10;Description automatically generated with medium confidence">
            <a:extLst>
              <a:ext uri="{FF2B5EF4-FFF2-40B4-BE49-F238E27FC236}">
                <a16:creationId xmlns:a16="http://schemas.microsoft.com/office/drawing/2014/main" id="{75430397-ACC4-466A-A04A-A7EFB3306A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592874" cy="23911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lab coat&#10;&#10;Description automatically generated with low confidence">
            <a:extLst>
              <a:ext uri="{FF2B5EF4-FFF2-40B4-BE49-F238E27FC236}">
                <a16:creationId xmlns:a16="http://schemas.microsoft.com/office/drawing/2014/main" id="{084D9C98-C08B-415A-ADDF-9DCC87BC55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239669"/>
            <a:ext cx="3608727" cy="24052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extBox 4">
            <a:extLst>
              <a:ext uri="{FF2B5EF4-FFF2-40B4-BE49-F238E27FC236}">
                <a16:creationId xmlns:a16="http://schemas.microsoft.com/office/drawing/2014/main" id="{B0F5E4E6-7CEE-EC4E-2601-BA6E721CB561}"/>
              </a:ext>
            </a:extLst>
          </p:cNvPr>
          <p:cNvGraphicFramePr/>
          <p:nvPr>
            <p:extLst>
              <p:ext uri="{D42A27DB-BD31-4B8C-83A1-F6EECF244321}">
                <p14:modId xmlns:p14="http://schemas.microsoft.com/office/powerpoint/2010/main" val="770177444"/>
              </p:ext>
            </p:extLst>
          </p:nvPr>
        </p:nvGraphicFramePr>
        <p:xfrm>
          <a:off x="3767144" y="1241502"/>
          <a:ext cx="8318091" cy="42155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Box 12">
            <a:extLst>
              <a:ext uri="{FF2B5EF4-FFF2-40B4-BE49-F238E27FC236}">
                <a16:creationId xmlns:a16="http://schemas.microsoft.com/office/drawing/2014/main" id="{8ECD431E-B787-4619-8921-423A819FCE07}"/>
              </a:ext>
            </a:extLst>
          </p:cNvPr>
          <p:cNvSpPr txBox="1"/>
          <p:nvPr/>
        </p:nvSpPr>
        <p:spPr>
          <a:xfrm>
            <a:off x="3765094" y="5457050"/>
            <a:ext cx="8302239" cy="1169551"/>
          </a:xfrm>
          <a:prstGeom prst="rect">
            <a:avLst/>
          </a:prstGeom>
          <a:noFill/>
        </p:spPr>
        <p:txBody>
          <a:bodyPr wrap="square">
            <a:spAutoFit/>
          </a:bodyPr>
          <a:lstStyle/>
          <a:p>
            <a:r>
              <a:rPr lang="en-US" sz="1400" dirty="0">
                <a:solidFill>
                  <a:srgbClr val="333333"/>
                </a:solidFill>
                <a:effectLst/>
                <a:latin typeface="+mj-lt"/>
                <a:ea typeface="Calibri" panose="020F0502020204030204" pitchFamily="34" charset="0"/>
              </a:rPr>
              <a:t>After control for disciplines, institutions with top five expected salaries one year after entering repayment included private non-profit institutions: California Institute of Technology, CA ($64,123; N=3 [based on three programs]); Massachusetts Institute of Technology, MA ($62,592; N=14); Harvard University, MA ($61,642; N=16); Harvey Mudd College, CA ($61,124; N=4); and Yale University, CT ($60,693; N=13). </a:t>
            </a:r>
            <a:endParaRPr lang="en-US" sz="1400" dirty="0">
              <a:latin typeface="+mj-lt"/>
            </a:endParaRPr>
          </a:p>
        </p:txBody>
      </p:sp>
    </p:spTree>
    <p:extLst>
      <p:ext uri="{BB962C8B-B14F-4D97-AF65-F5344CB8AC3E}">
        <p14:creationId xmlns:p14="http://schemas.microsoft.com/office/powerpoint/2010/main" val="4159704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itle 1">
            <a:extLst>
              <a:ext uri="{FF2B5EF4-FFF2-40B4-BE49-F238E27FC236}">
                <a16:creationId xmlns:a16="http://schemas.microsoft.com/office/drawing/2014/main" id="{9F12189E-9965-42F4-94FE-5F1BDF176533}"/>
              </a:ext>
            </a:extLst>
          </p:cNvPr>
          <p:cNvSpPr>
            <a:spLocks noGrp="1"/>
          </p:cNvSpPr>
          <p:nvPr>
            <p:ph type="title"/>
          </p:nvPr>
        </p:nvSpPr>
        <p:spPr>
          <a:xfrm>
            <a:off x="649270" y="506727"/>
            <a:ext cx="3885141" cy="1526741"/>
          </a:xfrm>
          <a:prstGeom prst="ellipse">
            <a:avLst/>
          </a:prstGeom>
        </p:spPr>
        <p:txBody>
          <a:bodyPr vert="horz" lIns="91440" tIns="45720" rIns="91440" bIns="45720" rtlCol="0" anchor="ctr">
            <a:normAutofit/>
          </a:bodyPr>
          <a:lstStyle/>
          <a:p>
            <a:pPr algn="r"/>
            <a:r>
              <a:rPr lang="en-US" sz="3000" dirty="0">
                <a:solidFill>
                  <a:schemeClr val="bg1"/>
                </a:solidFill>
              </a:rPr>
              <a:t>Harvey Mudd College, CA</a:t>
            </a:r>
          </a:p>
        </p:txBody>
      </p:sp>
      <p:cxnSp>
        <p:nvCxnSpPr>
          <p:cNvPr id="46" name="Straight Connector 45">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E2618DC-2E51-4003-A566-CBF306D6AF6F}"/>
              </a:ext>
            </a:extLst>
          </p:cNvPr>
          <p:cNvSpPr txBox="1"/>
          <p:nvPr/>
        </p:nvSpPr>
        <p:spPr>
          <a:xfrm>
            <a:off x="4945336" y="506727"/>
            <a:ext cx="6609921" cy="1526741"/>
          </a:xfrm>
          <a:prstGeom prst="rect">
            <a:avLst/>
          </a:prstGeom>
        </p:spPr>
        <p:txBody>
          <a:bodyPr vert="horz" lIns="91440" tIns="45720" rIns="91440" bIns="45720" rtlCol="0" anchor="ctr">
            <a:normAutofit fontScale="92500" lnSpcReduction="10000"/>
          </a:bodyPr>
          <a:lstStyle/>
          <a:p>
            <a:pPr>
              <a:lnSpc>
                <a:spcPct val="90000"/>
              </a:lnSpc>
              <a:spcAft>
                <a:spcPts val="600"/>
              </a:spcAft>
            </a:pPr>
            <a:r>
              <a:rPr lang="en-US" sz="1600" b="0" i="1">
                <a:solidFill>
                  <a:schemeClr val="bg1"/>
                </a:solidFill>
                <a:effectLst/>
              </a:rPr>
              <a:t>Harvey Mudd College admissions is more selective with an acceptance rate of 18%. Half the applicants admitted to Harvey Mudd College have an SAT score between 1490 and 1570 or an ACT score of 34 and 35. However, one quarter of admitted applicants achieved scores above these ranges and one quarter scored below these ranges.</a:t>
            </a:r>
          </a:p>
          <a:p>
            <a:pPr indent="-228600">
              <a:lnSpc>
                <a:spcPct val="90000"/>
              </a:lnSpc>
              <a:spcAft>
                <a:spcPts val="600"/>
              </a:spcAft>
              <a:buFont typeface="Arial" panose="020B0604020202020204" pitchFamily="34" charset="0"/>
              <a:buChar char="•"/>
            </a:pPr>
            <a:endParaRPr lang="en-US" sz="1600">
              <a:solidFill>
                <a:schemeClr val="bg1"/>
              </a:solidFill>
            </a:endParaRPr>
          </a:p>
          <a:p>
            <a:pPr>
              <a:lnSpc>
                <a:spcPct val="90000"/>
              </a:lnSpc>
              <a:spcAft>
                <a:spcPts val="600"/>
              </a:spcAft>
            </a:pPr>
            <a:r>
              <a:rPr lang="en-US" sz="1600">
                <a:solidFill>
                  <a:schemeClr val="bg1"/>
                </a:solidFill>
              </a:rPr>
              <a:t>Source: U.S. News &amp; World Report</a:t>
            </a:r>
            <a:endParaRPr lang="en-US" sz="1600" dirty="0">
              <a:solidFill>
                <a:schemeClr val="bg1"/>
              </a:solidFill>
            </a:endParaRPr>
          </a:p>
        </p:txBody>
      </p:sp>
      <p:pic>
        <p:nvPicPr>
          <p:cNvPr id="13" name="Picture 12">
            <a:extLst>
              <a:ext uri="{FF2B5EF4-FFF2-40B4-BE49-F238E27FC236}">
                <a16:creationId xmlns:a16="http://schemas.microsoft.com/office/drawing/2014/main" id="{5C0443A4-1BCE-4E38-9276-10E37E6B3A92}"/>
              </a:ext>
            </a:extLst>
          </p:cNvPr>
          <p:cNvPicPr>
            <a:picLocks noChangeAspect="1"/>
          </p:cNvPicPr>
          <p:nvPr/>
        </p:nvPicPr>
        <p:blipFill>
          <a:blip r:embed="rId3"/>
          <a:stretch>
            <a:fillRect/>
          </a:stretch>
        </p:blipFill>
        <p:spPr>
          <a:xfrm>
            <a:off x="387158" y="2455179"/>
            <a:ext cx="4462688" cy="4049890"/>
          </a:xfrm>
          <a:prstGeom prst="rect">
            <a:avLst/>
          </a:prstGeom>
        </p:spPr>
      </p:pic>
      <p:graphicFrame>
        <p:nvGraphicFramePr>
          <p:cNvPr id="8" name="Table 7">
            <a:extLst>
              <a:ext uri="{FF2B5EF4-FFF2-40B4-BE49-F238E27FC236}">
                <a16:creationId xmlns:a16="http://schemas.microsoft.com/office/drawing/2014/main" id="{FA39AA52-786E-4450-B983-10350FFB23CC}"/>
              </a:ext>
            </a:extLst>
          </p:cNvPr>
          <p:cNvGraphicFramePr>
            <a:graphicFrameLocks noGrp="1"/>
          </p:cNvGraphicFramePr>
          <p:nvPr>
            <p:extLst>
              <p:ext uri="{D42A27DB-BD31-4B8C-83A1-F6EECF244321}">
                <p14:modId xmlns:p14="http://schemas.microsoft.com/office/powerpoint/2010/main" val="3544863022"/>
              </p:ext>
            </p:extLst>
          </p:nvPr>
        </p:nvGraphicFramePr>
        <p:xfrm>
          <a:off x="5248846" y="4512668"/>
          <a:ext cx="6583255" cy="1997220"/>
        </p:xfrm>
        <a:graphic>
          <a:graphicData uri="http://schemas.openxmlformats.org/drawingml/2006/table">
            <a:tbl>
              <a:tblPr firstRow="1" bandRow="1">
                <a:tableStyleId>{5C22544A-7EE6-4342-B048-85BDC9FD1C3A}</a:tableStyleId>
              </a:tblPr>
              <a:tblGrid>
                <a:gridCol w="1710481">
                  <a:extLst>
                    <a:ext uri="{9D8B030D-6E8A-4147-A177-3AD203B41FA5}">
                      <a16:colId xmlns:a16="http://schemas.microsoft.com/office/drawing/2014/main" val="3867903237"/>
                    </a:ext>
                  </a:extLst>
                </a:gridCol>
                <a:gridCol w="2922091">
                  <a:extLst>
                    <a:ext uri="{9D8B030D-6E8A-4147-A177-3AD203B41FA5}">
                      <a16:colId xmlns:a16="http://schemas.microsoft.com/office/drawing/2014/main" val="2854061848"/>
                    </a:ext>
                  </a:extLst>
                </a:gridCol>
                <a:gridCol w="1950683">
                  <a:extLst>
                    <a:ext uri="{9D8B030D-6E8A-4147-A177-3AD203B41FA5}">
                      <a16:colId xmlns:a16="http://schemas.microsoft.com/office/drawing/2014/main" val="2579489948"/>
                    </a:ext>
                  </a:extLst>
                </a:gridCol>
              </a:tblGrid>
              <a:tr h="267354">
                <a:tc>
                  <a:txBody>
                    <a:bodyPr/>
                    <a:lstStyle/>
                    <a:p>
                      <a:r>
                        <a:rPr lang="en-US" sz="1600">
                          <a:solidFill>
                            <a:schemeClr val="tx1"/>
                          </a:solidFill>
                          <a:effectLst/>
                        </a:rPr>
                        <a:t>CIPCODE</a:t>
                      </a:r>
                      <a:endParaRPr lang="en-US" sz="2800">
                        <a:solidFill>
                          <a:schemeClr val="tx1"/>
                        </a:solidFill>
                      </a:endParaRPr>
                    </a:p>
                  </a:txBody>
                  <a:tcPr marL="106836" marR="106836" marT="53418" marB="53418" anchor="ctr"/>
                </a:tc>
                <a:tc>
                  <a:txBody>
                    <a:bodyPr/>
                    <a:lstStyle/>
                    <a:p>
                      <a:r>
                        <a:rPr lang="en-US" sz="1600">
                          <a:solidFill>
                            <a:schemeClr val="tx1"/>
                          </a:solidFill>
                          <a:effectLst/>
                        </a:rPr>
                        <a:t>CIPDESC</a:t>
                      </a:r>
                      <a:endParaRPr lang="en-US" sz="2800">
                        <a:solidFill>
                          <a:schemeClr val="tx1"/>
                        </a:solidFill>
                      </a:endParaRPr>
                    </a:p>
                  </a:txBody>
                  <a:tcPr marL="106836" marR="106836" marT="53418" marB="53418" anchor="ctr"/>
                </a:tc>
                <a:tc>
                  <a:txBody>
                    <a:bodyPr/>
                    <a:lstStyle/>
                    <a:p>
                      <a:pPr algn="ctr"/>
                      <a:r>
                        <a:rPr lang="en-US" sz="1600" dirty="0">
                          <a:solidFill>
                            <a:schemeClr val="tx1"/>
                          </a:solidFill>
                          <a:effectLst/>
                        </a:rPr>
                        <a:t>EARN_MDN</a:t>
                      </a:r>
                      <a:endParaRPr lang="en-US" sz="2800" dirty="0">
                        <a:solidFill>
                          <a:schemeClr val="tx1"/>
                        </a:solidFill>
                      </a:endParaRPr>
                    </a:p>
                  </a:txBody>
                  <a:tcPr marL="106836" marR="106836" marT="53418" marB="53418" anchor="ctr"/>
                </a:tc>
                <a:extLst>
                  <a:ext uri="{0D108BD9-81ED-4DB2-BD59-A6C34878D82A}">
                    <a16:rowId xmlns:a16="http://schemas.microsoft.com/office/drawing/2014/main" val="512625112"/>
                  </a:ext>
                </a:extLst>
              </a:tr>
              <a:tr h="267354">
                <a:tc>
                  <a:txBody>
                    <a:bodyPr/>
                    <a:lstStyle/>
                    <a:p>
                      <a:r>
                        <a:rPr lang="en-US" sz="1600">
                          <a:solidFill>
                            <a:schemeClr val="tx1"/>
                          </a:solidFill>
                          <a:effectLst/>
                        </a:rPr>
                        <a:t>11.07</a:t>
                      </a:r>
                      <a:endParaRPr lang="en-US" sz="2800">
                        <a:solidFill>
                          <a:schemeClr val="tx1"/>
                        </a:solidFill>
                      </a:endParaRPr>
                    </a:p>
                  </a:txBody>
                  <a:tcPr marL="106836" marR="106836" marT="53418" marB="53418"/>
                </a:tc>
                <a:tc>
                  <a:txBody>
                    <a:bodyPr/>
                    <a:lstStyle/>
                    <a:p>
                      <a:r>
                        <a:rPr lang="en-US" sz="1600">
                          <a:solidFill>
                            <a:schemeClr val="tx1"/>
                          </a:solidFill>
                          <a:effectLst/>
                        </a:rPr>
                        <a:t>Computer Science.</a:t>
                      </a:r>
                      <a:endParaRPr lang="en-US" sz="2800">
                        <a:solidFill>
                          <a:schemeClr val="tx1"/>
                        </a:solidFill>
                      </a:endParaRPr>
                    </a:p>
                  </a:txBody>
                  <a:tcPr marL="106836" marR="106836" marT="53418" marB="53418"/>
                </a:tc>
                <a:tc>
                  <a:txBody>
                    <a:bodyPr/>
                    <a:lstStyle/>
                    <a:p>
                      <a:pPr algn="ctr"/>
                      <a:r>
                        <a:rPr lang="en-US" sz="1600">
                          <a:solidFill>
                            <a:schemeClr val="tx1"/>
                          </a:solidFill>
                          <a:effectLst/>
                        </a:rPr>
                        <a:t>$141,586</a:t>
                      </a:r>
                      <a:endParaRPr lang="en-US" sz="2800">
                        <a:solidFill>
                          <a:schemeClr val="tx1"/>
                        </a:solidFill>
                      </a:endParaRPr>
                    </a:p>
                  </a:txBody>
                  <a:tcPr marL="106836" marR="106836" marT="53418" marB="53418"/>
                </a:tc>
                <a:extLst>
                  <a:ext uri="{0D108BD9-81ED-4DB2-BD59-A6C34878D82A}">
                    <a16:rowId xmlns:a16="http://schemas.microsoft.com/office/drawing/2014/main" val="886335500"/>
                  </a:ext>
                </a:extLst>
              </a:tr>
              <a:tr h="267354">
                <a:tc>
                  <a:txBody>
                    <a:bodyPr/>
                    <a:lstStyle/>
                    <a:p>
                      <a:r>
                        <a:rPr lang="en-US" sz="1600">
                          <a:solidFill>
                            <a:schemeClr val="tx1"/>
                          </a:solidFill>
                          <a:effectLst/>
                        </a:rPr>
                        <a:t>14.01</a:t>
                      </a:r>
                      <a:endParaRPr lang="en-US" sz="2800">
                        <a:solidFill>
                          <a:schemeClr val="tx1"/>
                        </a:solidFill>
                      </a:endParaRPr>
                    </a:p>
                  </a:txBody>
                  <a:tcPr marL="106836" marR="106836" marT="53418" marB="53418"/>
                </a:tc>
                <a:tc>
                  <a:txBody>
                    <a:bodyPr/>
                    <a:lstStyle/>
                    <a:p>
                      <a:r>
                        <a:rPr lang="en-US" sz="1600">
                          <a:solidFill>
                            <a:schemeClr val="tx1"/>
                          </a:solidFill>
                          <a:effectLst/>
                        </a:rPr>
                        <a:t>Engineering, General.</a:t>
                      </a:r>
                      <a:endParaRPr lang="en-US" sz="2800">
                        <a:solidFill>
                          <a:schemeClr val="tx1"/>
                        </a:solidFill>
                      </a:endParaRPr>
                    </a:p>
                  </a:txBody>
                  <a:tcPr marL="106836" marR="106836" marT="53418" marB="53418"/>
                </a:tc>
                <a:tc>
                  <a:txBody>
                    <a:bodyPr/>
                    <a:lstStyle/>
                    <a:p>
                      <a:pPr algn="ctr"/>
                      <a:r>
                        <a:rPr lang="en-US" sz="1600">
                          <a:solidFill>
                            <a:schemeClr val="tx1"/>
                          </a:solidFill>
                          <a:effectLst/>
                        </a:rPr>
                        <a:t>$78,343</a:t>
                      </a:r>
                      <a:endParaRPr lang="en-US" sz="2800">
                        <a:solidFill>
                          <a:schemeClr val="tx1"/>
                        </a:solidFill>
                      </a:endParaRPr>
                    </a:p>
                  </a:txBody>
                  <a:tcPr marL="106836" marR="106836" marT="53418" marB="53418"/>
                </a:tc>
                <a:extLst>
                  <a:ext uri="{0D108BD9-81ED-4DB2-BD59-A6C34878D82A}">
                    <a16:rowId xmlns:a16="http://schemas.microsoft.com/office/drawing/2014/main" val="2353806274"/>
                  </a:ext>
                </a:extLst>
              </a:tr>
              <a:tr h="267354">
                <a:tc>
                  <a:txBody>
                    <a:bodyPr/>
                    <a:lstStyle/>
                    <a:p>
                      <a:r>
                        <a:rPr lang="en-US" sz="1600">
                          <a:solidFill>
                            <a:schemeClr val="tx1"/>
                          </a:solidFill>
                          <a:effectLst/>
                        </a:rPr>
                        <a:t>27.01</a:t>
                      </a:r>
                      <a:endParaRPr lang="en-US" sz="2800">
                        <a:solidFill>
                          <a:schemeClr val="tx1"/>
                        </a:solidFill>
                      </a:endParaRPr>
                    </a:p>
                  </a:txBody>
                  <a:tcPr marL="106836" marR="106836" marT="53418" marB="53418"/>
                </a:tc>
                <a:tc>
                  <a:txBody>
                    <a:bodyPr/>
                    <a:lstStyle/>
                    <a:p>
                      <a:r>
                        <a:rPr lang="en-US" sz="1600">
                          <a:solidFill>
                            <a:schemeClr val="tx1"/>
                          </a:solidFill>
                          <a:effectLst/>
                        </a:rPr>
                        <a:t>Mathematics.</a:t>
                      </a:r>
                      <a:endParaRPr lang="en-US" sz="2800">
                        <a:solidFill>
                          <a:schemeClr val="tx1"/>
                        </a:solidFill>
                      </a:endParaRPr>
                    </a:p>
                  </a:txBody>
                  <a:tcPr marL="106836" marR="106836" marT="53418" marB="53418"/>
                </a:tc>
                <a:tc>
                  <a:txBody>
                    <a:bodyPr/>
                    <a:lstStyle/>
                    <a:p>
                      <a:pPr algn="ctr"/>
                      <a:r>
                        <a:rPr lang="en-US" sz="1600">
                          <a:solidFill>
                            <a:schemeClr val="tx1"/>
                          </a:solidFill>
                          <a:effectLst/>
                        </a:rPr>
                        <a:t>$64,990</a:t>
                      </a:r>
                      <a:endParaRPr lang="en-US" sz="2800">
                        <a:solidFill>
                          <a:schemeClr val="tx1"/>
                        </a:solidFill>
                      </a:endParaRPr>
                    </a:p>
                  </a:txBody>
                  <a:tcPr marL="106836" marR="106836" marT="53418" marB="53418"/>
                </a:tc>
                <a:extLst>
                  <a:ext uri="{0D108BD9-81ED-4DB2-BD59-A6C34878D82A}">
                    <a16:rowId xmlns:a16="http://schemas.microsoft.com/office/drawing/2014/main" val="3675457310"/>
                  </a:ext>
                </a:extLst>
              </a:tr>
              <a:tr h="453257">
                <a:tc>
                  <a:txBody>
                    <a:bodyPr/>
                    <a:lstStyle/>
                    <a:p>
                      <a:r>
                        <a:rPr lang="en-US" sz="1600" dirty="0">
                          <a:solidFill>
                            <a:schemeClr val="tx1"/>
                          </a:solidFill>
                          <a:effectLst/>
                        </a:rPr>
                        <a:t>30.08</a:t>
                      </a:r>
                      <a:endParaRPr lang="en-US" sz="2800" dirty="0">
                        <a:solidFill>
                          <a:schemeClr val="tx1"/>
                        </a:solidFill>
                      </a:endParaRPr>
                    </a:p>
                  </a:txBody>
                  <a:tcPr marL="106836" marR="106836" marT="53418" marB="53418"/>
                </a:tc>
                <a:tc>
                  <a:txBody>
                    <a:bodyPr/>
                    <a:lstStyle/>
                    <a:p>
                      <a:r>
                        <a:rPr lang="en-US" sz="1600">
                          <a:solidFill>
                            <a:schemeClr val="tx1"/>
                          </a:solidFill>
                          <a:effectLst/>
                        </a:rPr>
                        <a:t>Mathematics and Computer Science.</a:t>
                      </a:r>
                      <a:endParaRPr lang="en-US" sz="2800">
                        <a:solidFill>
                          <a:schemeClr val="tx1"/>
                        </a:solidFill>
                      </a:endParaRPr>
                    </a:p>
                  </a:txBody>
                  <a:tcPr marL="106836" marR="106836" marT="53418" marB="53418"/>
                </a:tc>
                <a:tc>
                  <a:txBody>
                    <a:bodyPr/>
                    <a:lstStyle/>
                    <a:p>
                      <a:pPr algn="ctr"/>
                      <a:r>
                        <a:rPr lang="en-US" sz="1600" dirty="0">
                          <a:solidFill>
                            <a:schemeClr val="tx1"/>
                          </a:solidFill>
                          <a:effectLst/>
                        </a:rPr>
                        <a:t>$136,278</a:t>
                      </a:r>
                      <a:endParaRPr lang="en-US" sz="2800" dirty="0">
                        <a:solidFill>
                          <a:schemeClr val="tx1"/>
                        </a:solidFill>
                      </a:endParaRPr>
                    </a:p>
                  </a:txBody>
                  <a:tcPr marL="106836" marR="106836" marT="53418" marB="53418"/>
                </a:tc>
                <a:extLst>
                  <a:ext uri="{0D108BD9-81ED-4DB2-BD59-A6C34878D82A}">
                    <a16:rowId xmlns:a16="http://schemas.microsoft.com/office/drawing/2014/main" val="1697799174"/>
                  </a:ext>
                </a:extLst>
              </a:tr>
            </a:tbl>
          </a:graphicData>
        </a:graphic>
      </p:graphicFrame>
      <p:pic>
        <p:nvPicPr>
          <p:cNvPr id="29" name="Picture 28">
            <a:extLst>
              <a:ext uri="{FF2B5EF4-FFF2-40B4-BE49-F238E27FC236}">
                <a16:creationId xmlns:a16="http://schemas.microsoft.com/office/drawing/2014/main" id="{74FD31CD-59A4-4611-904A-A7EBAB586ADA}"/>
              </a:ext>
            </a:extLst>
          </p:cNvPr>
          <p:cNvPicPr>
            <a:picLocks noChangeAspect="1"/>
          </p:cNvPicPr>
          <p:nvPr/>
        </p:nvPicPr>
        <p:blipFill>
          <a:blip r:embed="rId4"/>
          <a:stretch>
            <a:fillRect/>
          </a:stretch>
        </p:blipFill>
        <p:spPr>
          <a:xfrm>
            <a:off x="5221586" y="2308382"/>
            <a:ext cx="5448327" cy="2204285"/>
          </a:xfrm>
          <a:prstGeom prst="rect">
            <a:avLst/>
          </a:prstGeom>
        </p:spPr>
      </p:pic>
    </p:spTree>
    <p:extLst>
      <p:ext uri="{BB962C8B-B14F-4D97-AF65-F5344CB8AC3E}">
        <p14:creationId xmlns:p14="http://schemas.microsoft.com/office/powerpoint/2010/main" val="126088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91941-48A6-457C-AAA7-75E09BA73FCD}"/>
              </a:ext>
            </a:extLst>
          </p:cNvPr>
          <p:cNvSpPr>
            <a:spLocks noGrp="1"/>
          </p:cNvSpPr>
          <p:nvPr>
            <p:ph type="title"/>
          </p:nvPr>
        </p:nvSpPr>
        <p:spPr>
          <a:xfrm>
            <a:off x="508416" y="321497"/>
            <a:ext cx="7301459" cy="557189"/>
          </a:xfrm>
        </p:spPr>
        <p:txBody>
          <a:bodyPr vert="horz" lIns="91440" tIns="45720" rIns="91440" bIns="45720" rtlCol="0" anchor="ctr">
            <a:normAutofit fontScale="90000"/>
          </a:bodyPr>
          <a:lstStyle/>
          <a:p>
            <a:pPr algn="l"/>
            <a:r>
              <a:rPr lang="en-US" sz="4000" kern="1200">
                <a:solidFill>
                  <a:schemeClr val="tx1"/>
                </a:solidFill>
                <a:latin typeface="+mn-lt"/>
                <a:ea typeface="+mj-ea"/>
                <a:cs typeface="+mj-cs"/>
              </a:rPr>
              <a:t>Presentation Outline</a:t>
            </a:r>
            <a:endParaRPr lang="en-US" sz="4000" kern="1200" dirty="0">
              <a:solidFill>
                <a:schemeClr val="tx1"/>
              </a:solidFill>
              <a:latin typeface="+mn-lt"/>
              <a:ea typeface="+mj-ea"/>
              <a:cs typeface="+mj-cs"/>
            </a:endParaRPr>
          </a:p>
        </p:txBody>
      </p:sp>
      <p:graphicFrame>
        <p:nvGraphicFramePr>
          <p:cNvPr id="9" name="TextBox 3">
            <a:extLst>
              <a:ext uri="{FF2B5EF4-FFF2-40B4-BE49-F238E27FC236}">
                <a16:creationId xmlns:a16="http://schemas.microsoft.com/office/drawing/2014/main" id="{332F7E59-3FB0-4FDF-AD26-D942C8D1498D}"/>
              </a:ext>
            </a:extLst>
          </p:cNvPr>
          <p:cNvGraphicFramePr/>
          <p:nvPr>
            <p:extLst>
              <p:ext uri="{D42A27DB-BD31-4B8C-83A1-F6EECF244321}">
                <p14:modId xmlns:p14="http://schemas.microsoft.com/office/powerpoint/2010/main" val="4072216089"/>
              </p:ext>
            </p:extLst>
          </p:nvPr>
        </p:nvGraphicFramePr>
        <p:xfrm>
          <a:off x="254833" y="878686"/>
          <a:ext cx="11934118" cy="5979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0256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B3EF-4D50-4930-8E95-06DD30AEE12E}"/>
              </a:ext>
            </a:extLst>
          </p:cNvPr>
          <p:cNvSpPr>
            <a:spLocks noGrp="1"/>
          </p:cNvSpPr>
          <p:nvPr>
            <p:ph type="title"/>
          </p:nvPr>
        </p:nvSpPr>
        <p:spPr>
          <a:xfrm>
            <a:off x="3347884" y="200177"/>
            <a:ext cx="8844116" cy="775778"/>
          </a:xfrm>
        </p:spPr>
        <p:txBody>
          <a:bodyPr/>
          <a:lstStyle/>
          <a:p>
            <a:r>
              <a:rPr lang="en-US" dirty="0"/>
              <a:t>STEM Model</a:t>
            </a:r>
          </a:p>
        </p:txBody>
      </p:sp>
      <p:sp>
        <p:nvSpPr>
          <p:cNvPr id="3" name="Text Placeholder 2">
            <a:extLst>
              <a:ext uri="{FF2B5EF4-FFF2-40B4-BE49-F238E27FC236}">
                <a16:creationId xmlns:a16="http://schemas.microsoft.com/office/drawing/2014/main" id="{3B0E95C3-B513-4503-A96C-0F2CB8798C66}"/>
              </a:ext>
            </a:extLst>
          </p:cNvPr>
          <p:cNvSpPr>
            <a:spLocks noGrp="1"/>
          </p:cNvSpPr>
          <p:nvPr>
            <p:ph type="body" sz="quarter" idx="41"/>
          </p:nvPr>
        </p:nvSpPr>
        <p:spPr>
          <a:xfrm>
            <a:off x="3281516" y="899039"/>
            <a:ext cx="8976852" cy="419379"/>
          </a:xfrm>
        </p:spPr>
        <p:txBody>
          <a:bodyPr/>
          <a:lstStyle/>
          <a:p>
            <a:r>
              <a:rPr lang="en-US" sz="2000" dirty="0"/>
              <a:t>Institutions with lowest and highest effects of STEM</a:t>
            </a:r>
          </a:p>
        </p:txBody>
      </p:sp>
      <p:pic>
        <p:nvPicPr>
          <p:cNvPr id="6" name="Picture 5">
            <a:extLst>
              <a:ext uri="{FF2B5EF4-FFF2-40B4-BE49-F238E27FC236}">
                <a16:creationId xmlns:a16="http://schemas.microsoft.com/office/drawing/2014/main" id="{850D4612-0878-4928-961D-4B699FAC57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6" y="4466845"/>
            <a:ext cx="3600800" cy="23911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wearing hard hats&#10;&#10;Description automatically generated with medium confidence">
            <a:extLst>
              <a:ext uri="{FF2B5EF4-FFF2-40B4-BE49-F238E27FC236}">
                <a16:creationId xmlns:a16="http://schemas.microsoft.com/office/drawing/2014/main" id="{75430397-ACC4-466A-A04A-A7EFB3306A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592874" cy="23911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in a lab coat&#10;&#10;Description automatically generated with low confidence">
            <a:extLst>
              <a:ext uri="{FF2B5EF4-FFF2-40B4-BE49-F238E27FC236}">
                <a16:creationId xmlns:a16="http://schemas.microsoft.com/office/drawing/2014/main" id="{084D9C98-C08B-415A-ADDF-9DCC87BC55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2239669"/>
            <a:ext cx="3608727" cy="24052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76F74D8C-CC25-481C-9978-7EE80345D9DD}"/>
              </a:ext>
            </a:extLst>
          </p:cNvPr>
          <p:cNvGraphicFramePr>
            <a:graphicFrameLocks noGrp="1"/>
          </p:cNvGraphicFramePr>
          <p:nvPr>
            <p:extLst>
              <p:ext uri="{D42A27DB-BD31-4B8C-83A1-F6EECF244321}">
                <p14:modId xmlns:p14="http://schemas.microsoft.com/office/powerpoint/2010/main" val="1583435447"/>
              </p:ext>
            </p:extLst>
          </p:nvPr>
        </p:nvGraphicFramePr>
        <p:xfrm>
          <a:off x="3783783" y="1445343"/>
          <a:ext cx="8282303" cy="4866970"/>
        </p:xfrm>
        <a:graphic>
          <a:graphicData uri="http://schemas.openxmlformats.org/drawingml/2006/table">
            <a:tbl>
              <a:tblPr firstRow="1" firstCol="1" bandRow="1">
                <a:tableStyleId>{5C22544A-7EE6-4342-B048-85BDC9FD1C3A}</a:tableStyleId>
              </a:tblPr>
              <a:tblGrid>
                <a:gridCol w="4122354">
                  <a:extLst>
                    <a:ext uri="{9D8B030D-6E8A-4147-A177-3AD203B41FA5}">
                      <a16:colId xmlns:a16="http://schemas.microsoft.com/office/drawing/2014/main" val="443809329"/>
                    </a:ext>
                  </a:extLst>
                </a:gridCol>
                <a:gridCol w="131723">
                  <a:extLst>
                    <a:ext uri="{9D8B030D-6E8A-4147-A177-3AD203B41FA5}">
                      <a16:colId xmlns:a16="http://schemas.microsoft.com/office/drawing/2014/main" val="657805805"/>
                    </a:ext>
                  </a:extLst>
                </a:gridCol>
                <a:gridCol w="547918">
                  <a:extLst>
                    <a:ext uri="{9D8B030D-6E8A-4147-A177-3AD203B41FA5}">
                      <a16:colId xmlns:a16="http://schemas.microsoft.com/office/drawing/2014/main" val="4291353532"/>
                    </a:ext>
                  </a:extLst>
                </a:gridCol>
                <a:gridCol w="131723">
                  <a:extLst>
                    <a:ext uri="{9D8B030D-6E8A-4147-A177-3AD203B41FA5}">
                      <a16:colId xmlns:a16="http://schemas.microsoft.com/office/drawing/2014/main" val="2376071611"/>
                    </a:ext>
                  </a:extLst>
                </a:gridCol>
                <a:gridCol w="802865">
                  <a:extLst>
                    <a:ext uri="{9D8B030D-6E8A-4147-A177-3AD203B41FA5}">
                      <a16:colId xmlns:a16="http://schemas.microsoft.com/office/drawing/2014/main" val="1803492784"/>
                    </a:ext>
                  </a:extLst>
                </a:gridCol>
                <a:gridCol w="131723">
                  <a:extLst>
                    <a:ext uri="{9D8B030D-6E8A-4147-A177-3AD203B41FA5}">
                      <a16:colId xmlns:a16="http://schemas.microsoft.com/office/drawing/2014/main" val="381513119"/>
                    </a:ext>
                  </a:extLst>
                </a:gridCol>
                <a:gridCol w="812371">
                  <a:extLst>
                    <a:ext uri="{9D8B030D-6E8A-4147-A177-3AD203B41FA5}">
                      <a16:colId xmlns:a16="http://schemas.microsoft.com/office/drawing/2014/main" val="1381779043"/>
                    </a:ext>
                  </a:extLst>
                </a:gridCol>
                <a:gridCol w="684466">
                  <a:extLst>
                    <a:ext uri="{9D8B030D-6E8A-4147-A177-3AD203B41FA5}">
                      <a16:colId xmlns:a16="http://schemas.microsoft.com/office/drawing/2014/main" val="2576395978"/>
                    </a:ext>
                  </a:extLst>
                </a:gridCol>
                <a:gridCol w="131723">
                  <a:extLst>
                    <a:ext uri="{9D8B030D-6E8A-4147-A177-3AD203B41FA5}">
                      <a16:colId xmlns:a16="http://schemas.microsoft.com/office/drawing/2014/main" val="111648941"/>
                    </a:ext>
                  </a:extLst>
                </a:gridCol>
                <a:gridCol w="131723">
                  <a:extLst>
                    <a:ext uri="{9D8B030D-6E8A-4147-A177-3AD203B41FA5}">
                      <a16:colId xmlns:a16="http://schemas.microsoft.com/office/drawing/2014/main" val="2481172291"/>
                    </a:ext>
                  </a:extLst>
                </a:gridCol>
                <a:gridCol w="521991">
                  <a:extLst>
                    <a:ext uri="{9D8B030D-6E8A-4147-A177-3AD203B41FA5}">
                      <a16:colId xmlns:a16="http://schemas.microsoft.com/office/drawing/2014/main" val="636789277"/>
                    </a:ext>
                  </a:extLst>
                </a:gridCol>
                <a:gridCol w="131723">
                  <a:extLst>
                    <a:ext uri="{9D8B030D-6E8A-4147-A177-3AD203B41FA5}">
                      <a16:colId xmlns:a16="http://schemas.microsoft.com/office/drawing/2014/main" val="1458386417"/>
                    </a:ext>
                  </a:extLst>
                </a:gridCol>
              </a:tblGrid>
              <a:tr h="652690">
                <a:tc>
                  <a:txBody>
                    <a:bodyPr/>
                    <a:lstStyle/>
                    <a:p>
                      <a:pPr marL="0" marR="0">
                        <a:lnSpc>
                          <a:spcPct val="107000"/>
                        </a:lnSpc>
                        <a:spcBef>
                          <a:spcPts val="0"/>
                        </a:spcBef>
                        <a:spcAft>
                          <a:spcPts val="0"/>
                        </a:spcAft>
                      </a:pPr>
                      <a:r>
                        <a:rPr lang="en-US" sz="1400" b="0">
                          <a:solidFill>
                            <a:schemeClr val="tx1"/>
                          </a:solidFill>
                          <a:effectLst/>
                        </a:rPr>
                        <a:t>Institution</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400" b="0">
                          <a:solidFill>
                            <a:schemeClr val="tx1"/>
                          </a:solidFill>
                          <a:effectLst/>
                        </a:rPr>
                        <a:t>N</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Stem</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ctr">
                        <a:lnSpc>
                          <a:spcPct val="107000"/>
                        </a:lnSpc>
                        <a:spcBef>
                          <a:spcPts val="0"/>
                        </a:spcBef>
                        <a:spcAft>
                          <a:spcPts val="0"/>
                        </a:spcAft>
                      </a:pPr>
                      <a:r>
                        <a:rPr lang="en-US" sz="1400" b="0">
                          <a:solidFill>
                            <a:schemeClr val="tx1"/>
                          </a:solidFill>
                          <a:effectLst/>
                        </a:rPr>
                        <a:t>Non-Stem</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Diff.</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4">
                  <a:txBody>
                    <a:bodyPr/>
                    <a:lstStyle/>
                    <a:p>
                      <a:pPr marL="0" marR="0" algn="ctr">
                        <a:lnSpc>
                          <a:spcPct val="107000"/>
                        </a:lnSpc>
                        <a:spcBef>
                          <a:spcPts val="0"/>
                        </a:spcBef>
                        <a:spcAft>
                          <a:spcPts val="0"/>
                        </a:spcAft>
                      </a:pPr>
                      <a:r>
                        <a:rPr lang="en-US" sz="1400" b="0">
                          <a:solidFill>
                            <a:schemeClr val="tx1"/>
                          </a:solidFill>
                          <a:effectLst/>
                        </a:rPr>
                        <a:t>% Diff.</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7899219"/>
                  </a:ext>
                </a:extLst>
              </a:tr>
              <a:tr h="351190">
                <a:tc gridSpan="11">
                  <a:txBody>
                    <a:bodyPr/>
                    <a:lstStyle/>
                    <a:p>
                      <a:pPr marL="0" marR="0">
                        <a:lnSpc>
                          <a:spcPct val="107000"/>
                        </a:lnSpc>
                        <a:spcBef>
                          <a:spcPts val="0"/>
                        </a:spcBef>
                        <a:spcAft>
                          <a:spcPts val="0"/>
                        </a:spcAft>
                      </a:pPr>
                      <a:r>
                        <a:rPr lang="en-US" sz="1800" b="0" dirty="0">
                          <a:solidFill>
                            <a:schemeClr val="tx1"/>
                          </a:solidFill>
                          <a:effectLst/>
                        </a:rPr>
                        <a:t>One year after entering repayment; lowest effects of STEM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1348014"/>
                  </a:ext>
                </a:extLst>
              </a:tr>
              <a:tr h="351190">
                <a:tc gridSpan="2">
                  <a:txBody>
                    <a:bodyPr/>
                    <a:lstStyle/>
                    <a:p>
                      <a:pPr marL="0" marR="0" indent="104775">
                        <a:lnSpc>
                          <a:spcPct val="107000"/>
                        </a:lnSpc>
                        <a:spcBef>
                          <a:spcPts val="0"/>
                        </a:spcBef>
                        <a:spcAft>
                          <a:spcPts val="0"/>
                        </a:spcAft>
                      </a:pPr>
                      <a:r>
                        <a:rPr lang="en-US" sz="1400" b="0">
                          <a:solidFill>
                            <a:schemeClr val="tx1"/>
                          </a:solidFill>
                          <a:effectLst/>
                        </a:rPr>
                        <a:t>Fordham University, NY</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28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$49,305</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$41,812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400" b="0">
                          <a:solidFill>
                            <a:schemeClr val="tx1"/>
                          </a:solidFill>
                          <a:effectLst/>
                        </a:rPr>
                        <a:t>$7,493</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18%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55769681"/>
                  </a:ext>
                </a:extLst>
              </a:tr>
              <a:tr h="351190">
                <a:tc gridSpan="2">
                  <a:txBody>
                    <a:bodyPr/>
                    <a:lstStyle/>
                    <a:p>
                      <a:pPr marL="0" marR="0" indent="104775">
                        <a:lnSpc>
                          <a:spcPct val="107000"/>
                        </a:lnSpc>
                        <a:spcBef>
                          <a:spcPts val="0"/>
                        </a:spcBef>
                        <a:spcAft>
                          <a:spcPts val="0"/>
                        </a:spcAft>
                      </a:pPr>
                      <a:r>
                        <a:rPr lang="en-US" sz="1400" b="0">
                          <a:solidFill>
                            <a:schemeClr val="tx1"/>
                          </a:solidFill>
                          <a:effectLst/>
                        </a:rPr>
                        <a:t>Massachusetts Institute of Technology, MA</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14</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$71,624</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$60,531</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400" b="0">
                          <a:solidFill>
                            <a:schemeClr val="tx1"/>
                          </a:solidFill>
                          <a:effectLst/>
                        </a:rPr>
                        <a:t>$11,093</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18%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20264719"/>
                  </a:ext>
                </a:extLst>
              </a:tr>
              <a:tr h="351190">
                <a:tc gridSpan="2">
                  <a:txBody>
                    <a:bodyPr/>
                    <a:lstStyle/>
                    <a:p>
                      <a:pPr marL="0" marR="0" indent="104775">
                        <a:lnSpc>
                          <a:spcPct val="107000"/>
                        </a:lnSpc>
                        <a:spcBef>
                          <a:spcPts val="0"/>
                        </a:spcBef>
                        <a:spcAft>
                          <a:spcPts val="0"/>
                        </a:spcAft>
                      </a:pPr>
                      <a:r>
                        <a:rPr lang="en-US" sz="1400" b="0">
                          <a:solidFill>
                            <a:schemeClr val="tx1"/>
                          </a:solidFill>
                          <a:effectLst/>
                        </a:rPr>
                        <a:t>University of Miami, FL</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40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$41,108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$34,711</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400" b="0">
                          <a:solidFill>
                            <a:schemeClr val="tx1"/>
                          </a:solidFill>
                          <a:effectLst/>
                        </a:rPr>
                        <a:t>$6,397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18%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5007366"/>
                  </a:ext>
                </a:extLst>
              </a:tr>
              <a:tr h="351190">
                <a:tc gridSpan="2">
                  <a:txBody>
                    <a:bodyPr/>
                    <a:lstStyle/>
                    <a:p>
                      <a:pPr marL="0" marR="0" indent="104775">
                        <a:lnSpc>
                          <a:spcPct val="107000"/>
                        </a:lnSpc>
                        <a:spcBef>
                          <a:spcPts val="0"/>
                        </a:spcBef>
                        <a:spcAft>
                          <a:spcPts val="0"/>
                        </a:spcAft>
                      </a:pPr>
                      <a:r>
                        <a:rPr lang="en-US" sz="1400" b="0">
                          <a:solidFill>
                            <a:schemeClr val="tx1"/>
                          </a:solidFill>
                          <a:effectLst/>
                        </a:rPr>
                        <a:t>Colgate University, NY</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17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$57,095</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$48,159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400" b="0">
                          <a:solidFill>
                            <a:schemeClr val="tx1"/>
                          </a:solidFill>
                          <a:effectLst/>
                        </a:rPr>
                        <a:t>$8,936</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19%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49345987"/>
                  </a:ext>
                </a:extLst>
              </a:tr>
              <a:tr h="351190">
                <a:tc gridSpan="2">
                  <a:txBody>
                    <a:bodyPr/>
                    <a:lstStyle/>
                    <a:p>
                      <a:pPr marL="0" marR="0" indent="104775">
                        <a:lnSpc>
                          <a:spcPct val="107000"/>
                        </a:lnSpc>
                        <a:spcBef>
                          <a:spcPts val="0"/>
                        </a:spcBef>
                        <a:spcAft>
                          <a:spcPts val="0"/>
                        </a:spcAft>
                      </a:pPr>
                      <a:r>
                        <a:rPr lang="en-US" sz="1400" b="0">
                          <a:solidFill>
                            <a:schemeClr val="tx1"/>
                          </a:solidFill>
                          <a:effectLst/>
                        </a:rPr>
                        <a:t>CUNY New York City College of Technology, NY</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16</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400" b="0">
                          <a:solidFill>
                            <a:schemeClr val="tx1"/>
                          </a:solidFill>
                          <a:effectLst/>
                        </a:rPr>
                        <a:t>$43,579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$36,720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400" b="0">
                          <a:solidFill>
                            <a:schemeClr val="tx1"/>
                          </a:solidFill>
                          <a:effectLst/>
                        </a:rPr>
                        <a:t>$6,858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400" b="0">
                          <a:solidFill>
                            <a:schemeClr val="tx1"/>
                          </a:solidFill>
                          <a:effectLst/>
                        </a:rPr>
                        <a:t>19%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4333169"/>
                  </a:ext>
                </a:extLst>
              </a:tr>
              <a:tr h="351190">
                <a:tc gridSpan="11">
                  <a:txBody>
                    <a:bodyPr/>
                    <a:lstStyle/>
                    <a:p>
                      <a:pPr marL="0" marR="0">
                        <a:lnSpc>
                          <a:spcPct val="107000"/>
                        </a:lnSpc>
                        <a:spcBef>
                          <a:spcPts val="0"/>
                        </a:spcBef>
                        <a:spcAft>
                          <a:spcPts val="0"/>
                        </a:spcAft>
                      </a:pPr>
                      <a:r>
                        <a:rPr lang="en-US" sz="1800" b="0" dirty="0">
                          <a:solidFill>
                            <a:schemeClr val="tx1"/>
                          </a:solidFill>
                          <a:effectLst/>
                        </a:rPr>
                        <a:t>One year after entering repayment; highest effects of STEM</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64441965"/>
                  </a:ext>
                </a:extLst>
              </a:tr>
              <a:tr h="351190">
                <a:tc gridSpan="2">
                  <a:txBody>
                    <a:bodyPr/>
                    <a:lstStyle/>
                    <a:p>
                      <a:pPr marL="104775" marR="0">
                        <a:lnSpc>
                          <a:spcPct val="107000"/>
                        </a:lnSpc>
                        <a:spcBef>
                          <a:spcPts val="0"/>
                        </a:spcBef>
                        <a:spcAft>
                          <a:spcPts val="0"/>
                        </a:spcAft>
                      </a:pPr>
                      <a:r>
                        <a:rPr lang="en-US" sz="1400" b="0">
                          <a:solidFill>
                            <a:schemeClr val="tx1"/>
                          </a:solidFill>
                          <a:effectLst/>
                        </a:rPr>
                        <a:t>Pontifical Catholic University of PR-Ponce, PR</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r">
                        <a:lnSpc>
                          <a:spcPct val="107000"/>
                        </a:lnSpc>
                        <a:spcBef>
                          <a:spcPts val="0"/>
                        </a:spcBef>
                        <a:spcAft>
                          <a:spcPts val="0"/>
                        </a:spcAft>
                      </a:pPr>
                      <a:r>
                        <a:rPr lang="en-US" sz="1400" b="0">
                          <a:solidFill>
                            <a:schemeClr val="tx1"/>
                          </a:solidFill>
                          <a:effectLst/>
                        </a:rPr>
                        <a:t>17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400" b="0">
                          <a:solidFill>
                            <a:schemeClr val="tx1"/>
                          </a:solidFill>
                          <a:effectLst/>
                        </a:rPr>
                        <a:t>$24,579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$16,256</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$8,322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51%</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2416882"/>
                  </a:ext>
                </a:extLst>
              </a:tr>
              <a:tr h="351190">
                <a:tc gridSpan="2">
                  <a:txBody>
                    <a:bodyPr/>
                    <a:lstStyle/>
                    <a:p>
                      <a:pPr marL="104775" marR="0">
                        <a:lnSpc>
                          <a:spcPct val="107000"/>
                        </a:lnSpc>
                        <a:spcBef>
                          <a:spcPts val="0"/>
                        </a:spcBef>
                        <a:spcAft>
                          <a:spcPts val="0"/>
                        </a:spcAft>
                      </a:pPr>
                      <a:r>
                        <a:rPr lang="en-US" sz="1400" b="0">
                          <a:solidFill>
                            <a:schemeClr val="tx1"/>
                          </a:solidFill>
                          <a:effectLst/>
                        </a:rPr>
                        <a:t>University of Puerto Rico-Humacao, PR</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r">
                        <a:lnSpc>
                          <a:spcPct val="107000"/>
                        </a:lnSpc>
                        <a:spcBef>
                          <a:spcPts val="0"/>
                        </a:spcBef>
                        <a:spcAft>
                          <a:spcPts val="0"/>
                        </a:spcAft>
                      </a:pPr>
                      <a:r>
                        <a:rPr lang="en-US" sz="1400" b="0">
                          <a:solidFill>
                            <a:schemeClr val="tx1"/>
                          </a:solidFill>
                          <a:effectLst/>
                        </a:rPr>
                        <a:t>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400" b="0">
                          <a:solidFill>
                            <a:schemeClr val="tx1"/>
                          </a:solidFill>
                          <a:effectLst/>
                        </a:rPr>
                        <a:t>$23,920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$15,518</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$8,402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54%</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169357"/>
                  </a:ext>
                </a:extLst>
              </a:tr>
              <a:tr h="351190">
                <a:tc gridSpan="2">
                  <a:txBody>
                    <a:bodyPr/>
                    <a:lstStyle/>
                    <a:p>
                      <a:pPr marL="104775" marR="0">
                        <a:lnSpc>
                          <a:spcPct val="107000"/>
                        </a:lnSpc>
                        <a:spcBef>
                          <a:spcPts val="0"/>
                        </a:spcBef>
                        <a:spcAft>
                          <a:spcPts val="0"/>
                        </a:spcAft>
                      </a:pPr>
                      <a:r>
                        <a:rPr lang="en-US" sz="1400" b="0">
                          <a:solidFill>
                            <a:schemeClr val="tx1"/>
                          </a:solidFill>
                          <a:effectLst/>
                        </a:rPr>
                        <a:t>Atenas College, PR</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r">
                        <a:lnSpc>
                          <a:spcPct val="107000"/>
                        </a:lnSpc>
                        <a:spcBef>
                          <a:spcPts val="0"/>
                        </a:spcBef>
                        <a:spcAft>
                          <a:spcPts val="0"/>
                        </a:spcAft>
                      </a:pPr>
                      <a:r>
                        <a:rPr lang="en-US" sz="1400" b="0">
                          <a:solidFill>
                            <a:schemeClr val="tx1"/>
                          </a:solidFill>
                          <a:effectLst/>
                        </a:rPr>
                        <a:t>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400" b="0">
                          <a:solidFill>
                            <a:schemeClr val="tx1"/>
                          </a:solidFill>
                          <a:effectLst/>
                        </a:rPr>
                        <a:t>$19,560</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$12,651</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$6,909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55%</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5134354"/>
                  </a:ext>
                </a:extLst>
              </a:tr>
              <a:tr h="351190">
                <a:tc gridSpan="2">
                  <a:txBody>
                    <a:bodyPr/>
                    <a:lstStyle/>
                    <a:p>
                      <a:pPr marL="104775" marR="0">
                        <a:lnSpc>
                          <a:spcPct val="107000"/>
                        </a:lnSpc>
                        <a:spcBef>
                          <a:spcPts val="0"/>
                        </a:spcBef>
                        <a:spcAft>
                          <a:spcPts val="0"/>
                        </a:spcAft>
                      </a:pPr>
                      <a:r>
                        <a:rPr lang="en-US" sz="1400" b="0">
                          <a:solidFill>
                            <a:schemeClr val="tx1"/>
                          </a:solidFill>
                          <a:effectLst/>
                        </a:rPr>
                        <a:t>Inter American University of PR-Aguadilla, PR</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r">
                        <a:lnSpc>
                          <a:spcPct val="107000"/>
                        </a:lnSpc>
                        <a:spcBef>
                          <a:spcPts val="0"/>
                        </a:spcBef>
                        <a:spcAft>
                          <a:spcPts val="0"/>
                        </a:spcAft>
                      </a:pPr>
                      <a:r>
                        <a:rPr lang="en-US" sz="1400" b="0" dirty="0">
                          <a:solidFill>
                            <a:schemeClr val="tx1"/>
                          </a:solidFill>
                          <a:effectLst/>
                        </a:rPr>
                        <a:t>2</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400" b="0">
                          <a:solidFill>
                            <a:schemeClr val="tx1"/>
                          </a:solidFill>
                          <a:effectLst/>
                        </a:rPr>
                        <a:t>$18,775</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$12,043</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$6,732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56%</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07000"/>
                        </a:lnSpc>
                        <a:spcBef>
                          <a:spcPts val="0"/>
                        </a:spcBef>
                        <a:spcAft>
                          <a:spcPts val="800"/>
                        </a:spcAft>
                      </a:pPr>
                      <a:r>
                        <a:rPr lang="en-US" sz="1400" b="0">
                          <a:solidFill>
                            <a:schemeClr val="tx1"/>
                          </a:solidFill>
                          <a:effectLst/>
                        </a:rPr>
                        <a:t> </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77057291"/>
                  </a:ext>
                </a:extLst>
              </a:tr>
              <a:tr h="351190">
                <a:tc gridSpan="2">
                  <a:txBody>
                    <a:bodyPr/>
                    <a:lstStyle/>
                    <a:p>
                      <a:pPr marL="104775" marR="0">
                        <a:lnSpc>
                          <a:spcPct val="107000"/>
                        </a:lnSpc>
                        <a:spcBef>
                          <a:spcPts val="0"/>
                        </a:spcBef>
                        <a:spcAft>
                          <a:spcPts val="0"/>
                        </a:spcAft>
                      </a:pPr>
                      <a:r>
                        <a:rPr lang="en-US" sz="1400" b="0">
                          <a:solidFill>
                            <a:schemeClr val="tx1"/>
                          </a:solidFill>
                          <a:effectLst/>
                        </a:rPr>
                        <a:t>Inter American University of PR-Guayama, PR</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gn="r">
                        <a:lnSpc>
                          <a:spcPct val="107000"/>
                        </a:lnSpc>
                        <a:spcBef>
                          <a:spcPts val="0"/>
                        </a:spcBef>
                        <a:spcAft>
                          <a:spcPts val="0"/>
                        </a:spcAft>
                      </a:pPr>
                      <a:r>
                        <a:rPr lang="en-US" sz="1400" b="0">
                          <a:solidFill>
                            <a:schemeClr val="tx1"/>
                          </a:solidFill>
                          <a:effectLst/>
                        </a:rPr>
                        <a:t>5</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gridSpan="2">
                  <a:txBody>
                    <a:bodyPr/>
                    <a:lstStyle/>
                    <a:p>
                      <a:pPr marL="0" marR="0" algn="r">
                        <a:lnSpc>
                          <a:spcPct val="107000"/>
                        </a:lnSpc>
                        <a:spcBef>
                          <a:spcPts val="0"/>
                        </a:spcBef>
                        <a:spcAft>
                          <a:spcPts val="0"/>
                        </a:spcAft>
                      </a:pPr>
                      <a:r>
                        <a:rPr lang="en-US" sz="1400" b="0">
                          <a:solidFill>
                            <a:schemeClr val="tx1"/>
                          </a:solidFill>
                          <a:effectLst/>
                        </a:rPr>
                        <a:t>$18,959</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$11,812</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$7,147</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gridSpan="2">
                  <a:txBody>
                    <a:bodyPr/>
                    <a:lstStyle/>
                    <a:p>
                      <a:pPr marL="0" marR="0" algn="r">
                        <a:lnSpc>
                          <a:spcPct val="107000"/>
                        </a:lnSpc>
                        <a:spcBef>
                          <a:spcPts val="0"/>
                        </a:spcBef>
                        <a:spcAft>
                          <a:spcPts val="0"/>
                        </a:spcAft>
                      </a:pPr>
                      <a:r>
                        <a:rPr lang="en-US" sz="1400" b="0">
                          <a:solidFill>
                            <a:schemeClr val="tx1"/>
                          </a:solidFill>
                          <a:effectLst/>
                        </a:rPr>
                        <a:t>61%</a:t>
                      </a:r>
                      <a:endParaRPr lang="en-U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marL="0" marR="0">
                        <a:lnSpc>
                          <a:spcPct val="107000"/>
                        </a:lnSpc>
                        <a:spcBef>
                          <a:spcPts val="0"/>
                        </a:spcBef>
                        <a:spcAft>
                          <a:spcPts val="800"/>
                        </a:spcAft>
                      </a:pPr>
                      <a:r>
                        <a:rPr lang="en-US" sz="1400" b="0" dirty="0">
                          <a:solidFill>
                            <a:schemeClr val="tx1"/>
                          </a:solidFill>
                          <a:effectLst/>
                        </a:rPr>
                        <a:t>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11578811"/>
                  </a:ext>
                </a:extLst>
              </a:tr>
            </a:tbl>
          </a:graphicData>
        </a:graphic>
      </p:graphicFrame>
    </p:spTree>
    <p:extLst>
      <p:ext uri="{BB962C8B-B14F-4D97-AF65-F5344CB8AC3E}">
        <p14:creationId xmlns:p14="http://schemas.microsoft.com/office/powerpoint/2010/main" val="82291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EED2F-C703-4857-B336-44F4B6157DB8}"/>
              </a:ext>
            </a:extLst>
          </p:cNvPr>
          <p:cNvSpPr>
            <a:spLocks noGrp="1"/>
          </p:cNvSpPr>
          <p:nvPr>
            <p:ph type="title"/>
          </p:nvPr>
        </p:nvSpPr>
        <p:spPr/>
        <p:txBody>
          <a:bodyPr/>
          <a:lstStyle/>
          <a:p>
            <a:r>
              <a:rPr lang="en-US" dirty="0"/>
              <a:t>Final Model</a:t>
            </a:r>
          </a:p>
        </p:txBody>
      </p:sp>
      <p:pic>
        <p:nvPicPr>
          <p:cNvPr id="4" name="Picture 3">
            <a:extLst>
              <a:ext uri="{FF2B5EF4-FFF2-40B4-BE49-F238E27FC236}">
                <a16:creationId xmlns:a16="http://schemas.microsoft.com/office/drawing/2014/main" id="{5FFEEF52-7F95-4E60-8216-92C70919B7F5}"/>
              </a:ext>
            </a:extLst>
          </p:cNvPr>
          <p:cNvPicPr>
            <a:picLocks noChangeAspect="1"/>
          </p:cNvPicPr>
          <p:nvPr/>
        </p:nvPicPr>
        <p:blipFill>
          <a:blip r:embed="rId3"/>
          <a:stretch>
            <a:fillRect/>
          </a:stretch>
        </p:blipFill>
        <p:spPr>
          <a:xfrm>
            <a:off x="1091887" y="1063041"/>
            <a:ext cx="10218820" cy="5431468"/>
          </a:xfrm>
          <a:prstGeom prst="rect">
            <a:avLst/>
          </a:prstGeom>
        </p:spPr>
      </p:pic>
    </p:spTree>
    <p:extLst>
      <p:ext uri="{BB962C8B-B14F-4D97-AF65-F5344CB8AC3E}">
        <p14:creationId xmlns:p14="http://schemas.microsoft.com/office/powerpoint/2010/main" val="991275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191150" y="160629"/>
            <a:ext cx="11393905" cy="775778"/>
          </a:xfrm>
        </p:spPr>
        <p:txBody>
          <a:bodyPr/>
          <a:lstStyle/>
          <a:p>
            <a:r>
              <a:rPr lang="en-US" dirty="0">
                <a:solidFill>
                  <a:schemeClr val="tx1"/>
                </a:solidFill>
              </a:rPr>
              <a:t>Disciplines: STEM and non-STEM</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1096026"/>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236398" y="1187897"/>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9" name="Chart 8">
            <a:extLst>
              <a:ext uri="{FF2B5EF4-FFF2-40B4-BE49-F238E27FC236}">
                <a16:creationId xmlns:a16="http://schemas.microsoft.com/office/drawing/2014/main" id="{1E7C376C-4D55-48AD-A65E-FA4404A27AA1}"/>
              </a:ext>
            </a:extLst>
          </p:cNvPr>
          <p:cNvGraphicFramePr>
            <a:graphicFrameLocks/>
          </p:cNvGraphicFramePr>
          <p:nvPr>
            <p:extLst>
              <p:ext uri="{D42A27DB-BD31-4B8C-83A1-F6EECF244321}">
                <p14:modId xmlns:p14="http://schemas.microsoft.com/office/powerpoint/2010/main" val="1425704203"/>
              </p:ext>
            </p:extLst>
          </p:nvPr>
        </p:nvGraphicFramePr>
        <p:xfrm>
          <a:off x="717671" y="2112007"/>
          <a:ext cx="4587176" cy="4125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4AB66EA-3E90-4C0E-B877-6C6A6066715D}"/>
              </a:ext>
            </a:extLst>
          </p:cNvPr>
          <p:cNvGraphicFramePr>
            <a:graphicFrameLocks/>
          </p:cNvGraphicFramePr>
          <p:nvPr>
            <p:extLst>
              <p:ext uri="{D42A27DB-BD31-4B8C-83A1-F6EECF244321}">
                <p14:modId xmlns:p14="http://schemas.microsoft.com/office/powerpoint/2010/main" val="4261743339"/>
              </p:ext>
            </p:extLst>
          </p:nvPr>
        </p:nvGraphicFramePr>
        <p:xfrm>
          <a:off x="6699971" y="2112007"/>
          <a:ext cx="4587176" cy="41250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2978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191150" y="160629"/>
            <a:ext cx="11393905" cy="775778"/>
          </a:xfrm>
        </p:spPr>
        <p:txBody>
          <a:bodyPr/>
          <a:lstStyle/>
          <a:p>
            <a:r>
              <a:rPr lang="en-US" dirty="0">
                <a:solidFill>
                  <a:schemeClr val="tx1"/>
                </a:solidFill>
              </a:rPr>
              <a:t>Selectivity: Open Admissions </a:t>
            </a:r>
          </a:p>
        </p:txBody>
      </p:sp>
      <p:graphicFrame>
        <p:nvGraphicFramePr>
          <p:cNvPr id="4" name="Chart 3">
            <a:extLst>
              <a:ext uri="{FF2B5EF4-FFF2-40B4-BE49-F238E27FC236}">
                <a16:creationId xmlns:a16="http://schemas.microsoft.com/office/drawing/2014/main" id="{A49392F4-CAEE-470F-891B-D1A0A0F949EE}"/>
              </a:ext>
            </a:extLst>
          </p:cNvPr>
          <p:cNvGraphicFramePr>
            <a:graphicFrameLocks/>
          </p:cNvGraphicFramePr>
          <p:nvPr>
            <p:extLst>
              <p:ext uri="{D42A27DB-BD31-4B8C-83A1-F6EECF244321}">
                <p14:modId xmlns:p14="http://schemas.microsoft.com/office/powerpoint/2010/main" val="1069968439"/>
              </p:ext>
            </p:extLst>
          </p:nvPr>
        </p:nvGraphicFramePr>
        <p:xfrm>
          <a:off x="664906" y="2112007"/>
          <a:ext cx="4538159" cy="425544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1096026"/>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236398" y="1187897"/>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DD5E6914-9D68-486B-9C7B-5B9474BE65E7}"/>
              </a:ext>
            </a:extLst>
          </p:cNvPr>
          <p:cNvGraphicFramePr>
            <a:graphicFrameLocks/>
          </p:cNvGraphicFramePr>
          <p:nvPr>
            <p:extLst>
              <p:ext uri="{D42A27DB-BD31-4B8C-83A1-F6EECF244321}">
                <p14:modId xmlns:p14="http://schemas.microsoft.com/office/powerpoint/2010/main" val="1858191641"/>
              </p:ext>
            </p:extLst>
          </p:nvPr>
        </p:nvGraphicFramePr>
        <p:xfrm>
          <a:off x="6499034" y="2215166"/>
          <a:ext cx="4731343" cy="40568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5964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86448"/>
            <a:ext cx="11393905" cy="775778"/>
          </a:xfrm>
        </p:spPr>
        <p:txBody>
          <a:bodyPr/>
          <a:lstStyle/>
          <a:p>
            <a:r>
              <a:rPr lang="en-US" dirty="0">
                <a:solidFill>
                  <a:schemeClr val="tx1"/>
                </a:solidFill>
              </a:rPr>
              <a:t>Selectivity: ACT or SAT Equivalent</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1096026"/>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096000" y="1052272"/>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CF2D07EC-99CE-47A4-98AC-1E9B2CAEC8B7}"/>
              </a:ext>
            </a:extLst>
          </p:cNvPr>
          <p:cNvGraphicFramePr>
            <a:graphicFrameLocks/>
          </p:cNvGraphicFramePr>
          <p:nvPr>
            <p:extLst>
              <p:ext uri="{D42A27DB-BD31-4B8C-83A1-F6EECF244321}">
                <p14:modId xmlns:p14="http://schemas.microsoft.com/office/powerpoint/2010/main" val="2987857458"/>
              </p:ext>
            </p:extLst>
          </p:nvPr>
        </p:nvGraphicFramePr>
        <p:xfrm>
          <a:off x="561875" y="2086188"/>
          <a:ext cx="4898768" cy="4240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BF141C6-AAFE-4184-9593-01D68380693F}"/>
              </a:ext>
            </a:extLst>
          </p:cNvPr>
          <p:cNvGraphicFramePr>
            <a:graphicFrameLocks/>
          </p:cNvGraphicFramePr>
          <p:nvPr>
            <p:extLst>
              <p:ext uri="{D42A27DB-BD31-4B8C-83A1-F6EECF244321}">
                <p14:modId xmlns:p14="http://schemas.microsoft.com/office/powerpoint/2010/main" val="3398044674"/>
              </p:ext>
            </p:extLst>
          </p:nvPr>
        </p:nvGraphicFramePr>
        <p:xfrm>
          <a:off x="6258827" y="2086189"/>
          <a:ext cx="4898768" cy="42403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1420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86448"/>
            <a:ext cx="11393905" cy="775778"/>
          </a:xfrm>
        </p:spPr>
        <p:txBody>
          <a:bodyPr/>
          <a:lstStyle/>
          <a:p>
            <a:r>
              <a:rPr lang="en-US" dirty="0">
                <a:solidFill>
                  <a:schemeClr val="tx1"/>
                </a:solidFill>
              </a:rPr>
              <a:t>Selectivity: Admission Rate</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1147541"/>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095999" y="1174859"/>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9" name="Chart 8">
            <a:extLst>
              <a:ext uri="{FF2B5EF4-FFF2-40B4-BE49-F238E27FC236}">
                <a16:creationId xmlns:a16="http://schemas.microsoft.com/office/drawing/2014/main" id="{8B4403DB-2FDF-4C59-AF95-BC09A9E95155}"/>
              </a:ext>
            </a:extLst>
          </p:cNvPr>
          <p:cNvGraphicFramePr>
            <a:graphicFrameLocks/>
          </p:cNvGraphicFramePr>
          <p:nvPr>
            <p:extLst>
              <p:ext uri="{D42A27DB-BD31-4B8C-83A1-F6EECF244321}">
                <p14:modId xmlns:p14="http://schemas.microsoft.com/office/powerpoint/2010/main" val="2046468874"/>
              </p:ext>
            </p:extLst>
          </p:nvPr>
        </p:nvGraphicFramePr>
        <p:xfrm>
          <a:off x="306444" y="2163270"/>
          <a:ext cx="5409629" cy="4006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1A3FCFD9-FF1B-486D-9E30-5B4F78A77203}"/>
              </a:ext>
            </a:extLst>
          </p:cNvPr>
          <p:cNvGraphicFramePr>
            <a:graphicFrameLocks/>
          </p:cNvGraphicFramePr>
          <p:nvPr>
            <p:extLst>
              <p:ext uri="{D42A27DB-BD31-4B8C-83A1-F6EECF244321}">
                <p14:modId xmlns:p14="http://schemas.microsoft.com/office/powerpoint/2010/main" val="858133095"/>
              </p:ext>
            </p:extLst>
          </p:nvPr>
        </p:nvGraphicFramePr>
        <p:xfrm>
          <a:off x="6019492" y="2189219"/>
          <a:ext cx="5409628" cy="40065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5554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86448"/>
            <a:ext cx="11393905" cy="775778"/>
          </a:xfrm>
        </p:spPr>
        <p:txBody>
          <a:bodyPr/>
          <a:lstStyle/>
          <a:p>
            <a:r>
              <a:rPr lang="en-US" dirty="0">
                <a:solidFill>
                  <a:schemeClr val="tx1"/>
                </a:solidFill>
              </a:rPr>
              <a:t>Location of the Institution</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971688"/>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258827" y="1052272"/>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CA9F9971-C7A5-4369-90D9-03C049E49DDD}"/>
              </a:ext>
            </a:extLst>
          </p:cNvPr>
          <p:cNvGraphicFramePr>
            <a:graphicFrameLocks/>
          </p:cNvGraphicFramePr>
          <p:nvPr>
            <p:extLst>
              <p:ext uri="{D42A27DB-BD31-4B8C-83A1-F6EECF244321}">
                <p14:modId xmlns:p14="http://schemas.microsoft.com/office/powerpoint/2010/main" val="1241948956"/>
              </p:ext>
            </p:extLst>
          </p:nvPr>
        </p:nvGraphicFramePr>
        <p:xfrm>
          <a:off x="90153" y="1837512"/>
          <a:ext cx="5743978" cy="4730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A7A2249-03E6-488C-8A0C-E2F906D4A687}"/>
              </a:ext>
            </a:extLst>
          </p:cNvPr>
          <p:cNvGraphicFramePr>
            <a:graphicFrameLocks/>
          </p:cNvGraphicFramePr>
          <p:nvPr>
            <p:extLst>
              <p:ext uri="{D42A27DB-BD31-4B8C-83A1-F6EECF244321}">
                <p14:modId xmlns:p14="http://schemas.microsoft.com/office/powerpoint/2010/main" val="1667050110"/>
              </p:ext>
            </p:extLst>
          </p:nvPr>
        </p:nvGraphicFramePr>
        <p:xfrm>
          <a:off x="6085825" y="1901050"/>
          <a:ext cx="5602616" cy="45108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11249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lstStyle/>
          <a:p>
            <a:r>
              <a:rPr lang="en-US" dirty="0">
                <a:solidFill>
                  <a:schemeClr val="tx1"/>
                </a:solidFill>
              </a:rPr>
              <a:t>Control of the Institution</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876761"/>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258827" y="917053"/>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9" name="Chart 8">
            <a:extLst>
              <a:ext uri="{FF2B5EF4-FFF2-40B4-BE49-F238E27FC236}">
                <a16:creationId xmlns:a16="http://schemas.microsoft.com/office/drawing/2014/main" id="{AB42CE26-AAEB-4E6B-9220-1635F8F0AFE0}"/>
              </a:ext>
            </a:extLst>
          </p:cNvPr>
          <p:cNvGraphicFramePr>
            <a:graphicFrameLocks/>
          </p:cNvGraphicFramePr>
          <p:nvPr>
            <p:extLst>
              <p:ext uri="{D42A27DB-BD31-4B8C-83A1-F6EECF244321}">
                <p14:modId xmlns:p14="http://schemas.microsoft.com/office/powerpoint/2010/main" val="3148363255"/>
              </p:ext>
            </p:extLst>
          </p:nvPr>
        </p:nvGraphicFramePr>
        <p:xfrm>
          <a:off x="561875" y="1733122"/>
          <a:ext cx="4432010" cy="36740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a:extLst>
              <a:ext uri="{FF2B5EF4-FFF2-40B4-BE49-F238E27FC236}">
                <a16:creationId xmlns:a16="http://schemas.microsoft.com/office/drawing/2014/main" id="{2471569D-1F76-47E0-B79A-0602C802B11D}"/>
              </a:ext>
            </a:extLst>
          </p:cNvPr>
          <p:cNvGraphicFramePr>
            <a:graphicFrameLocks noGrp="1"/>
          </p:cNvGraphicFramePr>
          <p:nvPr>
            <p:extLst>
              <p:ext uri="{D42A27DB-BD31-4B8C-83A1-F6EECF244321}">
                <p14:modId xmlns:p14="http://schemas.microsoft.com/office/powerpoint/2010/main" val="3686660387"/>
              </p:ext>
            </p:extLst>
          </p:nvPr>
        </p:nvGraphicFramePr>
        <p:xfrm>
          <a:off x="283335" y="5407146"/>
          <a:ext cx="4906851" cy="1059827"/>
        </p:xfrm>
        <a:graphic>
          <a:graphicData uri="http://schemas.openxmlformats.org/drawingml/2006/table">
            <a:tbl>
              <a:tblPr>
                <a:tableStyleId>{5C22544A-7EE6-4342-B048-85BDC9FD1C3A}</a:tableStyleId>
              </a:tblPr>
              <a:tblGrid>
                <a:gridCol w="1725769">
                  <a:extLst>
                    <a:ext uri="{9D8B030D-6E8A-4147-A177-3AD203B41FA5}">
                      <a16:colId xmlns:a16="http://schemas.microsoft.com/office/drawing/2014/main" val="165384322"/>
                    </a:ext>
                  </a:extLst>
                </a:gridCol>
                <a:gridCol w="1249251">
                  <a:extLst>
                    <a:ext uri="{9D8B030D-6E8A-4147-A177-3AD203B41FA5}">
                      <a16:colId xmlns:a16="http://schemas.microsoft.com/office/drawing/2014/main" val="3402246184"/>
                    </a:ext>
                  </a:extLst>
                </a:gridCol>
                <a:gridCol w="1931831">
                  <a:extLst>
                    <a:ext uri="{9D8B030D-6E8A-4147-A177-3AD203B41FA5}">
                      <a16:colId xmlns:a16="http://schemas.microsoft.com/office/drawing/2014/main" val="53677329"/>
                    </a:ext>
                  </a:extLst>
                </a:gridCol>
              </a:tblGrid>
              <a:tr h="299732">
                <a:tc>
                  <a:txBody>
                    <a:bodyPr/>
                    <a:lstStyle/>
                    <a:p>
                      <a:pPr algn="l" fontAlgn="b"/>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u="none" strike="noStrike">
                          <a:effectLst/>
                          <a:latin typeface="+mn-lt"/>
                        </a:rPr>
                        <a:t>Avg ACT</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 Reported ACT</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05566088"/>
                  </a:ext>
                </a:extLst>
              </a:tr>
              <a:tr h="185543">
                <a:tc>
                  <a:txBody>
                    <a:bodyPr/>
                    <a:lstStyle/>
                    <a:p>
                      <a:pPr algn="l" fontAlgn="b"/>
                      <a:r>
                        <a:rPr lang="en-US" sz="1600" u="none" strike="noStrike">
                          <a:effectLst/>
                          <a:latin typeface="+mn-lt"/>
                        </a:rPr>
                        <a:t>Private, for-profit</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20.5</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972958464"/>
                  </a:ext>
                </a:extLst>
              </a:tr>
              <a:tr h="185543">
                <a:tc>
                  <a:txBody>
                    <a:bodyPr/>
                    <a:lstStyle/>
                    <a:p>
                      <a:pPr algn="l" fontAlgn="b"/>
                      <a:r>
                        <a:rPr lang="en-US" sz="1600" u="none" strike="noStrike" dirty="0">
                          <a:effectLst/>
                          <a:latin typeface="+mn-lt"/>
                        </a:rPr>
                        <a:t>Private, nonprofit</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23.3</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61%</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10918367"/>
                  </a:ext>
                </a:extLst>
              </a:tr>
              <a:tr h="185543">
                <a:tc>
                  <a:txBody>
                    <a:bodyPr/>
                    <a:lstStyle/>
                    <a:p>
                      <a:pPr algn="l" fontAlgn="b"/>
                      <a:r>
                        <a:rPr lang="en-US" sz="1600" u="none" strike="noStrike">
                          <a:effectLst/>
                          <a:latin typeface="+mn-lt"/>
                        </a:rPr>
                        <a:t>Public</a:t>
                      </a:r>
                      <a:endParaRPr lang="en-US" sz="1600" b="0" i="0" u="none" strike="noStrike">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22.4</a:t>
                      </a:r>
                      <a:endParaRPr lang="en-US" sz="1600" b="0" i="0" u="none" strike="noStrike" dirty="0">
                        <a:solidFill>
                          <a:srgbClr val="000000"/>
                        </a:solidFill>
                        <a:effectLst/>
                        <a:latin typeface="+mn-lt"/>
                      </a:endParaRPr>
                    </a:p>
                  </a:txBody>
                  <a:tcPr marL="9525" marR="9525" marT="9525" marB="0" anchor="b"/>
                </a:tc>
                <a:tc>
                  <a:txBody>
                    <a:bodyPr/>
                    <a:lstStyle/>
                    <a:p>
                      <a:pPr algn="ctr" fontAlgn="b"/>
                      <a:r>
                        <a:rPr lang="en-US" sz="1600" u="none" strike="noStrike" dirty="0">
                          <a:effectLst/>
                          <a:latin typeface="+mn-lt"/>
                        </a:rPr>
                        <a:t>73%</a:t>
                      </a:r>
                      <a:endParaRPr lang="en-US" sz="16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19481989"/>
                  </a:ext>
                </a:extLst>
              </a:tr>
            </a:tbl>
          </a:graphicData>
        </a:graphic>
      </p:graphicFrame>
      <p:graphicFrame>
        <p:nvGraphicFramePr>
          <p:cNvPr id="7" name="Chart 6">
            <a:extLst>
              <a:ext uri="{FF2B5EF4-FFF2-40B4-BE49-F238E27FC236}">
                <a16:creationId xmlns:a16="http://schemas.microsoft.com/office/drawing/2014/main" id="{47D6D653-1A62-4C30-A39C-709CA856BEE7}"/>
              </a:ext>
            </a:extLst>
          </p:cNvPr>
          <p:cNvGraphicFramePr>
            <a:graphicFrameLocks/>
          </p:cNvGraphicFramePr>
          <p:nvPr>
            <p:extLst>
              <p:ext uri="{D42A27DB-BD31-4B8C-83A1-F6EECF244321}">
                <p14:modId xmlns:p14="http://schemas.microsoft.com/office/powerpoint/2010/main" val="493937878"/>
              </p:ext>
            </p:extLst>
          </p:nvPr>
        </p:nvGraphicFramePr>
        <p:xfrm>
          <a:off x="6486157" y="1864217"/>
          <a:ext cx="4267702" cy="3542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a:extLst>
              <a:ext uri="{FF2B5EF4-FFF2-40B4-BE49-F238E27FC236}">
                <a16:creationId xmlns:a16="http://schemas.microsoft.com/office/drawing/2014/main" id="{B7678DAC-524F-42F9-9B3E-0E64511DDF47}"/>
              </a:ext>
            </a:extLst>
          </p:cNvPr>
          <p:cNvGraphicFramePr>
            <a:graphicFrameLocks noGrp="1"/>
          </p:cNvGraphicFramePr>
          <p:nvPr>
            <p:extLst>
              <p:ext uri="{D42A27DB-BD31-4B8C-83A1-F6EECF244321}">
                <p14:modId xmlns:p14="http://schemas.microsoft.com/office/powerpoint/2010/main" val="1770326832"/>
              </p:ext>
            </p:extLst>
          </p:nvPr>
        </p:nvGraphicFramePr>
        <p:xfrm>
          <a:off x="6465365" y="5453513"/>
          <a:ext cx="4632101" cy="1013460"/>
        </p:xfrm>
        <a:graphic>
          <a:graphicData uri="http://schemas.openxmlformats.org/drawingml/2006/table">
            <a:tbl>
              <a:tblPr>
                <a:tableStyleId>{5C22544A-7EE6-4342-B048-85BDC9FD1C3A}</a:tableStyleId>
              </a:tblPr>
              <a:tblGrid>
                <a:gridCol w="1850265">
                  <a:extLst>
                    <a:ext uri="{9D8B030D-6E8A-4147-A177-3AD203B41FA5}">
                      <a16:colId xmlns:a16="http://schemas.microsoft.com/office/drawing/2014/main" val="3672059938"/>
                    </a:ext>
                  </a:extLst>
                </a:gridCol>
                <a:gridCol w="953036">
                  <a:extLst>
                    <a:ext uri="{9D8B030D-6E8A-4147-A177-3AD203B41FA5}">
                      <a16:colId xmlns:a16="http://schemas.microsoft.com/office/drawing/2014/main" val="1734775129"/>
                    </a:ext>
                  </a:extLst>
                </a:gridCol>
                <a:gridCol w="1828800">
                  <a:extLst>
                    <a:ext uri="{9D8B030D-6E8A-4147-A177-3AD203B41FA5}">
                      <a16:colId xmlns:a16="http://schemas.microsoft.com/office/drawing/2014/main" val="785846606"/>
                    </a:ext>
                  </a:extLst>
                </a:gridCol>
              </a:tblGrid>
              <a:tr h="190500">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Avg ACT </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 Reported ACT</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1149857"/>
                  </a:ext>
                </a:extLst>
              </a:tr>
              <a:tr h="190500">
                <a:tc>
                  <a:txBody>
                    <a:bodyPr/>
                    <a:lstStyle/>
                    <a:p>
                      <a:pPr algn="l" fontAlgn="b"/>
                      <a:r>
                        <a:rPr lang="en-US" sz="1600" u="none" strike="noStrike">
                          <a:effectLst/>
                        </a:rPr>
                        <a:t>Private, for-profit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20.5</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95823898"/>
                  </a:ext>
                </a:extLst>
              </a:tr>
              <a:tr h="190500">
                <a:tc>
                  <a:txBody>
                    <a:bodyPr/>
                    <a:lstStyle/>
                    <a:p>
                      <a:pPr algn="l" fontAlgn="b"/>
                      <a:r>
                        <a:rPr lang="en-US" sz="1600" u="none" strike="noStrike">
                          <a:effectLst/>
                        </a:rPr>
                        <a:t>Private, nonprofit</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23.3</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62%</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47423981"/>
                  </a:ext>
                </a:extLst>
              </a:tr>
              <a:tr h="190500">
                <a:tc>
                  <a:txBody>
                    <a:bodyPr/>
                    <a:lstStyle/>
                    <a:p>
                      <a:pPr algn="l" fontAlgn="b"/>
                      <a:r>
                        <a:rPr lang="en-US" sz="1600" u="none" strike="noStrike">
                          <a:effectLst/>
                        </a:rPr>
                        <a:t>Public</a:t>
                      </a:r>
                      <a:endParaRPr lang="en-US" sz="16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22.4</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u="none" strike="noStrike" dirty="0">
                          <a:effectLst/>
                        </a:rPr>
                        <a:t>74%</a:t>
                      </a:r>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43357655"/>
                  </a:ext>
                </a:extLst>
              </a:tr>
            </a:tbl>
          </a:graphicData>
        </a:graphic>
      </p:graphicFrame>
    </p:spTree>
    <p:extLst>
      <p:ext uri="{BB962C8B-B14F-4D97-AF65-F5344CB8AC3E}">
        <p14:creationId xmlns:p14="http://schemas.microsoft.com/office/powerpoint/2010/main" val="511977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lstStyle/>
          <a:p>
            <a:r>
              <a:rPr lang="en-US" dirty="0">
                <a:solidFill>
                  <a:schemeClr val="tx1"/>
                </a:solidFill>
              </a:rPr>
              <a:t>Urbanization</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876761"/>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258827" y="1009386"/>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C09FE7D7-CD48-48E3-82E9-7A41B9869FA8}"/>
              </a:ext>
            </a:extLst>
          </p:cNvPr>
          <p:cNvGraphicFramePr>
            <a:graphicFrameLocks/>
          </p:cNvGraphicFramePr>
          <p:nvPr>
            <p:extLst>
              <p:ext uri="{D42A27DB-BD31-4B8C-83A1-F6EECF244321}">
                <p14:modId xmlns:p14="http://schemas.microsoft.com/office/powerpoint/2010/main" val="1168191442"/>
              </p:ext>
            </p:extLst>
          </p:nvPr>
        </p:nvGraphicFramePr>
        <p:xfrm>
          <a:off x="561875" y="2189408"/>
          <a:ext cx="4628311" cy="403108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128C049-AC5C-4BD3-B7A6-B869D438F326}"/>
              </a:ext>
            </a:extLst>
          </p:cNvPr>
          <p:cNvSpPr txBox="1"/>
          <p:nvPr/>
        </p:nvSpPr>
        <p:spPr>
          <a:xfrm>
            <a:off x="1042290" y="1820076"/>
            <a:ext cx="3937938" cy="369332"/>
          </a:xfrm>
          <a:prstGeom prst="rect">
            <a:avLst/>
          </a:prstGeom>
          <a:noFill/>
        </p:spPr>
        <p:txBody>
          <a:bodyPr wrap="none" rtlCol="0">
            <a:spAutoFit/>
          </a:bodyPr>
          <a:lstStyle/>
          <a:p>
            <a:r>
              <a:rPr lang="en-US" dirty="0">
                <a:solidFill>
                  <a:srgbClr val="C00000"/>
                </a:solidFill>
              </a:rPr>
              <a:t>No statistically significant differences</a:t>
            </a:r>
          </a:p>
        </p:txBody>
      </p:sp>
      <p:graphicFrame>
        <p:nvGraphicFramePr>
          <p:cNvPr id="9" name="Chart 8">
            <a:extLst>
              <a:ext uri="{FF2B5EF4-FFF2-40B4-BE49-F238E27FC236}">
                <a16:creationId xmlns:a16="http://schemas.microsoft.com/office/drawing/2014/main" id="{AE2A9679-351B-4140-A66E-F010D1DD6F17}"/>
              </a:ext>
            </a:extLst>
          </p:cNvPr>
          <p:cNvGraphicFramePr>
            <a:graphicFrameLocks/>
          </p:cNvGraphicFramePr>
          <p:nvPr>
            <p:extLst>
              <p:ext uri="{D42A27DB-BD31-4B8C-83A1-F6EECF244321}">
                <p14:modId xmlns:p14="http://schemas.microsoft.com/office/powerpoint/2010/main" val="1665295274"/>
              </p:ext>
            </p:extLst>
          </p:nvPr>
        </p:nvGraphicFramePr>
        <p:xfrm>
          <a:off x="6503525" y="2224321"/>
          <a:ext cx="4507912" cy="399617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09CE20BF-C6D8-4D19-8A43-D03013549558}"/>
              </a:ext>
            </a:extLst>
          </p:cNvPr>
          <p:cNvSpPr txBox="1"/>
          <p:nvPr/>
        </p:nvSpPr>
        <p:spPr>
          <a:xfrm>
            <a:off x="6918164" y="1820076"/>
            <a:ext cx="3937938" cy="369332"/>
          </a:xfrm>
          <a:prstGeom prst="rect">
            <a:avLst/>
          </a:prstGeom>
          <a:noFill/>
        </p:spPr>
        <p:txBody>
          <a:bodyPr wrap="none" rtlCol="0">
            <a:spAutoFit/>
          </a:bodyPr>
          <a:lstStyle/>
          <a:p>
            <a:r>
              <a:rPr lang="en-US" dirty="0">
                <a:solidFill>
                  <a:srgbClr val="C00000"/>
                </a:solidFill>
              </a:rPr>
              <a:t>No statistically significant differences</a:t>
            </a:r>
          </a:p>
        </p:txBody>
      </p:sp>
    </p:spTree>
    <p:extLst>
      <p:ext uri="{BB962C8B-B14F-4D97-AF65-F5344CB8AC3E}">
        <p14:creationId xmlns:p14="http://schemas.microsoft.com/office/powerpoint/2010/main" val="3804824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lstStyle/>
          <a:p>
            <a:r>
              <a:rPr lang="en-US" dirty="0">
                <a:solidFill>
                  <a:schemeClr val="tx1"/>
                </a:solidFill>
              </a:rPr>
              <a:t>Size of the Institution</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876761"/>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373512" y="932584"/>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6B5E04BD-6159-43DE-8D8B-C66A608C64A3}"/>
              </a:ext>
            </a:extLst>
          </p:cNvPr>
          <p:cNvGraphicFramePr>
            <a:graphicFrameLocks/>
          </p:cNvGraphicFramePr>
          <p:nvPr>
            <p:extLst>
              <p:ext uri="{D42A27DB-BD31-4B8C-83A1-F6EECF244321}">
                <p14:modId xmlns:p14="http://schemas.microsoft.com/office/powerpoint/2010/main" val="1162808300"/>
              </p:ext>
            </p:extLst>
          </p:nvPr>
        </p:nvGraphicFramePr>
        <p:xfrm>
          <a:off x="444322" y="1938815"/>
          <a:ext cx="5016321" cy="4042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E05226F-DD52-494A-AD9C-505B03BD8B85}"/>
              </a:ext>
            </a:extLst>
          </p:cNvPr>
          <p:cNvGraphicFramePr>
            <a:graphicFrameLocks/>
          </p:cNvGraphicFramePr>
          <p:nvPr>
            <p:extLst>
              <p:ext uri="{D42A27DB-BD31-4B8C-83A1-F6EECF244321}">
                <p14:modId xmlns:p14="http://schemas.microsoft.com/office/powerpoint/2010/main" val="730046374"/>
              </p:ext>
            </p:extLst>
          </p:nvPr>
        </p:nvGraphicFramePr>
        <p:xfrm>
          <a:off x="6373512" y="1861321"/>
          <a:ext cx="5016321" cy="41400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02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7140-A409-46AC-B021-A43AA750214E}"/>
              </a:ext>
            </a:extLst>
          </p:cNvPr>
          <p:cNvSpPr>
            <a:spLocks noGrp="1"/>
          </p:cNvSpPr>
          <p:nvPr>
            <p:ph type="title"/>
          </p:nvPr>
        </p:nvSpPr>
        <p:spPr>
          <a:xfrm>
            <a:off x="129183" y="3673685"/>
            <a:ext cx="3991708" cy="2056174"/>
          </a:xfrm>
        </p:spPr>
        <p:txBody>
          <a:bodyPr vert="horz" lIns="91440" tIns="45720" rIns="91440" bIns="45720" rtlCol="0" anchor="ctr">
            <a:noAutofit/>
          </a:bodyPr>
          <a:lstStyle/>
          <a:p>
            <a:pPr algn="l"/>
            <a:r>
              <a:rPr lang="en-US" sz="3600" b="0" dirty="0"/>
              <a:t>Board Rule 502: Establishing New Programs</a:t>
            </a:r>
            <a:endParaRPr lang="en-US" sz="2400" dirty="0">
              <a:solidFill>
                <a:schemeClr val="tx1"/>
              </a:solidFill>
            </a:endParaRPr>
          </a:p>
        </p:txBody>
      </p:sp>
      <p:pic>
        <p:nvPicPr>
          <p:cNvPr id="5" name="Picture 4">
            <a:extLst>
              <a:ext uri="{FF2B5EF4-FFF2-40B4-BE49-F238E27FC236}">
                <a16:creationId xmlns:a16="http://schemas.microsoft.com/office/drawing/2014/main" id="{D4D8DED0-F9BD-4951-8423-12DB9BDC776B}"/>
              </a:ext>
            </a:extLst>
          </p:cNvPr>
          <p:cNvPicPr>
            <a:picLocks noChangeAspect="1"/>
          </p:cNvPicPr>
          <p:nvPr/>
        </p:nvPicPr>
        <p:blipFill rotWithShape="1">
          <a:blip r:embed="rId3"/>
          <a:srcRect t="20334" b="4150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ext Placeholder 2">
            <a:extLst>
              <a:ext uri="{FF2B5EF4-FFF2-40B4-BE49-F238E27FC236}">
                <a16:creationId xmlns:a16="http://schemas.microsoft.com/office/drawing/2014/main" id="{A4253CE1-53E8-4C2E-B80D-9D3E987A70D0}"/>
              </a:ext>
            </a:extLst>
          </p:cNvPr>
          <p:cNvSpPr>
            <a:spLocks noGrp="1"/>
          </p:cNvSpPr>
          <p:nvPr>
            <p:ph type="body" sz="quarter" idx="41"/>
          </p:nvPr>
        </p:nvSpPr>
        <p:spPr>
          <a:xfrm>
            <a:off x="4413739" y="3710613"/>
            <a:ext cx="7485413" cy="2056174"/>
          </a:xfrm>
        </p:spPr>
        <p:txBody>
          <a:bodyPr vert="horz" lIns="91440" tIns="45720" rIns="91440" bIns="45720" rtlCol="0" anchor="ctr">
            <a:normAutofit/>
          </a:bodyPr>
          <a:lstStyle/>
          <a:p>
            <a:pPr algn="l" latinLnBrk="0"/>
            <a:r>
              <a:rPr lang="en-US" sz="2800" i="1" dirty="0">
                <a:solidFill>
                  <a:schemeClr val="tx1"/>
                </a:solidFill>
              </a:rPr>
              <a:t>Guidelines and procedures for the development, submission, review, and approval of new programs are developed and administered by the System’s Office of Academic Affairs.</a:t>
            </a:r>
            <a:endParaRPr lang="en-US" sz="2800" b="0" i="1" dirty="0">
              <a:solidFill>
                <a:schemeClr val="tx1"/>
              </a:solidFill>
              <a:effectLst/>
            </a:endParaRPr>
          </a:p>
        </p:txBody>
      </p:sp>
      <p:pic>
        <p:nvPicPr>
          <p:cNvPr id="6" name="Picture 5">
            <a:extLst>
              <a:ext uri="{FF2B5EF4-FFF2-40B4-BE49-F238E27FC236}">
                <a16:creationId xmlns:a16="http://schemas.microsoft.com/office/drawing/2014/main" id="{4F72276C-461C-4DF8-A77F-7AECCA853AFB}"/>
              </a:ext>
            </a:extLst>
          </p:cNvPr>
          <p:cNvPicPr>
            <a:picLocks noChangeAspect="1"/>
          </p:cNvPicPr>
          <p:nvPr/>
        </p:nvPicPr>
        <p:blipFill>
          <a:blip r:embed="rId4"/>
          <a:stretch>
            <a:fillRect/>
          </a:stretch>
        </p:blipFill>
        <p:spPr>
          <a:xfrm>
            <a:off x="0" y="5873553"/>
            <a:ext cx="12192000" cy="984447"/>
          </a:xfrm>
          <a:prstGeom prst="rect">
            <a:avLst/>
          </a:prstGeom>
        </p:spPr>
      </p:pic>
    </p:spTree>
    <p:extLst>
      <p:ext uri="{BB962C8B-B14F-4D97-AF65-F5344CB8AC3E}">
        <p14:creationId xmlns:p14="http://schemas.microsoft.com/office/powerpoint/2010/main" val="188248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lstStyle/>
          <a:p>
            <a:r>
              <a:rPr lang="en-US" dirty="0">
                <a:solidFill>
                  <a:schemeClr val="tx1"/>
                </a:solidFill>
              </a:rPr>
              <a:t>Level of the Institution</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876761"/>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373512" y="1000512"/>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9" name="Chart 8">
            <a:extLst>
              <a:ext uri="{FF2B5EF4-FFF2-40B4-BE49-F238E27FC236}">
                <a16:creationId xmlns:a16="http://schemas.microsoft.com/office/drawing/2014/main" id="{B36FA87D-7E2B-41AF-BDAB-8A2201255BAF}"/>
              </a:ext>
            </a:extLst>
          </p:cNvPr>
          <p:cNvGraphicFramePr>
            <a:graphicFrameLocks/>
          </p:cNvGraphicFramePr>
          <p:nvPr>
            <p:extLst>
              <p:ext uri="{D42A27DB-BD31-4B8C-83A1-F6EECF244321}">
                <p14:modId xmlns:p14="http://schemas.microsoft.com/office/powerpoint/2010/main" val="3884721813"/>
              </p:ext>
            </p:extLst>
          </p:nvPr>
        </p:nvGraphicFramePr>
        <p:xfrm>
          <a:off x="561875" y="1894736"/>
          <a:ext cx="4707230" cy="42742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9E177FAE-1A51-4C2A-B70B-363F5CD68F94}"/>
              </a:ext>
            </a:extLst>
          </p:cNvPr>
          <p:cNvGraphicFramePr>
            <a:graphicFrameLocks/>
          </p:cNvGraphicFramePr>
          <p:nvPr>
            <p:extLst>
              <p:ext uri="{D42A27DB-BD31-4B8C-83A1-F6EECF244321}">
                <p14:modId xmlns:p14="http://schemas.microsoft.com/office/powerpoint/2010/main" val="1561083327"/>
              </p:ext>
            </p:extLst>
          </p:nvPr>
        </p:nvGraphicFramePr>
        <p:xfrm>
          <a:off x="6489422" y="1894735"/>
          <a:ext cx="4707230" cy="42742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4160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lstStyle/>
          <a:p>
            <a:r>
              <a:rPr lang="en-US" dirty="0">
                <a:solidFill>
                  <a:schemeClr val="tx1"/>
                </a:solidFill>
              </a:rPr>
              <a:t>In-State Tuition</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989077"/>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373512" y="1065901"/>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0D662B5E-8A46-4A14-ADD1-18784E0FF1AD}"/>
              </a:ext>
            </a:extLst>
          </p:cNvPr>
          <p:cNvGraphicFramePr>
            <a:graphicFrameLocks/>
          </p:cNvGraphicFramePr>
          <p:nvPr>
            <p:extLst>
              <p:ext uri="{D42A27DB-BD31-4B8C-83A1-F6EECF244321}">
                <p14:modId xmlns:p14="http://schemas.microsoft.com/office/powerpoint/2010/main" val="3588023097"/>
              </p:ext>
            </p:extLst>
          </p:nvPr>
        </p:nvGraphicFramePr>
        <p:xfrm>
          <a:off x="359284" y="1841679"/>
          <a:ext cx="5303950" cy="44560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51175E69-2A54-45B2-BE22-3DCD10B870C8}"/>
              </a:ext>
            </a:extLst>
          </p:cNvPr>
          <p:cNvGraphicFramePr>
            <a:graphicFrameLocks/>
          </p:cNvGraphicFramePr>
          <p:nvPr>
            <p:extLst>
              <p:ext uri="{D42A27DB-BD31-4B8C-83A1-F6EECF244321}">
                <p14:modId xmlns:p14="http://schemas.microsoft.com/office/powerpoint/2010/main" val="2235759559"/>
              </p:ext>
            </p:extLst>
          </p:nvPr>
        </p:nvGraphicFramePr>
        <p:xfrm>
          <a:off x="6258827" y="1841679"/>
          <a:ext cx="5180778" cy="445609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2184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normAutofit fontScale="90000"/>
          </a:bodyPr>
          <a:lstStyle/>
          <a:p>
            <a:r>
              <a:rPr lang="en-US" dirty="0">
                <a:solidFill>
                  <a:schemeClr val="tx1"/>
                </a:solidFill>
              </a:rPr>
              <a:t>Share of Undergraduates Receiving Aid</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819452" y="937889"/>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473782" y="1026047"/>
            <a:ext cx="5256613" cy="7682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9" name="Chart 8">
            <a:extLst>
              <a:ext uri="{FF2B5EF4-FFF2-40B4-BE49-F238E27FC236}">
                <a16:creationId xmlns:a16="http://schemas.microsoft.com/office/drawing/2014/main" id="{226BEA92-37EC-4575-8D5C-1DF8BDC6C25B}"/>
              </a:ext>
            </a:extLst>
          </p:cNvPr>
          <p:cNvGraphicFramePr>
            <a:graphicFrameLocks/>
          </p:cNvGraphicFramePr>
          <p:nvPr>
            <p:extLst>
              <p:ext uri="{D42A27DB-BD31-4B8C-83A1-F6EECF244321}">
                <p14:modId xmlns:p14="http://schemas.microsoft.com/office/powerpoint/2010/main" val="781734046"/>
              </p:ext>
            </p:extLst>
          </p:nvPr>
        </p:nvGraphicFramePr>
        <p:xfrm>
          <a:off x="463438" y="1652539"/>
          <a:ext cx="5383570" cy="47482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C890C95-8872-4052-910F-23878F2BE46D}"/>
              </a:ext>
            </a:extLst>
          </p:cNvPr>
          <p:cNvGraphicFramePr>
            <a:graphicFrameLocks/>
          </p:cNvGraphicFramePr>
          <p:nvPr>
            <p:extLst>
              <p:ext uri="{D42A27DB-BD31-4B8C-83A1-F6EECF244321}">
                <p14:modId xmlns:p14="http://schemas.microsoft.com/office/powerpoint/2010/main" val="2339936583"/>
              </p:ext>
            </p:extLst>
          </p:nvPr>
        </p:nvGraphicFramePr>
        <p:xfrm>
          <a:off x="6344994" y="1774909"/>
          <a:ext cx="5383568" cy="47482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9316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lstStyle/>
          <a:p>
            <a:r>
              <a:rPr lang="en-US" dirty="0">
                <a:solidFill>
                  <a:schemeClr val="tx1"/>
                </a:solidFill>
              </a:rPr>
              <a:t>Share of Women in the Program</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989077"/>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373512" y="1065901"/>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11" name="Chart 10">
            <a:extLst>
              <a:ext uri="{FF2B5EF4-FFF2-40B4-BE49-F238E27FC236}">
                <a16:creationId xmlns:a16="http://schemas.microsoft.com/office/drawing/2014/main" id="{AD305AC1-52A2-4EEB-879D-473489D48B9B}"/>
              </a:ext>
            </a:extLst>
          </p:cNvPr>
          <p:cNvGraphicFramePr>
            <a:graphicFrameLocks/>
          </p:cNvGraphicFramePr>
          <p:nvPr>
            <p:extLst>
              <p:ext uri="{D42A27DB-BD31-4B8C-83A1-F6EECF244321}">
                <p14:modId xmlns:p14="http://schemas.microsoft.com/office/powerpoint/2010/main" val="558201245"/>
              </p:ext>
            </p:extLst>
          </p:nvPr>
        </p:nvGraphicFramePr>
        <p:xfrm>
          <a:off x="561875" y="1841679"/>
          <a:ext cx="4708248" cy="44432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8BC20C3-20BB-4D01-AEA0-91312FF9A9AB}"/>
              </a:ext>
            </a:extLst>
          </p:cNvPr>
          <p:cNvGraphicFramePr>
            <a:graphicFrameLocks/>
          </p:cNvGraphicFramePr>
          <p:nvPr>
            <p:extLst>
              <p:ext uri="{D42A27DB-BD31-4B8C-83A1-F6EECF244321}">
                <p14:modId xmlns:p14="http://schemas.microsoft.com/office/powerpoint/2010/main" val="1260030400"/>
              </p:ext>
            </p:extLst>
          </p:nvPr>
        </p:nvGraphicFramePr>
        <p:xfrm>
          <a:off x="6512267" y="1719619"/>
          <a:ext cx="4979101" cy="4708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7346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00983"/>
            <a:ext cx="11393905" cy="775778"/>
          </a:xfrm>
        </p:spPr>
        <p:txBody>
          <a:bodyPr/>
          <a:lstStyle/>
          <a:p>
            <a:r>
              <a:rPr lang="en-US" dirty="0">
                <a:solidFill>
                  <a:schemeClr val="tx1"/>
                </a:solidFill>
              </a:rPr>
              <a:t>Racial Composition of the Program</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995714" y="985317"/>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559082" y="1065901"/>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1C9C79DA-DBBF-4D3D-8FB2-353F3E82AA49}"/>
              </a:ext>
            </a:extLst>
          </p:cNvPr>
          <p:cNvGraphicFramePr>
            <a:graphicFrameLocks/>
          </p:cNvGraphicFramePr>
          <p:nvPr>
            <p:extLst>
              <p:ext uri="{D42A27DB-BD31-4B8C-83A1-F6EECF244321}">
                <p14:modId xmlns:p14="http://schemas.microsoft.com/office/powerpoint/2010/main" val="3372637871"/>
              </p:ext>
            </p:extLst>
          </p:nvPr>
        </p:nvGraphicFramePr>
        <p:xfrm>
          <a:off x="695459" y="1700011"/>
          <a:ext cx="5499279" cy="47007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4DC496B-7AAA-4ABD-9BD9-B821CA191372}"/>
              </a:ext>
            </a:extLst>
          </p:cNvPr>
          <p:cNvGraphicFramePr>
            <a:graphicFrameLocks/>
          </p:cNvGraphicFramePr>
          <p:nvPr>
            <p:extLst>
              <p:ext uri="{D42A27DB-BD31-4B8C-83A1-F6EECF244321}">
                <p14:modId xmlns:p14="http://schemas.microsoft.com/office/powerpoint/2010/main" val="1406698976"/>
              </p:ext>
            </p:extLst>
          </p:nvPr>
        </p:nvGraphicFramePr>
        <p:xfrm>
          <a:off x="6419000" y="1809050"/>
          <a:ext cx="5536779" cy="47007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5685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61875" y="186448"/>
            <a:ext cx="11393905" cy="775778"/>
          </a:xfrm>
        </p:spPr>
        <p:txBody>
          <a:bodyPr/>
          <a:lstStyle/>
          <a:p>
            <a:r>
              <a:rPr lang="en-US" dirty="0">
                <a:solidFill>
                  <a:schemeClr val="tx1"/>
                </a:solidFill>
              </a:rPr>
              <a:t>Selectivity (ACT) and STEM</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561875" y="1096026"/>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373512" y="941078"/>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11" name="Chart 10">
            <a:extLst>
              <a:ext uri="{FF2B5EF4-FFF2-40B4-BE49-F238E27FC236}">
                <a16:creationId xmlns:a16="http://schemas.microsoft.com/office/drawing/2014/main" id="{B873BC6C-0751-4778-B3F3-CBE30F1A86EC}"/>
              </a:ext>
            </a:extLst>
          </p:cNvPr>
          <p:cNvGraphicFramePr>
            <a:graphicFrameLocks/>
          </p:cNvGraphicFramePr>
          <p:nvPr>
            <p:extLst>
              <p:ext uri="{D42A27DB-BD31-4B8C-83A1-F6EECF244321}">
                <p14:modId xmlns:p14="http://schemas.microsoft.com/office/powerpoint/2010/main" val="1143737496"/>
              </p:ext>
            </p:extLst>
          </p:nvPr>
        </p:nvGraphicFramePr>
        <p:xfrm>
          <a:off x="376718" y="2086188"/>
          <a:ext cx="5493995" cy="4174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610860A1-7229-47B3-B558-BAD36E35A56D}"/>
              </a:ext>
            </a:extLst>
          </p:cNvPr>
          <p:cNvGraphicFramePr>
            <a:graphicFrameLocks/>
          </p:cNvGraphicFramePr>
          <p:nvPr>
            <p:extLst>
              <p:ext uri="{D42A27DB-BD31-4B8C-83A1-F6EECF244321}">
                <p14:modId xmlns:p14="http://schemas.microsoft.com/office/powerpoint/2010/main" val="3614707592"/>
              </p:ext>
            </p:extLst>
          </p:nvPr>
        </p:nvGraphicFramePr>
        <p:xfrm>
          <a:off x="6321289" y="2032355"/>
          <a:ext cx="5156478" cy="43081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34D6BFF0-BB3B-4BAC-B9D7-083DAC28AF0B}"/>
              </a:ext>
            </a:extLst>
          </p:cNvPr>
          <p:cNvSpPr txBox="1"/>
          <p:nvPr/>
        </p:nvSpPr>
        <p:spPr>
          <a:xfrm>
            <a:off x="6513778" y="1716856"/>
            <a:ext cx="4771499" cy="369332"/>
          </a:xfrm>
          <a:prstGeom prst="rect">
            <a:avLst/>
          </a:prstGeom>
          <a:noFill/>
        </p:spPr>
        <p:txBody>
          <a:bodyPr wrap="none" rtlCol="0">
            <a:spAutoFit/>
          </a:bodyPr>
          <a:lstStyle/>
          <a:p>
            <a:r>
              <a:rPr lang="en-US" dirty="0">
                <a:solidFill>
                  <a:srgbClr val="C00000"/>
                </a:solidFill>
              </a:rPr>
              <a:t>Interaction effect is not statistically significant</a:t>
            </a:r>
          </a:p>
        </p:txBody>
      </p:sp>
    </p:spTree>
    <p:extLst>
      <p:ext uri="{BB962C8B-B14F-4D97-AF65-F5344CB8AC3E}">
        <p14:creationId xmlns:p14="http://schemas.microsoft.com/office/powerpoint/2010/main" val="23009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0" y="138376"/>
            <a:ext cx="11393905" cy="775778"/>
          </a:xfrm>
        </p:spPr>
        <p:txBody>
          <a:bodyPr>
            <a:normAutofit fontScale="90000"/>
          </a:bodyPr>
          <a:lstStyle/>
          <a:p>
            <a:r>
              <a:rPr lang="en-US" dirty="0">
                <a:solidFill>
                  <a:schemeClr val="tx1"/>
                </a:solidFill>
              </a:rPr>
              <a:t>Selectivity (Admission Rate) and STEM</a:t>
            </a:r>
          </a:p>
        </p:txBody>
      </p:sp>
      <p:sp>
        <p:nvSpPr>
          <p:cNvPr id="6" name="Title 1">
            <a:extLst>
              <a:ext uri="{FF2B5EF4-FFF2-40B4-BE49-F238E27FC236}">
                <a16:creationId xmlns:a16="http://schemas.microsoft.com/office/drawing/2014/main" id="{40303F21-9C75-4799-A40B-792214C2036E}"/>
              </a:ext>
            </a:extLst>
          </p:cNvPr>
          <p:cNvSpPr txBox="1">
            <a:spLocks/>
          </p:cNvSpPr>
          <p:nvPr/>
        </p:nvSpPr>
        <p:spPr>
          <a:xfrm>
            <a:off x="674816" y="989541"/>
            <a:ext cx="4898768" cy="8563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One year after entering repayment</a:t>
            </a:r>
          </a:p>
        </p:txBody>
      </p:sp>
      <p:sp>
        <p:nvSpPr>
          <p:cNvPr id="8" name="Title 1">
            <a:extLst>
              <a:ext uri="{FF2B5EF4-FFF2-40B4-BE49-F238E27FC236}">
                <a16:creationId xmlns:a16="http://schemas.microsoft.com/office/drawing/2014/main" id="{DB3CCD13-447F-439C-A5D8-9CCEDF1C78DC}"/>
              </a:ext>
            </a:extLst>
          </p:cNvPr>
          <p:cNvSpPr txBox="1">
            <a:spLocks/>
          </p:cNvSpPr>
          <p:nvPr/>
        </p:nvSpPr>
        <p:spPr>
          <a:xfrm>
            <a:off x="6157415" y="1029833"/>
            <a:ext cx="5256613"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r>
              <a:rPr lang="en-US" sz="2400" dirty="0">
                <a:solidFill>
                  <a:schemeClr val="tx1"/>
                </a:solidFill>
              </a:rPr>
              <a:t>Two years after entering repayment</a:t>
            </a:r>
          </a:p>
        </p:txBody>
      </p:sp>
      <p:graphicFrame>
        <p:nvGraphicFramePr>
          <p:cNvPr id="7" name="Chart 6">
            <a:extLst>
              <a:ext uri="{FF2B5EF4-FFF2-40B4-BE49-F238E27FC236}">
                <a16:creationId xmlns:a16="http://schemas.microsoft.com/office/drawing/2014/main" id="{19A012C8-30BE-4DE4-856A-CCF74D235855}"/>
              </a:ext>
            </a:extLst>
          </p:cNvPr>
          <p:cNvGraphicFramePr>
            <a:graphicFrameLocks/>
          </p:cNvGraphicFramePr>
          <p:nvPr>
            <p:extLst>
              <p:ext uri="{D42A27DB-BD31-4B8C-83A1-F6EECF244321}">
                <p14:modId xmlns:p14="http://schemas.microsoft.com/office/powerpoint/2010/main" val="1445259358"/>
              </p:ext>
            </p:extLst>
          </p:nvPr>
        </p:nvGraphicFramePr>
        <p:xfrm>
          <a:off x="90985" y="1828050"/>
          <a:ext cx="6005015" cy="4674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E533C05C-7465-4DAE-B40A-B2DB8C5F1464}"/>
              </a:ext>
            </a:extLst>
          </p:cNvPr>
          <p:cNvGraphicFramePr>
            <a:graphicFrameLocks/>
          </p:cNvGraphicFramePr>
          <p:nvPr>
            <p:extLst>
              <p:ext uri="{D42A27DB-BD31-4B8C-83A1-F6EECF244321}">
                <p14:modId xmlns:p14="http://schemas.microsoft.com/office/powerpoint/2010/main" val="1333244160"/>
              </p:ext>
            </p:extLst>
          </p:nvPr>
        </p:nvGraphicFramePr>
        <p:xfrm>
          <a:off x="5895832" y="1845903"/>
          <a:ext cx="6296167" cy="46741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3386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10FC-CF3B-4844-A33C-0AA9DABDCFD4}"/>
              </a:ext>
            </a:extLst>
          </p:cNvPr>
          <p:cNvSpPr>
            <a:spLocks noGrp="1"/>
          </p:cNvSpPr>
          <p:nvPr>
            <p:ph type="title"/>
          </p:nvPr>
        </p:nvSpPr>
        <p:spPr>
          <a:xfrm>
            <a:off x="556532" y="643467"/>
            <a:ext cx="11210925" cy="744836"/>
          </a:xfrm>
        </p:spPr>
        <p:txBody>
          <a:bodyPr vert="horz" lIns="91440" tIns="45720" rIns="91440" bIns="45720" rtlCol="0" anchor="ctr">
            <a:normAutofit/>
          </a:bodyPr>
          <a:lstStyle/>
          <a:p>
            <a:r>
              <a:rPr lang="en-US" sz="3200" kern="1200" dirty="0">
                <a:solidFill>
                  <a:schemeClr val="bg1"/>
                </a:solidFill>
                <a:latin typeface="+mj-lt"/>
                <a:ea typeface="+mj-ea"/>
                <a:cs typeface="+mj-cs"/>
              </a:rPr>
              <a:t>Questions? Concerns?</a:t>
            </a:r>
          </a:p>
        </p:txBody>
      </p:sp>
      <p:pic>
        <p:nvPicPr>
          <p:cNvPr id="6" name="Picture 5" descr="UAS-VertLogo-Tag-FullColor-CMYK.eps">
            <a:extLst>
              <a:ext uri="{FF2B5EF4-FFF2-40B4-BE49-F238E27FC236}">
                <a16:creationId xmlns:a16="http://schemas.microsoft.com/office/drawing/2014/main" id="{3A13950C-93E4-4565-A0DD-F68E481C5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534" y="1675227"/>
            <a:ext cx="5858932" cy="4394199"/>
          </a:xfrm>
          <a:prstGeom prst="rect">
            <a:avLst/>
          </a:prstGeom>
        </p:spPr>
      </p:pic>
    </p:spTree>
    <p:extLst>
      <p:ext uri="{BB962C8B-B14F-4D97-AF65-F5344CB8AC3E}">
        <p14:creationId xmlns:p14="http://schemas.microsoft.com/office/powerpoint/2010/main" val="340907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0" name="Rectangle 13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73069A-5FC8-40B2-83F1-1892FF31BC2D}"/>
              </a:ext>
            </a:extLst>
          </p:cNvPr>
          <p:cNvSpPr>
            <a:spLocks noGrp="1"/>
          </p:cNvSpPr>
          <p:nvPr>
            <p:ph type="title"/>
          </p:nvPr>
        </p:nvSpPr>
        <p:spPr>
          <a:xfrm>
            <a:off x="517488" y="354302"/>
            <a:ext cx="5297918" cy="898581"/>
          </a:xfrm>
        </p:spPr>
        <p:txBody>
          <a:bodyPr vert="horz" lIns="91440" tIns="45720" rIns="91440" bIns="45720" rtlCol="0" anchor="ctr">
            <a:normAutofit fontScale="90000"/>
          </a:bodyPr>
          <a:lstStyle/>
          <a:p>
            <a:pPr algn="l"/>
            <a:r>
              <a:rPr lang="en-US" sz="3200" dirty="0">
                <a:solidFill>
                  <a:srgbClr val="FFFFFF"/>
                </a:solidFill>
              </a:rPr>
              <a:t>Equitable Value Explorer</a:t>
            </a:r>
            <a:br>
              <a:rPr lang="en-US" sz="3200" dirty="0">
                <a:solidFill>
                  <a:srgbClr val="FFFFFF"/>
                </a:solidFill>
              </a:rPr>
            </a:br>
            <a:r>
              <a:rPr lang="en-US" sz="3200" i="1" dirty="0">
                <a:solidFill>
                  <a:srgbClr val="FFFFFF"/>
                </a:solidFill>
              </a:rPr>
              <a:t>SUG Institutions</a:t>
            </a:r>
          </a:p>
        </p:txBody>
      </p:sp>
      <p:pic>
        <p:nvPicPr>
          <p:cNvPr id="1029" name="Picture 5">
            <a:extLst>
              <a:ext uri="{FF2B5EF4-FFF2-40B4-BE49-F238E27FC236}">
                <a16:creationId xmlns:a16="http://schemas.microsoft.com/office/drawing/2014/main" id="{0FCA9506-D736-4492-9BC1-D7CCA50A4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94313" y="2637879"/>
            <a:ext cx="4945333" cy="41357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a:extLst>
              <a:ext uri="{FF2B5EF4-FFF2-40B4-BE49-F238E27FC236}">
                <a16:creationId xmlns:a16="http://schemas.microsoft.com/office/drawing/2014/main" id="{AB32C1BE-6917-4FBC-8930-B4A259F162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17488" y="2637878"/>
            <a:ext cx="4945334" cy="413573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01EBEE35-91A2-4009-BE1A-936DF0CF9C2D}"/>
              </a:ext>
            </a:extLst>
          </p:cNvPr>
          <p:cNvSpPr txBox="1"/>
          <p:nvPr/>
        </p:nvSpPr>
        <p:spPr>
          <a:xfrm>
            <a:off x="517488" y="1714548"/>
            <a:ext cx="4780430" cy="923330"/>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Percentage of STEM students and the difference between the minimum economic return (T0) and median earnings </a:t>
            </a:r>
            <a:endParaRPr lang="en-US" dirty="0"/>
          </a:p>
        </p:txBody>
      </p:sp>
      <p:sp>
        <p:nvSpPr>
          <p:cNvPr id="25" name="TextBox 24">
            <a:extLst>
              <a:ext uri="{FF2B5EF4-FFF2-40B4-BE49-F238E27FC236}">
                <a16:creationId xmlns:a16="http://schemas.microsoft.com/office/drawing/2014/main" id="{518047D5-844E-4996-8167-0A7DB04A087D}"/>
              </a:ext>
            </a:extLst>
          </p:cNvPr>
          <p:cNvSpPr txBox="1"/>
          <p:nvPr/>
        </p:nvSpPr>
        <p:spPr>
          <a:xfrm>
            <a:off x="6891740" y="1714548"/>
            <a:ext cx="5069202" cy="923330"/>
          </a:xfrm>
          <a:prstGeom prst="rect">
            <a:avLst/>
          </a:prstGeom>
          <a:noFill/>
        </p:spPr>
        <p:txBody>
          <a:bodyPr wrap="square">
            <a:spAutoFit/>
          </a:bodyPr>
          <a:lstStyle/>
          <a:p>
            <a:r>
              <a:rPr lang="en-US" sz="1800" dirty="0">
                <a:effectLst/>
                <a:latin typeface="Arial" panose="020B0604020202020204" pitchFamily="34" charset="0"/>
                <a:ea typeface="Times New Roman" panose="02020603050405020304" pitchFamily="18" charset="0"/>
              </a:rPr>
              <a:t>Percentage of Pell students and the difference between the minimum economic return (T0) and median earnings</a:t>
            </a:r>
            <a:endParaRPr lang="en-US" dirty="0"/>
          </a:p>
        </p:txBody>
      </p:sp>
      <p:sp>
        <p:nvSpPr>
          <p:cNvPr id="27" name="TextBox 26">
            <a:extLst>
              <a:ext uri="{FF2B5EF4-FFF2-40B4-BE49-F238E27FC236}">
                <a16:creationId xmlns:a16="http://schemas.microsoft.com/office/drawing/2014/main" id="{FDC378F5-0754-4590-8ACD-62D670E33CE1}"/>
              </a:ext>
            </a:extLst>
          </p:cNvPr>
          <p:cNvSpPr txBox="1"/>
          <p:nvPr/>
        </p:nvSpPr>
        <p:spPr>
          <a:xfrm>
            <a:off x="6618864" y="144887"/>
            <a:ext cx="5496230" cy="1569660"/>
          </a:xfrm>
          <a:prstGeom prst="rect">
            <a:avLst/>
          </a:prstGeom>
          <a:noFill/>
        </p:spPr>
        <p:txBody>
          <a:bodyPr wrap="square">
            <a:spAutoFit/>
          </a:bodyPr>
          <a:lstStyle/>
          <a:p>
            <a:pPr algn="r"/>
            <a:r>
              <a:rPr lang="en-US" sz="1600" i="1" dirty="0">
                <a:solidFill>
                  <a:schemeClr val="bg1"/>
                </a:solidFill>
                <a:effectLst/>
                <a:latin typeface="Arial" panose="020B0604020202020204" pitchFamily="34" charset="0"/>
                <a:ea typeface="Times New Roman" panose="02020603050405020304" pitchFamily="18" charset="0"/>
              </a:rPr>
              <a:t>The institutions that are always on the top of the rankings—places like Harvard, Princeton and Stanford Universities—enroll students who are destined to succeed, the critics say. It should be no surprise (and not worthy of praise) that the students then do well</a:t>
            </a:r>
            <a:r>
              <a:rPr lang="en-US" sz="1600" dirty="0">
                <a:solidFill>
                  <a:schemeClr val="bg1"/>
                </a:solidFill>
                <a:effectLst/>
                <a:latin typeface="Arial" panose="020B0604020202020204" pitchFamily="34" charset="0"/>
                <a:ea typeface="Times New Roman" panose="02020603050405020304" pitchFamily="18" charset="0"/>
              </a:rPr>
              <a:t>” (</a:t>
            </a:r>
            <a:r>
              <a:rPr lang="en-US" sz="1600" dirty="0" err="1">
                <a:solidFill>
                  <a:schemeClr val="bg1"/>
                </a:solidFill>
                <a:effectLst/>
                <a:latin typeface="Arial" panose="020B0604020202020204" pitchFamily="34" charset="0"/>
                <a:ea typeface="Times New Roman" panose="02020603050405020304" pitchFamily="18" charset="0"/>
              </a:rPr>
              <a:t>Jaschik</a:t>
            </a:r>
            <a:r>
              <a:rPr lang="en-US" sz="1600" dirty="0">
                <a:solidFill>
                  <a:schemeClr val="bg1"/>
                </a:solidFill>
                <a:effectLst/>
                <a:latin typeface="Arial" panose="020B0604020202020204" pitchFamily="34" charset="0"/>
                <a:ea typeface="Times New Roman" panose="02020603050405020304" pitchFamily="18" charset="0"/>
              </a:rPr>
              <a:t> 2018). </a:t>
            </a:r>
            <a:endParaRPr lang="en-US" sz="1600" dirty="0">
              <a:solidFill>
                <a:schemeClr val="bg1"/>
              </a:solidFill>
              <a:effectLst/>
              <a:latin typeface="Times New Roman" panose="02020603050405020304" pitchFamily="18" charset="0"/>
              <a:ea typeface="Times New Roman" panose="02020603050405020304" pitchFamily="18" charset="0"/>
            </a:endParaRPr>
          </a:p>
          <a:p>
            <a:endParaRPr lang="en-US" sz="1600" dirty="0">
              <a:solidFill>
                <a:schemeClr val="bg1"/>
              </a:solidFill>
            </a:endParaRPr>
          </a:p>
        </p:txBody>
      </p:sp>
    </p:spTree>
    <p:extLst>
      <p:ext uri="{BB962C8B-B14F-4D97-AF65-F5344CB8AC3E}">
        <p14:creationId xmlns:p14="http://schemas.microsoft.com/office/powerpoint/2010/main" val="1390865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5DF0-30BD-42EB-806A-6D2AD4D51BD3}"/>
              </a:ext>
            </a:extLst>
          </p:cNvPr>
          <p:cNvSpPr>
            <a:spLocks noGrp="1"/>
          </p:cNvSpPr>
          <p:nvPr>
            <p:ph type="title"/>
          </p:nvPr>
        </p:nvSpPr>
        <p:spPr>
          <a:xfrm>
            <a:off x="4093029" y="198989"/>
            <a:ext cx="8098971" cy="751881"/>
          </a:xfrm>
        </p:spPr>
        <p:txBody>
          <a:bodyPr>
            <a:normAutofit/>
          </a:bodyPr>
          <a:lstStyle/>
          <a:p>
            <a:r>
              <a:rPr lang="en-US" dirty="0"/>
              <a:t>College Scorecard</a:t>
            </a:r>
          </a:p>
        </p:txBody>
      </p:sp>
      <p:sp>
        <p:nvSpPr>
          <p:cNvPr id="7" name="Text Placeholder 6">
            <a:extLst>
              <a:ext uri="{FF2B5EF4-FFF2-40B4-BE49-F238E27FC236}">
                <a16:creationId xmlns:a16="http://schemas.microsoft.com/office/drawing/2014/main" id="{F0B85093-8F16-44F0-8823-036C9392F56D}"/>
              </a:ext>
            </a:extLst>
          </p:cNvPr>
          <p:cNvSpPr>
            <a:spLocks noGrp="1"/>
          </p:cNvSpPr>
          <p:nvPr>
            <p:ph type="body" sz="quarter" idx="41"/>
          </p:nvPr>
        </p:nvSpPr>
        <p:spPr>
          <a:xfrm>
            <a:off x="3976914" y="1107330"/>
            <a:ext cx="8171543" cy="419379"/>
          </a:xfrm>
        </p:spPr>
        <p:txBody>
          <a:bodyPr/>
          <a:lstStyle/>
          <a:p>
            <a:r>
              <a:rPr lang="en-US" dirty="0"/>
              <a:t>Post-Completion Earnings by Field of Study</a:t>
            </a:r>
          </a:p>
        </p:txBody>
      </p:sp>
      <p:graphicFrame>
        <p:nvGraphicFramePr>
          <p:cNvPr id="11" name="Diagram 10">
            <a:extLst>
              <a:ext uri="{FF2B5EF4-FFF2-40B4-BE49-F238E27FC236}">
                <a16:creationId xmlns:a16="http://schemas.microsoft.com/office/drawing/2014/main" id="{E31D0CDC-E43C-4E46-A45B-7CA23040D409}"/>
              </a:ext>
            </a:extLst>
          </p:cNvPr>
          <p:cNvGraphicFramePr/>
          <p:nvPr/>
        </p:nvGraphicFramePr>
        <p:xfrm>
          <a:off x="0" y="1"/>
          <a:ext cx="3976914" cy="657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a:extLst>
              <a:ext uri="{FF2B5EF4-FFF2-40B4-BE49-F238E27FC236}">
                <a16:creationId xmlns:a16="http://schemas.microsoft.com/office/drawing/2014/main" id="{E502EF1B-0830-4198-9EB8-739B033786BB}"/>
              </a:ext>
            </a:extLst>
          </p:cNvPr>
          <p:cNvSpPr/>
          <p:nvPr/>
        </p:nvSpPr>
        <p:spPr>
          <a:xfrm>
            <a:off x="4093029" y="1696048"/>
            <a:ext cx="7910286" cy="4708981"/>
          </a:xfrm>
          <a:prstGeom prst="rect">
            <a:avLst/>
          </a:prstGeom>
        </p:spPr>
        <p:txBody>
          <a:bodyPr wrap="square">
            <a:spAutoFit/>
          </a:bodyPr>
          <a:lstStyle/>
          <a:p>
            <a:pPr marL="285750" indent="-285750">
              <a:spcBef>
                <a:spcPts val="1200"/>
              </a:spcBef>
              <a:buFont typeface="Arial" panose="020B0604020202020204" pitchFamily="34" charset="0"/>
              <a:buChar char="•"/>
            </a:pPr>
            <a:r>
              <a:rPr lang="en-US" dirty="0"/>
              <a:t>The College Scorecard is a data product released by the U.S. Department of Education beginning in 2013 and focuses on students and their earnings. </a:t>
            </a:r>
          </a:p>
          <a:p>
            <a:pPr marL="285750" indent="-285750">
              <a:spcBef>
                <a:spcPts val="1200"/>
              </a:spcBef>
              <a:buFont typeface="Arial" panose="020B0604020202020204" pitchFamily="34" charset="0"/>
              <a:buChar char="•"/>
            </a:pPr>
            <a:r>
              <a:rPr lang="en-US" dirty="0"/>
              <a:t>The Department of Education produces this product by matching federal financial aid data (based on the National Students Loan Data System) to IRS tax records. Only students who received federal aid are included.</a:t>
            </a:r>
          </a:p>
          <a:p>
            <a:pPr marL="285750" indent="-285750">
              <a:spcBef>
                <a:spcPts val="1200"/>
              </a:spcBef>
              <a:buFont typeface="Arial" panose="020B0604020202020204" pitchFamily="34" charset="0"/>
              <a:buChar char="•"/>
            </a:pPr>
            <a:r>
              <a:rPr lang="en-US" dirty="0"/>
              <a:t>Graduates who worked, did not enroll in measurement year, and did not receive a higher-level credential are included to estimate median earnings.</a:t>
            </a:r>
          </a:p>
          <a:p>
            <a:pPr marL="285750" indent="-285750">
              <a:spcBef>
                <a:spcPts val="1200"/>
              </a:spcBef>
              <a:buFont typeface="Arial" panose="020B0604020202020204" pitchFamily="34" charset="0"/>
              <a:buChar char="•"/>
            </a:pPr>
            <a:r>
              <a:rPr lang="en-US" dirty="0"/>
              <a:t>Recently College Scorecard started to include information by field of study. Field of study most recent datafile includes students entering repayment from July 1, 2015 – June 30, 2017 and earnings measured in 2017 and in 2018.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0728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77516" y="83356"/>
            <a:ext cx="11393905" cy="775778"/>
          </a:xfrm>
        </p:spPr>
        <p:txBody>
          <a:bodyPr/>
          <a:lstStyle/>
          <a:p>
            <a:r>
              <a:rPr lang="en-US">
                <a:solidFill>
                  <a:srgbClr val="0077C8"/>
                </a:solidFill>
                <a:hlinkClick r:id="rId3">
                  <a:extLst>
                    <a:ext uri="{A12FA001-AC4F-418D-AE19-62706E023703}">
                      <ahyp:hlinkClr xmlns:ahyp="http://schemas.microsoft.com/office/drawing/2018/hyperlinkcolor" val="tx"/>
                    </a:ext>
                  </a:extLst>
                </a:hlinkClick>
              </a:rPr>
              <a:t>College Scorecard Data</a:t>
            </a:r>
            <a:endParaRPr lang="en-US" dirty="0">
              <a:solidFill>
                <a:srgbClr val="0077C8"/>
              </a:solidFill>
            </a:endParaRPr>
          </a:p>
        </p:txBody>
      </p:sp>
      <p:pic>
        <p:nvPicPr>
          <p:cNvPr id="5" name="Picture 4">
            <a:extLst>
              <a:ext uri="{FF2B5EF4-FFF2-40B4-BE49-F238E27FC236}">
                <a16:creationId xmlns:a16="http://schemas.microsoft.com/office/drawing/2014/main" id="{E6F46552-A955-476A-ACBC-68C942662C2E}"/>
              </a:ext>
            </a:extLst>
          </p:cNvPr>
          <p:cNvPicPr>
            <a:picLocks noChangeAspect="1"/>
          </p:cNvPicPr>
          <p:nvPr/>
        </p:nvPicPr>
        <p:blipFill>
          <a:blip r:embed="rId4"/>
          <a:stretch>
            <a:fillRect/>
          </a:stretch>
        </p:blipFill>
        <p:spPr>
          <a:xfrm>
            <a:off x="0" y="83356"/>
            <a:ext cx="12192000" cy="6561961"/>
          </a:xfrm>
          <a:prstGeom prst="rect">
            <a:avLst/>
          </a:prstGeom>
        </p:spPr>
      </p:pic>
    </p:spTree>
    <p:extLst>
      <p:ext uri="{BB962C8B-B14F-4D97-AF65-F5344CB8AC3E}">
        <p14:creationId xmlns:p14="http://schemas.microsoft.com/office/powerpoint/2010/main" val="33348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199E-A45E-4A04-A0CC-D015D0964964}"/>
              </a:ext>
            </a:extLst>
          </p:cNvPr>
          <p:cNvSpPr>
            <a:spLocks noGrp="1"/>
          </p:cNvSpPr>
          <p:nvPr>
            <p:ph type="title"/>
          </p:nvPr>
        </p:nvSpPr>
        <p:spPr>
          <a:xfrm>
            <a:off x="577516" y="83356"/>
            <a:ext cx="11393905" cy="775778"/>
          </a:xfrm>
        </p:spPr>
        <p:txBody>
          <a:bodyPr/>
          <a:lstStyle/>
          <a:p>
            <a:r>
              <a:rPr lang="en-US">
                <a:solidFill>
                  <a:srgbClr val="0077C8"/>
                </a:solidFill>
                <a:hlinkClick r:id="rId3">
                  <a:extLst>
                    <a:ext uri="{A12FA001-AC4F-418D-AE19-62706E023703}">
                      <ahyp:hlinkClr xmlns:ahyp="http://schemas.microsoft.com/office/drawing/2018/hyperlinkcolor" val="tx"/>
                    </a:ext>
                  </a:extLst>
                </a:hlinkClick>
              </a:rPr>
              <a:t>College Scorecard Data</a:t>
            </a:r>
            <a:endParaRPr lang="en-US" dirty="0">
              <a:solidFill>
                <a:srgbClr val="0077C8"/>
              </a:solidFill>
            </a:endParaRPr>
          </a:p>
        </p:txBody>
      </p:sp>
      <p:pic>
        <p:nvPicPr>
          <p:cNvPr id="7" name="Picture 6">
            <a:extLst>
              <a:ext uri="{FF2B5EF4-FFF2-40B4-BE49-F238E27FC236}">
                <a16:creationId xmlns:a16="http://schemas.microsoft.com/office/drawing/2014/main" id="{D2A1DB33-AA27-4A5B-B2C5-E3AE954C6284}"/>
              </a:ext>
            </a:extLst>
          </p:cNvPr>
          <p:cNvPicPr>
            <a:picLocks noChangeAspect="1"/>
          </p:cNvPicPr>
          <p:nvPr/>
        </p:nvPicPr>
        <p:blipFill>
          <a:blip r:embed="rId4"/>
          <a:stretch>
            <a:fillRect/>
          </a:stretch>
        </p:blipFill>
        <p:spPr>
          <a:xfrm>
            <a:off x="-6216" y="224852"/>
            <a:ext cx="12198216" cy="6405032"/>
          </a:xfrm>
          <a:prstGeom prst="rect">
            <a:avLst/>
          </a:prstGeom>
        </p:spPr>
      </p:pic>
    </p:spTree>
    <p:extLst>
      <p:ext uri="{BB962C8B-B14F-4D97-AF65-F5344CB8AC3E}">
        <p14:creationId xmlns:p14="http://schemas.microsoft.com/office/powerpoint/2010/main" val="317367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FB7396F2-E093-4761-98C2-8B8220DDC785}"/>
              </a:ext>
            </a:extLst>
          </p:cNvPr>
          <p:cNvPicPr>
            <a:picLocks noChangeAspect="1"/>
          </p:cNvPicPr>
          <p:nvPr/>
        </p:nvPicPr>
        <p:blipFill rotWithShape="1">
          <a:blip r:embed="rId3">
            <a:extLst>
              <a:ext uri="{28A0092B-C50C-407E-A947-70E740481C1C}">
                <a14:useLocalDpi xmlns:a14="http://schemas.microsoft.com/office/drawing/2010/main" val="0"/>
              </a:ext>
            </a:extLst>
          </a:blip>
          <a:srcRect l="44142" r="296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70011E68-EBA5-4ADA-9577-D1A865EEA4EA}"/>
              </a:ext>
            </a:extLst>
          </p:cNvPr>
          <p:cNvSpPr>
            <a:spLocks noGrp="1"/>
          </p:cNvSpPr>
          <p:nvPr>
            <p:ph type="title"/>
          </p:nvPr>
        </p:nvSpPr>
        <p:spPr>
          <a:xfrm>
            <a:off x="8022021" y="3231931"/>
            <a:ext cx="3852041" cy="3356438"/>
          </a:xfrm>
        </p:spPr>
        <p:txBody>
          <a:bodyPr vert="horz" lIns="91440" tIns="45720" rIns="91440" bIns="45720" rtlCol="0" anchor="b">
            <a:normAutofit/>
          </a:bodyPr>
          <a:lstStyle/>
          <a:p>
            <a:r>
              <a:rPr lang="en-US" altLang="en-US" sz="4000" dirty="0">
                <a:solidFill>
                  <a:schemeClr val="tx1"/>
                </a:solidFill>
              </a:rPr>
              <a:t>Human Capital Theory</a:t>
            </a:r>
            <a:endParaRPr lang="en-US" sz="4000" dirty="0">
              <a:solidFill>
                <a:schemeClr val="tx1"/>
              </a:solidFill>
            </a:endParaRPr>
          </a:p>
        </p:txBody>
      </p:sp>
      <p:cxnSp>
        <p:nvCxnSpPr>
          <p:cNvPr id="17" name="Straight Connector 16">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DAAE460-537A-4EA3-8F91-28F2DD802315}"/>
              </a:ext>
            </a:extLst>
          </p:cNvPr>
          <p:cNvSpPr txBox="1"/>
          <p:nvPr/>
        </p:nvSpPr>
        <p:spPr>
          <a:xfrm>
            <a:off x="8181010" y="2975954"/>
            <a:ext cx="3852021" cy="2308324"/>
          </a:xfrm>
          <a:prstGeom prst="rect">
            <a:avLst/>
          </a:prstGeom>
          <a:noFill/>
        </p:spPr>
        <p:txBody>
          <a:bodyPr wrap="square">
            <a:spAutoFit/>
          </a:bodyPr>
          <a:lstStyle/>
          <a:p>
            <a:pPr>
              <a:spcBef>
                <a:spcPct val="0"/>
              </a:spcBef>
              <a:buSzTx/>
              <a:buFontTx/>
              <a:buNone/>
            </a:pPr>
            <a:r>
              <a:rPr lang="en-US" altLang="en-US" sz="1800" i="1" dirty="0">
                <a:solidFill>
                  <a:schemeClr val="tx1"/>
                </a:solidFill>
                <a:latin typeface="Times" panose="02020603050405020304" pitchFamily="18" charset="0"/>
              </a:rPr>
              <a:t>To most people, capital means a bank account, a hundred shares of IBM stock, assembly lines, or steel plants in the Chicago area. These are all forms of capital in the sense that they are assets that yield income and other useful outputs over long periods of time.</a:t>
            </a:r>
          </a:p>
        </p:txBody>
      </p:sp>
    </p:spTree>
    <p:extLst>
      <p:ext uri="{BB962C8B-B14F-4D97-AF65-F5344CB8AC3E}">
        <p14:creationId xmlns:p14="http://schemas.microsoft.com/office/powerpoint/2010/main" val="807360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1E68-EBA5-4ADA-9577-D1A865EEA4EA}"/>
              </a:ext>
            </a:extLst>
          </p:cNvPr>
          <p:cNvSpPr>
            <a:spLocks noGrp="1"/>
          </p:cNvSpPr>
          <p:nvPr>
            <p:ph type="title"/>
          </p:nvPr>
        </p:nvSpPr>
        <p:spPr>
          <a:xfrm>
            <a:off x="4571998" y="98819"/>
            <a:ext cx="7620001" cy="775778"/>
          </a:xfrm>
        </p:spPr>
        <p:txBody>
          <a:bodyPr/>
          <a:lstStyle/>
          <a:p>
            <a:pPr algn="l"/>
            <a:r>
              <a:rPr lang="en-US" dirty="0"/>
              <a:t>Bourdieu’s Distinction</a:t>
            </a:r>
          </a:p>
        </p:txBody>
      </p:sp>
      <p:sp>
        <p:nvSpPr>
          <p:cNvPr id="3" name="Text Placeholder 2">
            <a:extLst>
              <a:ext uri="{FF2B5EF4-FFF2-40B4-BE49-F238E27FC236}">
                <a16:creationId xmlns:a16="http://schemas.microsoft.com/office/drawing/2014/main" id="{D768618C-B71C-42A5-A12A-333D3038A8B6}"/>
              </a:ext>
            </a:extLst>
          </p:cNvPr>
          <p:cNvSpPr>
            <a:spLocks noGrp="1"/>
          </p:cNvSpPr>
          <p:nvPr>
            <p:ph type="body" sz="quarter" idx="41"/>
          </p:nvPr>
        </p:nvSpPr>
        <p:spPr>
          <a:xfrm>
            <a:off x="4618568" y="823154"/>
            <a:ext cx="7573431" cy="562733"/>
          </a:xfrm>
        </p:spPr>
        <p:txBody>
          <a:bodyPr/>
          <a:lstStyle/>
          <a:p>
            <a:pPr algn="l"/>
            <a:r>
              <a:rPr lang="en-US" dirty="0"/>
              <a:t>Bourdieu on Kinds of Capital</a:t>
            </a:r>
          </a:p>
        </p:txBody>
      </p:sp>
      <p:pic>
        <p:nvPicPr>
          <p:cNvPr id="5" name="Picture 4">
            <a:extLst>
              <a:ext uri="{FF2B5EF4-FFF2-40B4-BE49-F238E27FC236}">
                <a16:creationId xmlns:a16="http://schemas.microsoft.com/office/drawing/2014/main" id="{22908C12-0604-4F5A-BE2F-B76E5275775A}"/>
              </a:ext>
            </a:extLst>
          </p:cNvPr>
          <p:cNvPicPr>
            <a:picLocks noChangeAspect="1"/>
          </p:cNvPicPr>
          <p:nvPr/>
        </p:nvPicPr>
        <p:blipFill>
          <a:blip r:embed="rId3"/>
          <a:stretch>
            <a:fillRect/>
          </a:stretch>
        </p:blipFill>
        <p:spPr>
          <a:xfrm>
            <a:off x="-111801" y="1"/>
            <a:ext cx="4683799" cy="6621008"/>
          </a:xfrm>
          <a:prstGeom prst="rect">
            <a:avLst/>
          </a:prstGeom>
        </p:spPr>
      </p:pic>
      <p:sp>
        <p:nvSpPr>
          <p:cNvPr id="7" name="TextBox 6">
            <a:extLst>
              <a:ext uri="{FF2B5EF4-FFF2-40B4-BE49-F238E27FC236}">
                <a16:creationId xmlns:a16="http://schemas.microsoft.com/office/drawing/2014/main" id="{331C2F25-D3C8-47B4-9599-804C6103D60A}"/>
              </a:ext>
            </a:extLst>
          </p:cNvPr>
          <p:cNvSpPr txBox="1"/>
          <p:nvPr/>
        </p:nvSpPr>
        <p:spPr>
          <a:xfrm>
            <a:off x="4618568" y="1385887"/>
            <a:ext cx="6049429" cy="1015663"/>
          </a:xfrm>
          <a:prstGeom prst="rect">
            <a:avLst/>
          </a:prstGeom>
          <a:noFill/>
        </p:spPr>
        <p:txBody>
          <a:bodyPr wrap="square">
            <a:spAutoFit/>
          </a:bodyPr>
          <a:lstStyle/>
          <a:p>
            <a:pPr marL="285750" indent="-285750">
              <a:buFont typeface="Arial" panose="020B0604020202020204" pitchFamily="34" charset="0"/>
              <a:buChar char="•"/>
            </a:pPr>
            <a:r>
              <a:rPr lang="en-US" sz="2000" dirty="0"/>
              <a:t>Economic capital (what you have) </a:t>
            </a:r>
          </a:p>
          <a:p>
            <a:pPr marL="285750" indent="-285750">
              <a:buFont typeface="Arial" panose="020B0604020202020204" pitchFamily="34" charset="0"/>
              <a:buChar char="•"/>
            </a:pPr>
            <a:r>
              <a:rPr lang="en-US" sz="2000" dirty="0"/>
              <a:t>Cultural capital (what you know) </a:t>
            </a:r>
          </a:p>
          <a:p>
            <a:pPr marL="285750" indent="-285750">
              <a:buFont typeface="Arial" panose="020B0604020202020204" pitchFamily="34" charset="0"/>
              <a:buChar char="•"/>
            </a:pPr>
            <a:r>
              <a:rPr lang="en-US" sz="2000" dirty="0"/>
              <a:t>Social capital (who you know)</a:t>
            </a:r>
          </a:p>
        </p:txBody>
      </p:sp>
      <p:sp>
        <p:nvSpPr>
          <p:cNvPr id="9" name="TextBox 8">
            <a:extLst>
              <a:ext uri="{FF2B5EF4-FFF2-40B4-BE49-F238E27FC236}">
                <a16:creationId xmlns:a16="http://schemas.microsoft.com/office/drawing/2014/main" id="{A02AE0C1-DA2A-411F-9A86-25CEDF2BD4CF}"/>
              </a:ext>
            </a:extLst>
          </p:cNvPr>
          <p:cNvSpPr txBox="1"/>
          <p:nvPr/>
        </p:nvSpPr>
        <p:spPr>
          <a:xfrm>
            <a:off x="4618569" y="2563625"/>
            <a:ext cx="7338650" cy="3785652"/>
          </a:xfrm>
          <a:prstGeom prst="rect">
            <a:avLst/>
          </a:prstGeom>
          <a:noFill/>
        </p:spPr>
        <p:txBody>
          <a:bodyPr wrap="square">
            <a:spAutoFit/>
          </a:bodyPr>
          <a:lstStyle/>
          <a:p>
            <a:pPr algn="l"/>
            <a:r>
              <a:rPr lang="en-US" sz="2000" b="0" i="0" dirty="0">
                <a:solidFill>
                  <a:srgbClr val="333333"/>
                </a:solidFill>
                <a:effectLst/>
              </a:rPr>
              <a:t>Individuals are habituated to distinguish themselves from others: </a:t>
            </a:r>
          </a:p>
          <a:p>
            <a:pPr marL="285750" indent="-285750" algn="l">
              <a:buFont typeface="Arial" panose="020B0604020202020204" pitchFamily="34" charset="0"/>
              <a:buChar char="•"/>
            </a:pPr>
            <a:r>
              <a:rPr lang="en-US" sz="2000" b="0" i="0" dirty="0">
                <a:solidFill>
                  <a:srgbClr val="333333"/>
                </a:solidFill>
                <a:effectLst/>
              </a:rPr>
              <a:t>Those from more advantaged backgrounds, such as continuing-generation students, tend to distinguish themselves from those in lower social positions by </a:t>
            </a:r>
            <a:r>
              <a:rPr lang="en-US" sz="2000" b="0" i="1" dirty="0">
                <a:solidFill>
                  <a:srgbClr val="333333"/>
                </a:solidFill>
                <a:effectLst/>
              </a:rPr>
              <a:t>distancing themselves from necessity.</a:t>
            </a:r>
            <a:r>
              <a:rPr lang="en-US" sz="2000" b="0" i="0" dirty="0">
                <a:solidFill>
                  <a:srgbClr val="333333"/>
                </a:solidFill>
                <a:effectLst/>
              </a:rPr>
              <a:t>  For example, one can distance oneself from necessity by choosing a major that is not associated with high pay.</a:t>
            </a:r>
          </a:p>
          <a:p>
            <a:pPr marL="285750" indent="-285750" algn="l">
              <a:buFont typeface="Arial" panose="020B0604020202020204" pitchFamily="34" charset="0"/>
              <a:buChar char="•"/>
            </a:pPr>
            <a:r>
              <a:rPr lang="en-US" sz="2000" b="0" i="0" dirty="0">
                <a:solidFill>
                  <a:srgbClr val="333333"/>
                </a:solidFill>
                <a:effectLst/>
              </a:rPr>
              <a:t>Less advantaged individuals, such as first-generation students, distinguish themselves from those in higher social positions by </a:t>
            </a:r>
            <a:r>
              <a:rPr lang="en-US" sz="2000" b="0" i="1" dirty="0">
                <a:solidFill>
                  <a:srgbClr val="333333"/>
                </a:solidFill>
                <a:effectLst/>
              </a:rPr>
              <a:t>making a virtue of necessity.</a:t>
            </a:r>
            <a:r>
              <a:rPr lang="en-US" sz="2000" b="0" i="0" dirty="0">
                <a:solidFill>
                  <a:srgbClr val="333333"/>
                </a:solidFill>
                <a:effectLst/>
              </a:rPr>
              <a:t> They do so by making economical choices. </a:t>
            </a:r>
          </a:p>
        </p:txBody>
      </p:sp>
    </p:spTree>
    <p:extLst>
      <p:ext uri="{BB962C8B-B14F-4D97-AF65-F5344CB8AC3E}">
        <p14:creationId xmlns:p14="http://schemas.microsoft.com/office/powerpoint/2010/main" val="807296989"/>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9052</TotalTime>
  <Words>2894</Words>
  <Application>Microsoft Office PowerPoint</Application>
  <PresentationFormat>Widescreen</PresentationFormat>
  <Paragraphs>331</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Symbol</vt:lpstr>
      <vt:lpstr>Times</vt:lpstr>
      <vt:lpstr>Times New Roman</vt:lpstr>
      <vt:lpstr>Office Theme</vt:lpstr>
      <vt:lpstr>College Selectivity, Choice of Major, and Post-College Earnings</vt:lpstr>
      <vt:lpstr>Presentation Outline</vt:lpstr>
      <vt:lpstr>Board Rule 502: Establishing New Programs</vt:lpstr>
      <vt:lpstr>Equitable Value Explorer SUG Institutions</vt:lpstr>
      <vt:lpstr>College Scorecard</vt:lpstr>
      <vt:lpstr>College Scorecard Data</vt:lpstr>
      <vt:lpstr>College Scorecard Data</vt:lpstr>
      <vt:lpstr>Human Capital Theory</vt:lpstr>
      <vt:lpstr>Bourdieu’s Distinction</vt:lpstr>
      <vt:lpstr>Log-linear model</vt:lpstr>
      <vt:lpstr>Cross-Classified Model</vt:lpstr>
      <vt:lpstr>Cross-Classified Model</vt:lpstr>
      <vt:lpstr>Cross-Classified Model</vt:lpstr>
      <vt:lpstr>Cross-Classified Model</vt:lpstr>
      <vt:lpstr>Cross-Classified Model</vt:lpstr>
      <vt:lpstr>Cross-Classified Model</vt:lpstr>
      <vt:lpstr>Unconditional Model</vt:lpstr>
      <vt:lpstr>Unconditional Model</vt:lpstr>
      <vt:lpstr>Harvey Mudd College, CA</vt:lpstr>
      <vt:lpstr>STEM Model</vt:lpstr>
      <vt:lpstr>Final Model</vt:lpstr>
      <vt:lpstr>Disciplines: STEM and non-STEM</vt:lpstr>
      <vt:lpstr>Selectivity: Open Admissions </vt:lpstr>
      <vt:lpstr>Selectivity: ACT or SAT Equivalent</vt:lpstr>
      <vt:lpstr>Selectivity: Admission Rate</vt:lpstr>
      <vt:lpstr>Location of the Institution</vt:lpstr>
      <vt:lpstr>Control of the Institution</vt:lpstr>
      <vt:lpstr>Urbanization</vt:lpstr>
      <vt:lpstr>Size of the Institution</vt:lpstr>
      <vt:lpstr>Level of the Institution</vt:lpstr>
      <vt:lpstr>In-State Tuition</vt:lpstr>
      <vt:lpstr>Share of Undergraduates Receiving Aid</vt:lpstr>
      <vt:lpstr>Share of Women in the Program</vt:lpstr>
      <vt:lpstr>Racial Composition of the Program</vt:lpstr>
      <vt:lpstr>Selectivity (ACT) and STEM</vt:lpstr>
      <vt:lpstr>Selectivity (Admission Rate) and STEM</vt:lpstr>
      <vt:lpstr>Questions? 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POST-SECONDARY EMPLOYMENT OUTCOMES (PSEO) PROJECT</dc:title>
  <dc:creator>Johnson, Iryna</dc:creator>
  <cp:lastModifiedBy>Iryna Y. Muse</cp:lastModifiedBy>
  <cp:revision>334</cp:revision>
  <cp:lastPrinted>2022-03-23T18:23:14Z</cp:lastPrinted>
  <dcterms:created xsi:type="dcterms:W3CDTF">2021-01-26T22:43:59Z</dcterms:created>
  <dcterms:modified xsi:type="dcterms:W3CDTF">2022-03-25T15:19:28Z</dcterms:modified>
</cp:coreProperties>
</file>