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9"/>
  </p:notesMasterIdLst>
  <p:sldIdLst>
    <p:sldId id="256" r:id="rId2"/>
    <p:sldId id="429" r:id="rId3"/>
    <p:sldId id="266" r:id="rId4"/>
    <p:sldId id="257" r:id="rId5"/>
    <p:sldId id="430" r:id="rId6"/>
    <p:sldId id="431" r:id="rId7"/>
    <p:sldId id="432" r:id="rId8"/>
    <p:sldId id="433" r:id="rId9"/>
    <p:sldId id="435" r:id="rId10"/>
    <p:sldId id="436" r:id="rId11"/>
    <p:sldId id="269" r:id="rId12"/>
    <p:sldId id="270" r:id="rId13"/>
    <p:sldId id="268" r:id="rId14"/>
    <p:sldId id="434" r:id="rId15"/>
    <p:sldId id="271" r:id="rId16"/>
    <p:sldId id="272" r:id="rId17"/>
    <p:sldId id="273" r:id="rId18"/>
    <p:sldId id="274" r:id="rId19"/>
    <p:sldId id="276" r:id="rId20"/>
    <p:sldId id="264" r:id="rId21"/>
    <p:sldId id="263" r:id="rId22"/>
    <p:sldId id="428" r:id="rId23"/>
    <p:sldId id="437" r:id="rId24"/>
    <p:sldId id="277" r:id="rId25"/>
    <p:sldId id="278" r:id="rId26"/>
    <p:sldId id="279" r:id="rId27"/>
    <p:sldId id="280" r:id="rId28"/>
    <p:sldId id="281" r:id="rId29"/>
    <p:sldId id="282" r:id="rId30"/>
    <p:sldId id="283" r:id="rId31"/>
    <p:sldId id="284" r:id="rId32"/>
    <p:sldId id="285" r:id="rId33"/>
    <p:sldId id="286" r:id="rId34"/>
    <p:sldId id="287" r:id="rId35"/>
    <p:sldId id="288" r:id="rId36"/>
    <p:sldId id="289" r:id="rId37"/>
    <p:sldId id="290" r:id="rId38"/>
    <p:sldId id="291" r:id="rId39"/>
    <p:sldId id="292" r:id="rId40"/>
    <p:sldId id="293" r:id="rId41"/>
    <p:sldId id="294" r:id="rId42"/>
    <p:sldId id="295" r:id="rId43"/>
    <p:sldId id="296" r:id="rId44"/>
    <p:sldId id="297" r:id="rId45"/>
    <p:sldId id="298" r:id="rId46"/>
    <p:sldId id="299" r:id="rId47"/>
    <p:sldId id="300" r:id="rId48"/>
    <p:sldId id="301" r:id="rId49"/>
    <p:sldId id="302" r:id="rId50"/>
    <p:sldId id="303" r:id="rId51"/>
    <p:sldId id="304" r:id="rId52"/>
    <p:sldId id="305" r:id="rId53"/>
    <p:sldId id="306" r:id="rId54"/>
    <p:sldId id="307" r:id="rId55"/>
    <p:sldId id="308" r:id="rId56"/>
    <p:sldId id="309" r:id="rId57"/>
    <p:sldId id="310" r:id="rId58"/>
    <p:sldId id="311" r:id="rId59"/>
    <p:sldId id="312" r:id="rId60"/>
    <p:sldId id="313" r:id="rId61"/>
    <p:sldId id="314" r:id="rId62"/>
    <p:sldId id="315" r:id="rId63"/>
    <p:sldId id="316" r:id="rId64"/>
    <p:sldId id="317" r:id="rId65"/>
    <p:sldId id="318" r:id="rId66"/>
    <p:sldId id="319" r:id="rId67"/>
    <p:sldId id="320" r:id="rId68"/>
    <p:sldId id="321" r:id="rId69"/>
    <p:sldId id="322" r:id="rId70"/>
    <p:sldId id="323" r:id="rId71"/>
    <p:sldId id="324" r:id="rId72"/>
    <p:sldId id="325" r:id="rId73"/>
    <p:sldId id="326" r:id="rId74"/>
    <p:sldId id="327" r:id="rId75"/>
    <p:sldId id="328" r:id="rId76"/>
    <p:sldId id="329" r:id="rId77"/>
    <p:sldId id="330" r:id="rId78"/>
    <p:sldId id="331" r:id="rId79"/>
    <p:sldId id="332" r:id="rId80"/>
    <p:sldId id="333" r:id="rId81"/>
    <p:sldId id="334" r:id="rId82"/>
    <p:sldId id="335" r:id="rId83"/>
    <p:sldId id="336" r:id="rId84"/>
    <p:sldId id="337" r:id="rId85"/>
    <p:sldId id="338" r:id="rId86"/>
    <p:sldId id="339" r:id="rId87"/>
    <p:sldId id="340" r:id="rId88"/>
    <p:sldId id="341" r:id="rId89"/>
    <p:sldId id="342" r:id="rId90"/>
    <p:sldId id="343" r:id="rId91"/>
    <p:sldId id="344" r:id="rId92"/>
    <p:sldId id="345" r:id="rId93"/>
    <p:sldId id="346" r:id="rId94"/>
    <p:sldId id="347" r:id="rId95"/>
    <p:sldId id="348" r:id="rId96"/>
    <p:sldId id="349" r:id="rId97"/>
    <p:sldId id="350" r:id="rId98"/>
    <p:sldId id="351" r:id="rId99"/>
    <p:sldId id="352" r:id="rId100"/>
    <p:sldId id="353" r:id="rId101"/>
    <p:sldId id="354" r:id="rId102"/>
    <p:sldId id="355" r:id="rId103"/>
    <p:sldId id="356" r:id="rId104"/>
    <p:sldId id="357" r:id="rId105"/>
    <p:sldId id="358" r:id="rId106"/>
    <p:sldId id="359" r:id="rId107"/>
    <p:sldId id="360" r:id="rId108"/>
    <p:sldId id="361" r:id="rId109"/>
    <p:sldId id="362" r:id="rId110"/>
    <p:sldId id="363" r:id="rId111"/>
    <p:sldId id="364" r:id="rId112"/>
    <p:sldId id="365" r:id="rId113"/>
    <p:sldId id="366" r:id="rId114"/>
    <p:sldId id="367" r:id="rId115"/>
    <p:sldId id="368" r:id="rId116"/>
    <p:sldId id="369" r:id="rId117"/>
    <p:sldId id="370" r:id="rId118"/>
    <p:sldId id="371" r:id="rId119"/>
    <p:sldId id="372" r:id="rId120"/>
    <p:sldId id="373" r:id="rId121"/>
    <p:sldId id="374" r:id="rId122"/>
    <p:sldId id="375" r:id="rId123"/>
    <p:sldId id="376" r:id="rId124"/>
    <p:sldId id="377" r:id="rId125"/>
    <p:sldId id="378" r:id="rId126"/>
    <p:sldId id="379" r:id="rId127"/>
    <p:sldId id="380" r:id="rId128"/>
    <p:sldId id="381" r:id="rId129"/>
    <p:sldId id="382" r:id="rId130"/>
    <p:sldId id="383" r:id="rId131"/>
    <p:sldId id="384" r:id="rId132"/>
    <p:sldId id="385" r:id="rId133"/>
    <p:sldId id="386" r:id="rId134"/>
    <p:sldId id="387" r:id="rId135"/>
    <p:sldId id="388" r:id="rId136"/>
    <p:sldId id="389" r:id="rId137"/>
    <p:sldId id="390" r:id="rId138"/>
    <p:sldId id="391" r:id="rId139"/>
    <p:sldId id="392" r:id="rId140"/>
    <p:sldId id="393" r:id="rId141"/>
    <p:sldId id="394" r:id="rId142"/>
    <p:sldId id="395" r:id="rId143"/>
    <p:sldId id="396" r:id="rId144"/>
    <p:sldId id="397" r:id="rId145"/>
    <p:sldId id="398" r:id="rId146"/>
    <p:sldId id="399" r:id="rId147"/>
    <p:sldId id="400" r:id="rId148"/>
    <p:sldId id="401" r:id="rId149"/>
    <p:sldId id="402" r:id="rId150"/>
    <p:sldId id="403" r:id="rId151"/>
    <p:sldId id="404" r:id="rId152"/>
    <p:sldId id="405" r:id="rId153"/>
    <p:sldId id="406" r:id="rId154"/>
    <p:sldId id="407" r:id="rId155"/>
    <p:sldId id="408" r:id="rId156"/>
    <p:sldId id="409" r:id="rId157"/>
    <p:sldId id="410" r:id="rId158"/>
    <p:sldId id="411" r:id="rId159"/>
    <p:sldId id="412" r:id="rId160"/>
    <p:sldId id="413" r:id="rId161"/>
    <p:sldId id="414" r:id="rId162"/>
    <p:sldId id="415" r:id="rId163"/>
    <p:sldId id="416" r:id="rId164"/>
    <p:sldId id="417" r:id="rId165"/>
    <p:sldId id="418" r:id="rId166"/>
    <p:sldId id="419" r:id="rId167"/>
    <p:sldId id="420" r:id="rId16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CB2F8"/>
    <a:srgbClr val="DF51B3"/>
    <a:srgbClr val="018CC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3" autoAdjust="0"/>
    <p:restoredTop sz="94660"/>
  </p:normalViewPr>
  <p:slideViewPr>
    <p:cSldViewPr snapToGrid="0">
      <p:cViewPr varScale="1">
        <p:scale>
          <a:sx n="96" d="100"/>
          <a:sy n="96" d="100"/>
        </p:scale>
        <p:origin x="101" y="245"/>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slide" Target="slides/slide158.xml"/><Relationship Id="rId170" Type="http://schemas.openxmlformats.org/officeDocument/2006/relationships/presProps" Target="presProp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slide" Target="slides/slide16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viewProps" Target="viewProps.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slide" Target="slides/slide147.xml"/><Relationship Id="rId151" Type="http://schemas.openxmlformats.org/officeDocument/2006/relationships/slide" Target="slides/slide150.xml"/><Relationship Id="rId156" Type="http://schemas.openxmlformats.org/officeDocument/2006/relationships/slide" Target="slides/slide155.xml"/><Relationship Id="rId164" Type="http://schemas.openxmlformats.org/officeDocument/2006/relationships/slide" Target="slides/slide163.xml"/><Relationship Id="rId16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72" Type="http://schemas.openxmlformats.org/officeDocument/2006/relationships/theme" Target="theme/theme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sheeo-dc\H%20Drive\Sophia\External%20Data%20Requests\SHEF%20and%20NASSGAP%20for%20Alabama%207_17_17.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2000"/>
            </a:pPr>
            <a:r>
              <a:rPr lang="en-US" sz="2000" dirty="0"/>
              <a:t>Change in </a:t>
            </a:r>
            <a:r>
              <a:rPr lang="en-US" sz="2000" dirty="0" smtClean="0"/>
              <a:t>Higher Education </a:t>
            </a:r>
            <a:r>
              <a:rPr lang="en-US" sz="2000" dirty="0"/>
              <a:t>Appropriations per FTE</a:t>
            </a:r>
            <a:r>
              <a:rPr lang="en-US" sz="2000" baseline="0" dirty="0"/>
              <a:t> by State, 2008-2016 (Constant Dollars)</a:t>
            </a:r>
            <a:endParaRPr lang="en-US" sz="2000" dirty="0"/>
          </a:p>
        </c:rich>
      </c:tx>
      <c:layout>
        <c:manualLayout>
          <c:xMode val="edge"/>
          <c:yMode val="edge"/>
          <c:x val="0.14990419947506561"/>
          <c:y val="0"/>
        </c:manualLayout>
      </c:layout>
      <c:overlay val="0"/>
    </c:title>
    <c:autoTitleDeleted val="0"/>
    <c:plotArea>
      <c:layout>
        <c:manualLayout>
          <c:layoutTarget val="inner"/>
          <c:xMode val="edge"/>
          <c:yMode val="edge"/>
          <c:x val="0.19961365579786652"/>
          <c:y val="7.1989677563831692E-2"/>
          <c:w val="0.77321182313784742"/>
          <c:h val="0.75327219040801718"/>
        </c:manualLayout>
      </c:layout>
      <c:barChart>
        <c:barDir val="bar"/>
        <c:grouping val="clustered"/>
        <c:varyColors val="0"/>
        <c:ser>
          <c:idx val="0"/>
          <c:order val="0"/>
          <c:spPr>
            <a:solidFill>
              <a:srgbClr val="1F497D"/>
            </a:solidFill>
          </c:spPr>
          <c:invertIfNegative val="1"/>
          <c:dLbls>
            <c:numFmt formatCode="0.0%" sourceLinked="0"/>
            <c:spPr>
              <a:noFill/>
              <a:ln>
                <a:noFill/>
              </a:ln>
              <a:effectLst/>
            </c:sp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'Appropriations (SHEF)'!$V$3:$V$51</c:f>
              <c:strCache>
                <c:ptCount val="49"/>
                <c:pt idx="0">
                  <c:v>North Dakota</c:v>
                </c:pt>
                <c:pt idx="1">
                  <c:v>Wyoming</c:v>
                </c:pt>
                <c:pt idx="2">
                  <c:v>Nebraska</c:v>
                </c:pt>
                <c:pt idx="3">
                  <c:v>Montana</c:v>
                </c:pt>
                <c:pt idx="4">
                  <c:v>Indiana</c:v>
                </c:pt>
                <c:pt idx="5">
                  <c:v>New York</c:v>
                </c:pt>
                <c:pt idx="6">
                  <c:v>California</c:v>
                </c:pt>
                <c:pt idx="7">
                  <c:v>Alaska</c:v>
                </c:pt>
                <c:pt idx="8">
                  <c:v>Maryland</c:v>
                </c:pt>
                <c:pt idx="9">
                  <c:v>Maine</c:v>
                </c:pt>
                <c:pt idx="10">
                  <c:v>Arkansas</c:v>
                </c:pt>
                <c:pt idx="11">
                  <c:v>Colorado</c:v>
                </c:pt>
                <c:pt idx="12">
                  <c:v>Oregon</c:v>
                </c:pt>
                <c:pt idx="13">
                  <c:v>Ohio</c:v>
                </c:pt>
                <c:pt idx="14">
                  <c:v>Connecticut</c:v>
                </c:pt>
                <c:pt idx="15">
                  <c:v>Hawaii</c:v>
                </c:pt>
                <c:pt idx="16">
                  <c:v>Minnesota</c:v>
                </c:pt>
                <c:pt idx="17">
                  <c:v>Michigan</c:v>
                </c:pt>
                <c:pt idx="18">
                  <c:v>Texas</c:v>
                </c:pt>
                <c:pt idx="19">
                  <c:v>Massachusetts</c:v>
                </c:pt>
                <c:pt idx="20">
                  <c:v>North Carolina</c:v>
                </c:pt>
                <c:pt idx="21">
                  <c:v>New Mexico</c:v>
                </c:pt>
                <c:pt idx="22">
                  <c:v>Washington</c:v>
                </c:pt>
                <c:pt idx="23">
                  <c:v>South Dakota</c:v>
                </c:pt>
                <c:pt idx="24">
                  <c:v>Rhode Island</c:v>
                </c:pt>
                <c:pt idx="25">
                  <c:v>Utah</c:v>
                </c:pt>
                <c:pt idx="26">
                  <c:v>Georgia</c:v>
                </c:pt>
                <c:pt idx="27">
                  <c:v>Mississippi</c:v>
                </c:pt>
                <c:pt idx="28">
                  <c:v>Vermont</c:v>
                </c:pt>
                <c:pt idx="29">
                  <c:v>Iowa</c:v>
                </c:pt>
                <c:pt idx="30">
                  <c:v>Kansas</c:v>
                </c:pt>
                <c:pt idx="31">
                  <c:v>Tennessee</c:v>
                </c:pt>
                <c:pt idx="32">
                  <c:v>Missouri</c:v>
                </c:pt>
                <c:pt idx="33">
                  <c:v>Virginia</c:v>
                </c:pt>
                <c:pt idx="34">
                  <c:v>New Jersey</c:v>
                </c:pt>
                <c:pt idx="35">
                  <c:v>Kentucky</c:v>
                </c:pt>
                <c:pt idx="36">
                  <c:v>Idaho</c:v>
                </c:pt>
                <c:pt idx="37">
                  <c:v>Wisconsin</c:v>
                </c:pt>
                <c:pt idx="38">
                  <c:v>New Hampshire</c:v>
                </c:pt>
                <c:pt idx="39">
                  <c:v>Florida</c:v>
                </c:pt>
                <c:pt idx="40">
                  <c:v>Oklahoma</c:v>
                </c:pt>
                <c:pt idx="41">
                  <c:v>Delaware</c:v>
                </c:pt>
                <c:pt idx="42">
                  <c:v>West Virginia</c:v>
                </c:pt>
                <c:pt idx="43">
                  <c:v>Nevada</c:v>
                </c:pt>
                <c:pt idx="44">
                  <c:v>South Carolina</c:v>
                </c:pt>
                <c:pt idx="45">
                  <c:v>Pennsylvania</c:v>
                </c:pt>
                <c:pt idx="46">
                  <c:v>Alabama</c:v>
                </c:pt>
                <c:pt idx="47">
                  <c:v>Arizona</c:v>
                </c:pt>
                <c:pt idx="48">
                  <c:v>Louisiana</c:v>
                </c:pt>
              </c:strCache>
            </c:strRef>
          </c:cat>
          <c:val>
            <c:numRef>
              <c:f>'Appropriations (SHEF)'!$W$3:$W$51</c:f>
              <c:numCache>
                <c:formatCode>0%</c:formatCode>
                <c:ptCount val="49"/>
                <c:pt idx="0">
                  <c:v>0.28975957495675231</c:v>
                </c:pt>
                <c:pt idx="1">
                  <c:v>0.15170628685558205</c:v>
                </c:pt>
                <c:pt idx="2">
                  <c:v>2.4885600382069054E-2</c:v>
                </c:pt>
                <c:pt idx="3">
                  <c:v>2.1144210134637419E-2</c:v>
                </c:pt>
                <c:pt idx="4">
                  <c:v>1.6496315606841037E-2</c:v>
                </c:pt>
                <c:pt idx="5">
                  <c:v>-1.2984304069219926E-3</c:v>
                </c:pt>
                <c:pt idx="6">
                  <c:v>-5.5691748902140913E-3</c:v>
                </c:pt>
                <c:pt idx="7">
                  <c:v>-6.8134425289178178E-3</c:v>
                </c:pt>
                <c:pt idx="8">
                  <c:v>-5.0278842831517588E-2</c:v>
                </c:pt>
                <c:pt idx="9">
                  <c:v>-6.010910272120102E-2</c:v>
                </c:pt>
                <c:pt idx="10">
                  <c:v>-7.8568411827656115E-2</c:v>
                </c:pt>
                <c:pt idx="11">
                  <c:v>-8.3383766661424386E-2</c:v>
                </c:pt>
                <c:pt idx="12">
                  <c:v>-8.4872090573829745E-2</c:v>
                </c:pt>
                <c:pt idx="13">
                  <c:v>-9.1172192622536063E-2</c:v>
                </c:pt>
                <c:pt idx="14">
                  <c:v>-0.1059048761748651</c:v>
                </c:pt>
                <c:pt idx="15">
                  <c:v>-0.12663933597950597</c:v>
                </c:pt>
                <c:pt idx="16">
                  <c:v>-0.13636480529675341</c:v>
                </c:pt>
                <c:pt idx="17">
                  <c:v>-0.15118165692857208</c:v>
                </c:pt>
                <c:pt idx="18">
                  <c:v>-0.15235598393769004</c:v>
                </c:pt>
                <c:pt idx="19">
                  <c:v>-0.15273631741862675</c:v>
                </c:pt>
                <c:pt idx="20">
                  <c:v>-0.15831497104997</c:v>
                </c:pt>
                <c:pt idx="21">
                  <c:v>-0.16122310066746665</c:v>
                </c:pt>
                <c:pt idx="22">
                  <c:v>-0.16964646890244137</c:v>
                </c:pt>
                <c:pt idx="23">
                  <c:v>-0.17602706411836447</c:v>
                </c:pt>
                <c:pt idx="24">
                  <c:v>-0.17814690575420844</c:v>
                </c:pt>
                <c:pt idx="25">
                  <c:v>-0.17855465683229718</c:v>
                </c:pt>
                <c:pt idx="26">
                  <c:v>-0.18175879183049515</c:v>
                </c:pt>
                <c:pt idx="27">
                  <c:v>-0.18726676388108215</c:v>
                </c:pt>
                <c:pt idx="28">
                  <c:v>-0.18819587538873606</c:v>
                </c:pt>
                <c:pt idx="29">
                  <c:v>-0.19871225847679758</c:v>
                </c:pt>
                <c:pt idx="30">
                  <c:v>-0.2031232682483389</c:v>
                </c:pt>
                <c:pt idx="31">
                  <c:v>-0.20698673450211613</c:v>
                </c:pt>
                <c:pt idx="32">
                  <c:v>-0.219334216230508</c:v>
                </c:pt>
                <c:pt idx="33">
                  <c:v>-0.23224035291756909</c:v>
                </c:pt>
                <c:pt idx="34">
                  <c:v>-0.23935538947024054</c:v>
                </c:pt>
                <c:pt idx="35">
                  <c:v>-0.23983919615581273</c:v>
                </c:pt>
                <c:pt idx="36">
                  <c:v>-0.24087639367624245</c:v>
                </c:pt>
                <c:pt idx="37">
                  <c:v>-0.2412319542359726</c:v>
                </c:pt>
                <c:pt idx="38">
                  <c:v>-0.25061831632236392</c:v>
                </c:pt>
                <c:pt idx="39">
                  <c:v>-0.25529396977627972</c:v>
                </c:pt>
                <c:pt idx="40">
                  <c:v>-0.27587710332071641</c:v>
                </c:pt>
                <c:pt idx="41">
                  <c:v>-0.27874014541537151</c:v>
                </c:pt>
                <c:pt idx="42">
                  <c:v>-0.30219785777224373</c:v>
                </c:pt>
                <c:pt idx="43">
                  <c:v>-0.31945715034675776</c:v>
                </c:pt>
                <c:pt idx="44">
                  <c:v>-0.3238814915586814</c:v>
                </c:pt>
                <c:pt idx="45">
                  <c:v>-0.36969743028739033</c:v>
                </c:pt>
                <c:pt idx="46">
                  <c:v>-0.3858170868982389</c:v>
                </c:pt>
                <c:pt idx="47">
                  <c:v>-0.40601061778912684</c:v>
                </c:pt>
                <c:pt idx="48">
                  <c:v>-0.43370988214007994</c:v>
                </c:pt>
              </c:numCache>
            </c:numRef>
          </c:val>
          <c:extLst xmlns:c16r2="http://schemas.microsoft.com/office/drawing/2015/06/chart">
            <c:ext xmlns:c16="http://schemas.microsoft.com/office/drawing/2014/chart" uri="{C3380CC4-5D6E-409C-BE32-E72D297353CC}">
              <c16:uniqueId val="{00000000-2E9B-4894-958D-9CEB96F252CD}"/>
            </c:ext>
            <c:ext xmlns:c14="http://schemas.microsoft.com/office/drawing/2007/8/2/chart" uri="{6F2FDCE9-48DA-4B69-8628-5D25D57E5C99}">
              <c14:invertSolidFillFmt>
                <c14:spPr xmlns:c14="http://schemas.microsoft.com/office/drawing/2007/8/2/chart">
                  <a:solidFill>
                    <a:srgbClr val="C0504D"/>
                  </a:solidFill>
                </c14:spPr>
              </c14:invertSolidFillFmt>
            </c:ext>
          </c:extLst>
        </c:ser>
        <c:dLbls>
          <c:showLegendKey val="0"/>
          <c:showVal val="0"/>
          <c:showCatName val="0"/>
          <c:showSerName val="0"/>
          <c:showPercent val="0"/>
          <c:showBubbleSize val="0"/>
        </c:dLbls>
        <c:gapWidth val="50"/>
        <c:axId val="523222344"/>
        <c:axId val="523222736"/>
      </c:barChart>
      <c:catAx>
        <c:axId val="523222344"/>
        <c:scaling>
          <c:orientation val="minMax"/>
        </c:scaling>
        <c:delete val="0"/>
        <c:axPos val="l"/>
        <c:numFmt formatCode="General" sourceLinked="0"/>
        <c:majorTickMark val="none"/>
        <c:minorTickMark val="none"/>
        <c:tickLblPos val="low"/>
        <c:crossAx val="523222736"/>
        <c:crosses val="autoZero"/>
        <c:auto val="1"/>
        <c:lblAlgn val="ctr"/>
        <c:lblOffset val="150"/>
        <c:tickLblSkip val="1"/>
        <c:noMultiLvlLbl val="0"/>
      </c:catAx>
      <c:valAx>
        <c:axId val="523222736"/>
        <c:scaling>
          <c:orientation val="minMax"/>
        </c:scaling>
        <c:delete val="1"/>
        <c:axPos val="b"/>
        <c:numFmt formatCode="0%" sourceLinked="1"/>
        <c:majorTickMark val="out"/>
        <c:minorTickMark val="none"/>
        <c:tickLblPos val="nextTo"/>
        <c:crossAx val="523222344"/>
        <c:crosses val="autoZero"/>
        <c:crossBetween val="between"/>
      </c:valAx>
    </c:plotArea>
    <c:plotVisOnly val="1"/>
    <c:dispBlanksAs val="gap"/>
    <c:showDLblsOverMax val="0"/>
  </c:chart>
  <c:spPr>
    <a:ln>
      <a:noFill/>
    </a:ln>
  </c:spPr>
  <c:externalData r:id="rId1">
    <c:autoUpdate val="0"/>
  </c:externalData>
  <c:userShapes r:id="rId2"/>
</c:chartSpace>
</file>

<file path=ppt/drawings/_rels/vmlDrawing1.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7.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53.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58.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59.emf"/></Relationships>
</file>

<file path=ppt/drawings/drawing1.xml><?xml version="1.0" encoding="utf-8"?>
<c:userShapes xmlns:c="http://schemas.openxmlformats.org/drawingml/2006/chart">
  <cdr:relSizeAnchor xmlns:cdr="http://schemas.openxmlformats.org/drawingml/2006/chartDrawing">
    <cdr:from>
      <cdr:x>0.02</cdr:x>
      <cdr:y>0.81818</cdr:y>
    </cdr:from>
    <cdr:to>
      <cdr:x>1</cdr:x>
      <cdr:y>1</cdr:y>
    </cdr:to>
    <cdr:sp macro="" textlink="">
      <cdr:nvSpPr>
        <cdr:cNvPr id="2" name="TextBox 1"/>
        <cdr:cNvSpPr txBox="1"/>
      </cdr:nvSpPr>
      <cdr:spPr>
        <a:xfrm xmlns:a="http://schemas.openxmlformats.org/drawingml/2006/main">
          <a:off x="152400" y="5486399"/>
          <a:ext cx="7467600" cy="1219201"/>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900" b="1" dirty="0"/>
            <a:t>NOTES:</a:t>
          </a:r>
          <a:r>
            <a:rPr lang="en-US" sz="900" dirty="0"/>
            <a:t> </a:t>
          </a:r>
        </a:p>
        <a:p xmlns:a="http://schemas.openxmlformats.org/drawingml/2006/main">
          <a:r>
            <a:rPr lang="en-US" sz="900" dirty="0"/>
            <a:t>1. Excludes Illinois</a:t>
          </a:r>
        </a:p>
        <a:p xmlns:a="http://schemas.openxmlformats.org/drawingml/2006/main">
          <a:r>
            <a:rPr lang="en-US" sz="900" dirty="0"/>
            <a:t>2. Educational appropriations are a measure of state and local support available for public higher education operating expenses including ARRA funds, and exclude appropriations for independent institutions, financial aid for students attending independent institutions, research, hospitals, and medical education. </a:t>
          </a:r>
        </a:p>
        <a:p xmlns:a="http://schemas.openxmlformats.org/drawingml/2006/main">
          <a:r>
            <a:rPr lang="en-US" sz="900" dirty="0"/>
            <a:t> 3. Adjustment factors to arrive at constant dollar figures include Cost of Living Index (COLI), Enrollment Mix Index (EMI), and Higher Education Cost Adjustment (HECA). The Cost of Living Index (COLI) is not a measure of inflation over time</a:t>
          </a:r>
          <a:r>
            <a:rPr lang="en-US" sz="900" dirty="0" smtClean="0"/>
            <a:t>.</a:t>
          </a:r>
          <a:endParaRPr lang="en-US" sz="600" dirty="0"/>
        </a:p>
        <a:p xmlns:a="http://schemas.openxmlformats.org/drawingml/2006/main">
          <a:r>
            <a:rPr lang="en-US" sz="900" b="1" dirty="0"/>
            <a:t>SOURCE: </a:t>
          </a:r>
          <a:r>
            <a:rPr lang="en-US" sz="900" dirty="0"/>
            <a:t>State Higher Education Executive Officers</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A2D309-75CD-49FC-A0ED-260959207194}" type="datetimeFigureOut">
              <a:rPr lang="en-US" smtClean="0"/>
              <a:t>4/25/2018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FD533AF-D67C-497F-9CA0-CAC2861E58CB}" type="slidenum">
              <a:rPr lang="en-US" smtClean="0"/>
              <a:t>‹#›</a:t>
            </a:fld>
            <a:endParaRPr lang="en-US"/>
          </a:p>
        </p:txBody>
      </p:sp>
    </p:spTree>
    <p:extLst>
      <p:ext uri="{BB962C8B-B14F-4D97-AF65-F5344CB8AC3E}">
        <p14:creationId xmlns:p14="http://schemas.microsoft.com/office/powerpoint/2010/main" val="15121685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E254F47-F18B-4AC3-B3C5-EB40E71A27DE}" type="slidenum">
              <a:rPr lang="en-US" smtClean="0"/>
              <a:t>147</a:t>
            </a:fld>
            <a:endParaRPr lang="en-US"/>
          </a:p>
        </p:txBody>
      </p:sp>
    </p:spTree>
    <p:extLst>
      <p:ext uri="{BB962C8B-B14F-4D97-AF65-F5344CB8AC3E}">
        <p14:creationId xmlns:p14="http://schemas.microsoft.com/office/powerpoint/2010/main" val="31792464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kern="1200" dirty="0" smtClean="0">
              <a:solidFill>
                <a:schemeClr val="tx1"/>
              </a:solidFill>
              <a:latin typeface="+mn-lt"/>
              <a:ea typeface="+mn-ea"/>
              <a:cs typeface="+mn-cs"/>
            </a:endParaRPr>
          </a:p>
          <a:p>
            <a:r>
              <a:rPr lang="en-US" sz="1200" b="1" i="0" u="none" strike="noStrike" kern="1200" baseline="0" dirty="0" smtClean="0">
                <a:solidFill>
                  <a:schemeClr val="tx1"/>
                </a:solidFill>
                <a:latin typeface="+mn-lt"/>
                <a:ea typeface="+mn-ea"/>
                <a:cs typeface="+mn-cs"/>
              </a:rPr>
              <a:t>Correlations</a:t>
            </a:r>
            <a:r>
              <a:rPr lang="en-US" sz="1200" b="0" i="0" u="none" strike="noStrike" kern="1200" baseline="0" dirty="0" smtClean="0">
                <a:solidFill>
                  <a:schemeClr val="tx1"/>
                </a:solidFill>
                <a:latin typeface="+mn-lt"/>
                <a:ea typeface="+mn-ea"/>
                <a:cs typeface="+mn-cs"/>
              </a:rPr>
              <a:t>	</a:t>
            </a:r>
          </a:p>
          <a:p>
            <a:r>
              <a:rPr lang="en-US" sz="1200" b="0" i="0" u="none" strike="noStrike" kern="1200" baseline="0" dirty="0" smtClean="0">
                <a:solidFill>
                  <a:schemeClr val="tx1"/>
                </a:solidFill>
                <a:latin typeface="+mn-lt"/>
                <a:ea typeface="+mn-ea"/>
                <a:cs typeface="+mn-cs"/>
              </a:rPr>
              <a:t>	Score	Poverty %	</a:t>
            </a:r>
          </a:p>
          <a:p>
            <a:r>
              <a:rPr lang="en-US" sz="1200" b="0" i="0" u="none" strike="noStrike" kern="1200" baseline="0" dirty="0" smtClean="0">
                <a:solidFill>
                  <a:schemeClr val="tx1"/>
                </a:solidFill>
                <a:latin typeface="+mn-lt"/>
                <a:ea typeface="+mn-ea"/>
                <a:cs typeface="+mn-cs"/>
              </a:rPr>
              <a:t>Score	Pearson Correlation	1	-.487</a:t>
            </a:r>
            <a:r>
              <a:rPr lang="en-US" sz="1200" b="0" i="0" u="none" strike="noStrike" kern="1200" baseline="30000" dirty="0" smtClean="0">
                <a:solidFill>
                  <a:schemeClr val="tx1"/>
                </a:solidFill>
                <a:latin typeface="+mn-lt"/>
                <a:ea typeface="+mn-ea"/>
                <a:cs typeface="+mn-cs"/>
              </a:rPr>
              <a:t>**</a:t>
            </a:r>
            <a:r>
              <a:rPr lang="en-US" sz="1200" b="0" i="0" u="none" strike="noStrike" kern="1200" baseline="0" dirty="0" smtClean="0">
                <a:solidFill>
                  <a:schemeClr val="tx1"/>
                </a:solidFill>
                <a:latin typeface="+mn-lt"/>
                <a:ea typeface="+mn-ea"/>
                <a:cs typeface="+mn-cs"/>
              </a:rPr>
              <a:t>	</a:t>
            </a:r>
          </a:p>
          <a:p>
            <a:r>
              <a:rPr lang="en-US" sz="1200" b="0" i="0" u="none" strike="noStrike" kern="1200" baseline="0" dirty="0" smtClean="0">
                <a:solidFill>
                  <a:schemeClr val="tx1"/>
                </a:solidFill>
                <a:latin typeface="+mn-lt"/>
                <a:ea typeface="+mn-ea"/>
                <a:cs typeface="+mn-cs"/>
              </a:rPr>
              <a:t>	Sig. (2-tailed)		.000	</a:t>
            </a:r>
          </a:p>
          <a:p>
            <a:r>
              <a:rPr lang="en-US" sz="1200" b="0" i="0" u="none" strike="noStrike" kern="1200" baseline="0" dirty="0" smtClean="0">
                <a:solidFill>
                  <a:schemeClr val="tx1"/>
                </a:solidFill>
                <a:latin typeface="+mn-lt"/>
                <a:ea typeface="+mn-ea"/>
                <a:cs typeface="+mn-cs"/>
              </a:rPr>
              <a:t>	N	137	137	</a:t>
            </a:r>
          </a:p>
          <a:p>
            <a:r>
              <a:rPr lang="en-US" sz="1200" b="0" i="0" u="none" strike="noStrike" kern="1200" baseline="0" dirty="0" smtClean="0">
                <a:solidFill>
                  <a:schemeClr val="tx1"/>
                </a:solidFill>
                <a:latin typeface="+mn-lt"/>
                <a:ea typeface="+mn-ea"/>
                <a:cs typeface="+mn-cs"/>
              </a:rPr>
              <a:t>Poverty %	Pearson Correlation	-.487</a:t>
            </a:r>
            <a:r>
              <a:rPr lang="en-US" sz="1200" b="0" i="0" u="none" strike="noStrike" kern="1200" baseline="30000" dirty="0" smtClean="0">
                <a:solidFill>
                  <a:schemeClr val="tx1"/>
                </a:solidFill>
                <a:latin typeface="+mn-lt"/>
                <a:ea typeface="+mn-ea"/>
                <a:cs typeface="+mn-cs"/>
              </a:rPr>
              <a:t>**</a:t>
            </a:r>
            <a:r>
              <a:rPr lang="en-US" sz="1200" b="0" i="0" u="none" strike="noStrike" kern="1200" baseline="0" dirty="0" smtClean="0">
                <a:solidFill>
                  <a:schemeClr val="tx1"/>
                </a:solidFill>
                <a:latin typeface="+mn-lt"/>
                <a:ea typeface="+mn-ea"/>
                <a:cs typeface="+mn-cs"/>
              </a:rPr>
              <a:t>	1	</a:t>
            </a:r>
          </a:p>
          <a:p>
            <a:r>
              <a:rPr lang="en-US" sz="1200" b="0" i="0" u="none" strike="noStrike" kern="1200" baseline="0" dirty="0" smtClean="0">
                <a:solidFill>
                  <a:schemeClr val="tx1"/>
                </a:solidFill>
                <a:latin typeface="+mn-lt"/>
                <a:ea typeface="+mn-ea"/>
                <a:cs typeface="+mn-cs"/>
              </a:rPr>
              <a:t>	Sig. (2-tailed)	.000		</a:t>
            </a:r>
          </a:p>
          <a:p>
            <a:r>
              <a:rPr lang="en-US" sz="1200" b="0" i="0" u="none" strike="noStrike" kern="1200" baseline="0" dirty="0" smtClean="0">
                <a:solidFill>
                  <a:schemeClr val="tx1"/>
                </a:solidFill>
                <a:latin typeface="+mn-lt"/>
                <a:ea typeface="+mn-ea"/>
                <a:cs typeface="+mn-cs"/>
              </a:rPr>
              <a:t>	N	137	137	</a:t>
            </a:r>
          </a:p>
          <a:p>
            <a:r>
              <a:rPr lang="en-US" sz="1200" b="0" i="0" u="none" strike="noStrike" kern="1200" baseline="0" dirty="0" smtClean="0">
                <a:solidFill>
                  <a:schemeClr val="tx1"/>
                </a:solidFill>
                <a:latin typeface="+mn-lt"/>
                <a:ea typeface="+mn-ea"/>
                <a:cs typeface="+mn-cs"/>
              </a:rPr>
              <a:t>**. Correlation is significant at the 0.01 level (2-tailed).	</a:t>
            </a:r>
          </a:p>
          <a:p>
            <a:endParaRPr lang="en-US" sz="1200" b="0" i="0" u="none" strike="noStrike" kern="1200" baseline="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6BECA0AB-7BA7-47BB-AE1D-0B3AD8645CD8}" type="slidenum">
              <a:rPr lang="en-US" smtClean="0"/>
              <a:t>162</a:t>
            </a:fld>
            <a:endParaRPr lang="en-US"/>
          </a:p>
        </p:txBody>
      </p:sp>
    </p:spTree>
    <p:extLst>
      <p:ext uri="{BB962C8B-B14F-4D97-AF65-F5344CB8AC3E}">
        <p14:creationId xmlns:p14="http://schemas.microsoft.com/office/powerpoint/2010/main" val="1917395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08DCBCE-4671-44A1-A790-1CA3256D595F}" type="datetimeFigureOut">
              <a:rPr lang="en-US" smtClean="0"/>
              <a:t>4/25/2018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034687-8176-4232-B43B-E3C7DA9D187B}" type="slidenum">
              <a:rPr lang="en-US" smtClean="0"/>
              <a:t>‹#›</a:t>
            </a:fld>
            <a:endParaRPr lang="en-US"/>
          </a:p>
        </p:txBody>
      </p:sp>
    </p:spTree>
    <p:extLst>
      <p:ext uri="{BB962C8B-B14F-4D97-AF65-F5344CB8AC3E}">
        <p14:creationId xmlns:p14="http://schemas.microsoft.com/office/powerpoint/2010/main" val="16018698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08DCBCE-4671-44A1-A790-1CA3256D595F}" type="datetimeFigureOut">
              <a:rPr lang="en-US" smtClean="0"/>
              <a:t>4/25/2018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034687-8176-4232-B43B-E3C7DA9D187B}" type="slidenum">
              <a:rPr lang="en-US" smtClean="0"/>
              <a:t>‹#›</a:t>
            </a:fld>
            <a:endParaRPr lang="en-US"/>
          </a:p>
        </p:txBody>
      </p:sp>
    </p:spTree>
    <p:extLst>
      <p:ext uri="{BB962C8B-B14F-4D97-AF65-F5344CB8AC3E}">
        <p14:creationId xmlns:p14="http://schemas.microsoft.com/office/powerpoint/2010/main" val="12452133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08DCBCE-4671-44A1-A790-1CA3256D595F}" type="datetimeFigureOut">
              <a:rPr lang="en-US" smtClean="0"/>
              <a:t>4/25/2018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034687-8176-4232-B43B-E3C7DA9D187B}" type="slidenum">
              <a:rPr lang="en-US" smtClean="0"/>
              <a:t>‹#›</a:t>
            </a:fld>
            <a:endParaRPr lang="en-US"/>
          </a:p>
        </p:txBody>
      </p:sp>
    </p:spTree>
    <p:extLst>
      <p:ext uri="{BB962C8B-B14F-4D97-AF65-F5344CB8AC3E}">
        <p14:creationId xmlns:p14="http://schemas.microsoft.com/office/powerpoint/2010/main" val="7791417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08DCBCE-4671-44A1-A790-1CA3256D595F}" type="datetimeFigureOut">
              <a:rPr lang="en-US" smtClean="0"/>
              <a:t>4/25/2018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034687-8176-4232-B43B-E3C7DA9D187B}" type="slidenum">
              <a:rPr lang="en-US" smtClean="0"/>
              <a:t>‹#›</a:t>
            </a:fld>
            <a:endParaRPr lang="en-US"/>
          </a:p>
        </p:txBody>
      </p:sp>
    </p:spTree>
    <p:extLst>
      <p:ext uri="{BB962C8B-B14F-4D97-AF65-F5344CB8AC3E}">
        <p14:creationId xmlns:p14="http://schemas.microsoft.com/office/powerpoint/2010/main" val="41785048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308DCBCE-4671-44A1-A790-1CA3256D595F}" type="datetimeFigureOut">
              <a:rPr lang="en-US" smtClean="0"/>
              <a:t>4/25/2018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034687-8176-4232-B43B-E3C7DA9D187B}" type="slidenum">
              <a:rPr lang="en-US" smtClean="0"/>
              <a:t>‹#›</a:t>
            </a:fld>
            <a:endParaRPr lang="en-US"/>
          </a:p>
        </p:txBody>
      </p:sp>
    </p:spTree>
    <p:extLst>
      <p:ext uri="{BB962C8B-B14F-4D97-AF65-F5344CB8AC3E}">
        <p14:creationId xmlns:p14="http://schemas.microsoft.com/office/powerpoint/2010/main" val="42652730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08DCBCE-4671-44A1-A790-1CA3256D595F}" type="datetimeFigureOut">
              <a:rPr lang="en-US" smtClean="0"/>
              <a:t>4/25/2018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7034687-8176-4232-B43B-E3C7DA9D187B}" type="slidenum">
              <a:rPr lang="en-US" smtClean="0"/>
              <a:t>‹#›</a:t>
            </a:fld>
            <a:endParaRPr lang="en-US"/>
          </a:p>
        </p:txBody>
      </p:sp>
    </p:spTree>
    <p:extLst>
      <p:ext uri="{BB962C8B-B14F-4D97-AF65-F5344CB8AC3E}">
        <p14:creationId xmlns:p14="http://schemas.microsoft.com/office/powerpoint/2010/main" val="24472387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08DCBCE-4671-44A1-A790-1CA3256D595F}" type="datetimeFigureOut">
              <a:rPr lang="en-US" smtClean="0"/>
              <a:t>4/25/2018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7034687-8176-4232-B43B-E3C7DA9D187B}" type="slidenum">
              <a:rPr lang="en-US" smtClean="0"/>
              <a:t>‹#›</a:t>
            </a:fld>
            <a:endParaRPr lang="en-US"/>
          </a:p>
        </p:txBody>
      </p:sp>
    </p:spTree>
    <p:extLst>
      <p:ext uri="{BB962C8B-B14F-4D97-AF65-F5344CB8AC3E}">
        <p14:creationId xmlns:p14="http://schemas.microsoft.com/office/powerpoint/2010/main" val="7076459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08DCBCE-4671-44A1-A790-1CA3256D595F}" type="datetimeFigureOut">
              <a:rPr lang="en-US" smtClean="0"/>
              <a:t>4/25/2018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7034687-8176-4232-B43B-E3C7DA9D187B}" type="slidenum">
              <a:rPr lang="en-US" smtClean="0"/>
              <a:t>‹#›</a:t>
            </a:fld>
            <a:endParaRPr lang="en-US"/>
          </a:p>
        </p:txBody>
      </p:sp>
    </p:spTree>
    <p:extLst>
      <p:ext uri="{BB962C8B-B14F-4D97-AF65-F5344CB8AC3E}">
        <p14:creationId xmlns:p14="http://schemas.microsoft.com/office/powerpoint/2010/main" val="9633794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08DCBCE-4671-44A1-A790-1CA3256D595F}" type="datetimeFigureOut">
              <a:rPr lang="en-US" smtClean="0"/>
              <a:t>4/25/2018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7034687-8176-4232-B43B-E3C7DA9D187B}" type="slidenum">
              <a:rPr lang="en-US" smtClean="0"/>
              <a:t>‹#›</a:t>
            </a:fld>
            <a:endParaRPr lang="en-US"/>
          </a:p>
        </p:txBody>
      </p:sp>
    </p:spTree>
    <p:extLst>
      <p:ext uri="{BB962C8B-B14F-4D97-AF65-F5344CB8AC3E}">
        <p14:creationId xmlns:p14="http://schemas.microsoft.com/office/powerpoint/2010/main" val="1888673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308DCBCE-4671-44A1-A790-1CA3256D595F}" type="datetimeFigureOut">
              <a:rPr lang="en-US" smtClean="0"/>
              <a:t>4/25/2018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7034687-8176-4232-B43B-E3C7DA9D187B}" type="slidenum">
              <a:rPr lang="en-US" smtClean="0"/>
              <a:t>‹#›</a:t>
            </a:fld>
            <a:endParaRPr lang="en-US"/>
          </a:p>
        </p:txBody>
      </p:sp>
    </p:spTree>
    <p:extLst>
      <p:ext uri="{BB962C8B-B14F-4D97-AF65-F5344CB8AC3E}">
        <p14:creationId xmlns:p14="http://schemas.microsoft.com/office/powerpoint/2010/main" val="41469051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308DCBCE-4671-44A1-A790-1CA3256D595F}" type="datetimeFigureOut">
              <a:rPr lang="en-US" smtClean="0"/>
              <a:t>4/25/2018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7034687-8176-4232-B43B-E3C7DA9D187B}" type="slidenum">
              <a:rPr lang="en-US" smtClean="0"/>
              <a:t>‹#›</a:t>
            </a:fld>
            <a:endParaRPr lang="en-US"/>
          </a:p>
        </p:txBody>
      </p:sp>
    </p:spTree>
    <p:extLst>
      <p:ext uri="{BB962C8B-B14F-4D97-AF65-F5344CB8AC3E}">
        <p14:creationId xmlns:p14="http://schemas.microsoft.com/office/powerpoint/2010/main" val="28116442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08DCBCE-4671-44A1-A790-1CA3256D595F}" type="datetimeFigureOut">
              <a:rPr lang="en-US" smtClean="0"/>
              <a:t>4/25/2018</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7034687-8176-4232-B43B-E3C7DA9D187B}" type="slidenum">
              <a:rPr lang="en-US" smtClean="0"/>
              <a:t>‹#›</a:t>
            </a:fld>
            <a:endParaRPr lang="en-US"/>
          </a:p>
        </p:txBody>
      </p:sp>
    </p:spTree>
    <p:extLst>
      <p:ext uri="{BB962C8B-B14F-4D97-AF65-F5344CB8AC3E}">
        <p14:creationId xmlns:p14="http://schemas.microsoft.com/office/powerpoint/2010/main" val="381647118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GIF"/><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1.xml"/></Relationships>
</file>

<file path=ppt/slides/_rels/slide140.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1.xml"/></Relationships>
</file>

<file path=ppt/slides/_rels/slide141.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image" Target="../media/image140.png"/><Relationship Id="rId1" Type="http://schemas.openxmlformats.org/officeDocument/2006/relationships/slideLayout" Target="../slideLayouts/slideLayout6.xml"/><Relationship Id="rId4" Type="http://schemas.openxmlformats.org/officeDocument/2006/relationships/hyperlink" Target="https://www.technologyreview.com/profile/david-rotman/" TargetMode="External"/></Relationships>
</file>

<file path=ppt/slides/_rels/slide142.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image" Target="../media/image142.png"/><Relationship Id="rId1" Type="http://schemas.openxmlformats.org/officeDocument/2006/relationships/slideLayout" Target="../slideLayouts/slideLayout6.xml"/><Relationship Id="rId4" Type="http://schemas.openxmlformats.org/officeDocument/2006/relationships/image" Target="../media/image144.png"/></Relationships>
</file>

<file path=ppt/slides/_rels/slide143.xml.rels><?xml version="1.0" encoding="UTF-8" standalone="yes"?>
<Relationships xmlns="http://schemas.openxmlformats.org/package/2006/relationships"><Relationship Id="rId3" Type="http://schemas.openxmlformats.org/officeDocument/2006/relationships/hyperlink" Target="http://search.barnesandnoble.com/booksearch/imageviewer.asp?ean=9780061937194&amp;imId=51593771" TargetMode="External"/><Relationship Id="rId2" Type="http://schemas.openxmlformats.org/officeDocument/2006/relationships/image" Target="../media/image145.jpeg"/><Relationship Id="rId1" Type="http://schemas.openxmlformats.org/officeDocument/2006/relationships/slideLayout" Target="../slideLayouts/slideLayout7.xml"/><Relationship Id="rId4" Type="http://schemas.openxmlformats.org/officeDocument/2006/relationships/image" Target="../media/image146.jpeg"/></Relationships>
</file>

<file path=ppt/slides/_rels/slide144.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image" Target="../media/image147.png"/><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1.xml"/></Relationships>
</file>

<file path=ppt/slides/_rels/slide146.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1.xml"/></Relationships>
</file>

<file path=ppt/slides/_rels/slide147.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52.png"/></Relationships>
</file>

<file path=ppt/slides/_rels/slide148.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2.xml"/><Relationship Id="rId1" Type="http://schemas.openxmlformats.org/officeDocument/2006/relationships/vmlDrawing" Target="../drawings/vmlDrawing4.vml"/><Relationship Id="rId4" Type="http://schemas.openxmlformats.org/officeDocument/2006/relationships/image" Target="../media/image153.emf"/></Relationships>
</file>

<file path=ppt/slides/_rels/slide149.xml.rels><?xml version="1.0" encoding="UTF-8" standalone="yes"?>
<Relationships xmlns="http://schemas.openxmlformats.org/package/2006/relationships"><Relationship Id="rId2" Type="http://schemas.openxmlformats.org/officeDocument/2006/relationships/image" Target="../media/image154.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2" Type="http://schemas.openxmlformats.org/officeDocument/2006/relationships/image" Target="../media/image155.PNG"/><Relationship Id="rId1" Type="http://schemas.openxmlformats.org/officeDocument/2006/relationships/slideLayout" Target="../slideLayouts/slideLayout7.xml"/></Relationships>
</file>

<file path=ppt/slides/_rels/slide151.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xml"/></Relationships>
</file>

<file path=ppt/slides/_rels/slide152.xml.rels><?xml version="1.0" encoding="UTF-8" standalone="yes"?>
<Relationships xmlns="http://schemas.openxmlformats.org/package/2006/relationships"><Relationship Id="rId2" Type="http://schemas.openxmlformats.org/officeDocument/2006/relationships/image" Target="../media/image156.png"/><Relationship Id="rId1" Type="http://schemas.openxmlformats.org/officeDocument/2006/relationships/slideLayout" Target="../slideLayouts/slideLayout7.xml"/></Relationships>
</file>

<file path=ppt/slides/_rels/slide153.xml.rels><?xml version="1.0" encoding="UTF-8" standalone="yes"?>
<Relationships xmlns="http://schemas.openxmlformats.org/package/2006/relationships"><Relationship Id="rId2" Type="http://schemas.openxmlformats.org/officeDocument/2006/relationships/image" Target="../media/image157.png"/><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2.xml"/><Relationship Id="rId1" Type="http://schemas.openxmlformats.org/officeDocument/2006/relationships/vmlDrawing" Target="../drawings/vmlDrawing5.vml"/><Relationship Id="rId4" Type="http://schemas.openxmlformats.org/officeDocument/2006/relationships/image" Target="../media/image158.emf"/></Relationships>
</file>

<file path=ppt/slides/_rels/slide155.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2.xml"/><Relationship Id="rId1" Type="http://schemas.openxmlformats.org/officeDocument/2006/relationships/vmlDrawing" Target="../drawings/vmlDrawing6.vml"/><Relationship Id="rId4" Type="http://schemas.openxmlformats.org/officeDocument/2006/relationships/image" Target="../media/image159.emf"/></Relationships>
</file>

<file path=ppt/slides/_rels/slide156.xml.rels><?xml version="1.0" encoding="UTF-8" standalone="yes"?>
<Relationships xmlns="http://schemas.openxmlformats.org/package/2006/relationships"><Relationship Id="rId2" Type="http://schemas.openxmlformats.org/officeDocument/2006/relationships/image" Target="../media/image160.png"/><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image" Target="../media/image161.png"/><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2" Type="http://schemas.openxmlformats.org/officeDocument/2006/relationships/image" Target="../media/image163.png"/><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2" Type="http://schemas.openxmlformats.org/officeDocument/2006/relationships/image" Target="../media/image16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2" Type="http://schemas.openxmlformats.org/officeDocument/2006/relationships/image" Target="../media/image165.jpg"/><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63.xml.rels><?xml version="1.0" encoding="UTF-8" standalone="yes"?>
<Relationships xmlns="http://schemas.openxmlformats.org/package/2006/relationships"><Relationship Id="rId2" Type="http://schemas.openxmlformats.org/officeDocument/2006/relationships/image" Target="../media/image166.png"/><Relationship Id="rId1" Type="http://schemas.openxmlformats.org/officeDocument/2006/relationships/slideLayout" Target="../slideLayouts/slideLayout7.xml"/></Relationships>
</file>

<file path=ppt/slides/_rels/slide164.xml.rels><?xml version="1.0" encoding="UTF-8" standalone="yes"?>
<Relationships xmlns="http://schemas.openxmlformats.org/package/2006/relationships"><Relationship Id="rId2" Type="http://schemas.openxmlformats.org/officeDocument/2006/relationships/image" Target="../media/image166.png"/><Relationship Id="rId1" Type="http://schemas.openxmlformats.org/officeDocument/2006/relationships/slideLayout" Target="../slideLayouts/slideLayout7.xml"/></Relationships>
</file>

<file path=ppt/slides/_rels/slide165.xml.rels><?xml version="1.0" encoding="UTF-8" standalone="yes"?>
<Relationships xmlns="http://schemas.openxmlformats.org/package/2006/relationships"><Relationship Id="rId2" Type="http://schemas.openxmlformats.org/officeDocument/2006/relationships/image" Target="../media/image166.png"/><Relationship Id="rId1" Type="http://schemas.openxmlformats.org/officeDocument/2006/relationships/slideLayout" Target="../slideLayouts/slideLayout7.xml"/></Relationships>
</file>

<file path=ppt/slides/_rels/slide166.xml.rels><?xml version="1.0" encoding="UTF-8" standalone="yes"?>
<Relationships xmlns="http://schemas.openxmlformats.org/package/2006/relationships"><Relationship Id="rId2" Type="http://schemas.openxmlformats.org/officeDocument/2006/relationships/image" Target="../media/image148.jpeg"/><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2" Type="http://schemas.openxmlformats.org/officeDocument/2006/relationships/image" Target="../media/image16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4.emf"/></Relationships>
</file>

<file path=ppt/slides/_rels/slide5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image" Target="../media/image6.wmf"/></Relationships>
</file>

<file path=ppt/slides/_rels/slide70.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3.vml"/><Relationship Id="rId4" Type="http://schemas.openxmlformats.org/officeDocument/2006/relationships/image" Target="../media/image7.wmf"/></Relationships>
</file>

<file path=ppt/slides/_rels/slide90.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29937" y="1233890"/>
            <a:ext cx="7069157" cy="1427774"/>
          </a:xfrm>
        </p:spPr>
        <p:txBody>
          <a:bodyPr>
            <a:normAutofit fontScale="90000"/>
          </a:bodyPr>
          <a:lstStyle/>
          <a:p>
            <a:pPr algn="l"/>
            <a:r>
              <a:rPr lang="en-US" b="1" dirty="0">
                <a:solidFill>
                  <a:srgbClr val="7030A0"/>
                </a:solidFill>
              </a:rPr>
              <a:t>Guiding Organizational </a:t>
            </a:r>
            <a:r>
              <a:rPr lang="en-US" b="1" dirty="0" smtClean="0">
                <a:solidFill>
                  <a:srgbClr val="7030A0"/>
                </a:solidFill>
              </a:rPr>
              <a:t>Improvement</a:t>
            </a:r>
            <a:endParaRPr lang="en-US" sz="9600" b="1" dirty="0">
              <a:solidFill>
                <a:srgbClr val="7030A0"/>
              </a:solidFill>
            </a:endParaRPr>
          </a:p>
        </p:txBody>
      </p:sp>
      <p:sp>
        <p:nvSpPr>
          <p:cNvPr id="3" name="Subtitle 2"/>
          <p:cNvSpPr>
            <a:spLocks noGrp="1"/>
          </p:cNvSpPr>
          <p:nvPr>
            <p:ph type="subTitle" idx="1"/>
          </p:nvPr>
        </p:nvSpPr>
        <p:spPr>
          <a:xfrm>
            <a:off x="829937" y="2822050"/>
            <a:ext cx="6716617" cy="1937782"/>
          </a:xfrm>
        </p:spPr>
        <p:txBody>
          <a:bodyPr>
            <a:normAutofit/>
          </a:bodyPr>
          <a:lstStyle/>
          <a:p>
            <a:pPr algn="l"/>
            <a:r>
              <a:rPr lang="en-US" sz="2800" b="1" dirty="0">
                <a:solidFill>
                  <a:srgbClr val="0070C0"/>
                </a:solidFill>
              </a:rPr>
              <a:t>Jim Purcell, Ed.D., Executive Director, </a:t>
            </a:r>
            <a:endParaRPr lang="en-US" sz="2800" b="1" dirty="0" smtClean="0">
              <a:solidFill>
                <a:srgbClr val="0070C0"/>
              </a:solidFill>
            </a:endParaRPr>
          </a:p>
          <a:p>
            <a:pPr algn="l"/>
            <a:r>
              <a:rPr lang="en-US" sz="2800" b="1" dirty="0" smtClean="0">
                <a:solidFill>
                  <a:srgbClr val="0070C0"/>
                </a:solidFill>
              </a:rPr>
              <a:t>Alabama </a:t>
            </a:r>
            <a:r>
              <a:rPr lang="en-US" sz="2800" b="1" dirty="0">
                <a:solidFill>
                  <a:srgbClr val="0070C0"/>
                </a:solidFill>
              </a:rPr>
              <a:t>Commission on Higher </a:t>
            </a:r>
            <a:r>
              <a:rPr lang="en-US" sz="2800" b="1" dirty="0" smtClean="0">
                <a:solidFill>
                  <a:srgbClr val="0070C0"/>
                </a:solidFill>
              </a:rPr>
              <a:t>Education</a:t>
            </a:r>
            <a:endParaRPr lang="en-US" sz="2800" b="1" dirty="0">
              <a:solidFill>
                <a:srgbClr val="0070C0"/>
              </a:solidFill>
            </a:endParaRPr>
          </a:p>
        </p:txBody>
      </p:sp>
      <p:pic>
        <p:nvPicPr>
          <p:cNvPr id="4" name="Picture 2" descr="http://upload.wikimedia.org/wikipedia/commons/thumb/6/6b/Independence_Hall_clip_art.svg/358px-Independence_Hall_clip_art.svg.png"/>
          <p:cNvPicPr>
            <a:picLocks noChangeAspect="1" noChangeArrowheads="1"/>
          </p:cNvPicPr>
          <p:nvPr/>
        </p:nvPicPr>
        <p:blipFill>
          <a:blip r:embed="rId2" cstate="print"/>
          <a:srcRect/>
          <a:stretch>
            <a:fillRect/>
          </a:stretch>
        </p:blipFill>
        <p:spPr bwMode="auto">
          <a:xfrm>
            <a:off x="6426127" y="592847"/>
            <a:ext cx="5765873" cy="6265153"/>
          </a:xfrm>
          <a:prstGeom prst="rect">
            <a:avLst/>
          </a:prstGeom>
          <a:noFill/>
        </p:spPr>
      </p:pic>
    </p:spTree>
    <p:extLst>
      <p:ext uri="{BB962C8B-B14F-4D97-AF65-F5344CB8AC3E}">
        <p14:creationId xmlns:p14="http://schemas.microsoft.com/office/powerpoint/2010/main" val="401482098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2"/>
          <p:cNvSpPr>
            <a:spLocks noGrp="1" noChangeArrowheads="1"/>
          </p:cNvSpPr>
          <p:nvPr>
            <p:ph type="title"/>
          </p:nvPr>
        </p:nvSpPr>
        <p:spPr/>
        <p:txBody>
          <a:bodyPr/>
          <a:lstStyle/>
          <a:p>
            <a:r>
              <a:rPr lang="en-US" b="1"/>
              <a:t>The great idea</a:t>
            </a:r>
          </a:p>
        </p:txBody>
      </p:sp>
      <p:sp>
        <p:nvSpPr>
          <p:cNvPr id="153603" name="Rectangle 3"/>
          <p:cNvSpPr>
            <a:spLocks noGrp="1" noChangeArrowheads="1"/>
          </p:cNvSpPr>
          <p:nvPr>
            <p:ph type="body" idx="1"/>
          </p:nvPr>
        </p:nvSpPr>
        <p:spPr>
          <a:xfrm>
            <a:off x="2209800" y="2017714"/>
            <a:ext cx="4095750" cy="4840287"/>
          </a:xfrm>
        </p:spPr>
        <p:txBody>
          <a:bodyPr>
            <a:normAutofit/>
          </a:bodyPr>
          <a:lstStyle/>
          <a:p>
            <a:pPr>
              <a:buFont typeface="Monotype Sorts" pitchFamily="2" charset="2"/>
              <a:buNone/>
            </a:pPr>
            <a:endParaRPr lang="en-US" b="1" dirty="0">
              <a:solidFill>
                <a:srgbClr val="008000"/>
              </a:solidFill>
            </a:endParaRPr>
          </a:p>
          <a:p>
            <a:r>
              <a:rPr lang="en-US" dirty="0" smtClean="0"/>
              <a:t>“Pause </a:t>
            </a:r>
            <a:r>
              <a:rPr lang="en-US" dirty="0"/>
              <a:t>to think </a:t>
            </a:r>
            <a:r>
              <a:rPr lang="en-US" dirty="0" smtClean="0"/>
              <a:t>day”</a:t>
            </a:r>
            <a:endParaRPr lang="en-US" dirty="0"/>
          </a:p>
          <a:p>
            <a:pPr lvl="1"/>
            <a:r>
              <a:rPr lang="en-US" dirty="0"/>
              <a:t>Mid-semester event to celebrate intellectuality. (Speakers, intellectual activities, etc.)</a:t>
            </a:r>
          </a:p>
          <a:p>
            <a:pPr lvl="1"/>
            <a:r>
              <a:rPr lang="en-US" b="1" dirty="0">
                <a:solidFill>
                  <a:schemeClr val="hlink"/>
                </a:solidFill>
              </a:rPr>
              <a:t>Assessment</a:t>
            </a:r>
          </a:p>
          <a:p>
            <a:pPr lvl="2"/>
            <a:r>
              <a:rPr lang="en-US" b="1" dirty="0">
                <a:solidFill>
                  <a:schemeClr val="hlink"/>
                </a:solidFill>
              </a:rPr>
              <a:t>Pause to drink day</a:t>
            </a:r>
          </a:p>
          <a:p>
            <a:pPr lvl="1"/>
            <a:r>
              <a:rPr lang="en-US" b="1" dirty="0">
                <a:solidFill>
                  <a:srgbClr val="008000"/>
                </a:solidFill>
              </a:rPr>
              <a:t>Redesign</a:t>
            </a:r>
          </a:p>
          <a:p>
            <a:pPr lvl="2"/>
            <a:r>
              <a:rPr lang="en-US" b="1" dirty="0">
                <a:solidFill>
                  <a:srgbClr val="008000"/>
                </a:solidFill>
              </a:rPr>
              <a:t>No more day</a:t>
            </a:r>
            <a:r>
              <a:rPr lang="en-US" b="1" dirty="0"/>
              <a:t>.</a:t>
            </a:r>
            <a:r>
              <a:rPr lang="en-US" dirty="0"/>
              <a:t> </a:t>
            </a:r>
          </a:p>
          <a:p>
            <a:endParaRPr lang="en-US" dirty="0"/>
          </a:p>
        </p:txBody>
      </p:sp>
      <p:pic>
        <p:nvPicPr>
          <p:cNvPr id="2" name="Picture 1"/>
          <p:cNvPicPr>
            <a:picLocks noChangeAspect="1"/>
          </p:cNvPicPr>
          <p:nvPr/>
        </p:nvPicPr>
        <p:blipFill>
          <a:blip r:embed="rId2"/>
          <a:stretch>
            <a:fillRect/>
          </a:stretch>
        </p:blipFill>
        <p:spPr>
          <a:xfrm>
            <a:off x="6305550" y="609601"/>
            <a:ext cx="4362450" cy="4733925"/>
          </a:xfrm>
          <a:prstGeom prst="rect">
            <a:avLst/>
          </a:prstGeom>
        </p:spPr>
      </p:pic>
    </p:spTree>
    <p:extLst>
      <p:ext uri="{BB962C8B-B14F-4D97-AF65-F5344CB8AC3E}">
        <p14:creationId xmlns:p14="http://schemas.microsoft.com/office/powerpoint/2010/main" val="42941290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360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360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53603">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5360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t="560" b="459"/>
          <a:stretch/>
        </p:blipFill>
        <p:spPr>
          <a:xfrm>
            <a:off x="1404894" y="12879"/>
            <a:ext cx="9168662" cy="6833171"/>
          </a:xfrm>
          <a:prstGeom prst="rect">
            <a:avLst/>
          </a:prstGeom>
        </p:spPr>
      </p:pic>
    </p:spTree>
    <p:extLst>
      <p:ext uri="{BB962C8B-B14F-4D97-AF65-F5344CB8AC3E}">
        <p14:creationId xmlns:p14="http://schemas.microsoft.com/office/powerpoint/2010/main" val="1943943812"/>
      </p:ext>
    </p:extLst>
  </p:cSld>
  <p:clrMapOvr>
    <a:masterClrMapping/>
  </p:clrMapOvr>
  <mc:AlternateContent xmlns:mc="http://schemas.openxmlformats.org/markup-compatibility/2006" xmlns:p14="http://schemas.microsoft.com/office/powerpoint/2010/main">
    <mc:Choice Requires="p14">
      <p:transition p14:dur="250" advClick="0" advTm="0">
        <p:fade/>
      </p:transition>
    </mc:Choice>
    <mc:Fallback xmlns="">
      <p:transition advClick="0" advTm="0">
        <p:fade/>
      </p:transition>
    </mc:Fallback>
  </mc:AlternateContent>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t="749" b="569"/>
          <a:stretch/>
        </p:blipFill>
        <p:spPr>
          <a:xfrm>
            <a:off x="1436687" y="12879"/>
            <a:ext cx="9136868" cy="6832242"/>
          </a:xfrm>
          <a:prstGeom prst="rect">
            <a:avLst/>
          </a:prstGeom>
        </p:spPr>
      </p:pic>
    </p:spTree>
    <p:extLst>
      <p:ext uri="{BB962C8B-B14F-4D97-AF65-F5344CB8AC3E}">
        <p14:creationId xmlns:p14="http://schemas.microsoft.com/office/powerpoint/2010/main" val="3003357633"/>
      </p:ext>
    </p:extLst>
  </p:cSld>
  <p:clrMapOvr>
    <a:masterClrMapping/>
  </p:clrMapOvr>
  <mc:AlternateContent xmlns:mc="http://schemas.openxmlformats.org/markup-compatibility/2006" xmlns:p14="http://schemas.microsoft.com/office/powerpoint/2010/main">
    <mc:Choice Requires="p14">
      <p:transition p14:dur="250" advClick="0" advTm="0">
        <p:fade/>
      </p:transition>
    </mc:Choice>
    <mc:Fallback xmlns="">
      <p:transition advClick="0" advTm="0">
        <p:fade/>
      </p:transition>
    </mc:Fallback>
  </mc:AlternateContent>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t="414"/>
          <a:stretch/>
        </p:blipFill>
        <p:spPr>
          <a:xfrm>
            <a:off x="1382845" y="0"/>
            <a:ext cx="9216468" cy="6858000"/>
          </a:xfrm>
          <a:prstGeom prst="rect">
            <a:avLst/>
          </a:prstGeom>
        </p:spPr>
      </p:pic>
    </p:spTree>
    <p:extLst>
      <p:ext uri="{BB962C8B-B14F-4D97-AF65-F5344CB8AC3E}">
        <p14:creationId xmlns:p14="http://schemas.microsoft.com/office/powerpoint/2010/main" val="4284040033"/>
      </p:ext>
    </p:extLst>
  </p:cSld>
  <p:clrMapOvr>
    <a:masterClrMapping/>
  </p:clrMapOvr>
  <mc:AlternateContent xmlns:mc="http://schemas.openxmlformats.org/markup-compatibility/2006" xmlns:p14="http://schemas.microsoft.com/office/powerpoint/2010/main">
    <mc:Choice Requires="p14">
      <p:transition p14:dur="250" advClick="0" advTm="0">
        <p:fade/>
      </p:transition>
    </mc:Choice>
    <mc:Fallback xmlns="">
      <p:transition advClick="0" advTm="0">
        <p:fade/>
      </p:transition>
    </mc:Fallback>
  </mc:AlternateContent>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t="562" b="467"/>
          <a:stretch/>
        </p:blipFill>
        <p:spPr>
          <a:xfrm>
            <a:off x="1368560" y="-3339"/>
            <a:ext cx="9243632" cy="6848460"/>
          </a:xfrm>
          <a:prstGeom prst="rect">
            <a:avLst/>
          </a:prstGeom>
        </p:spPr>
      </p:pic>
    </p:spTree>
    <p:extLst>
      <p:ext uri="{BB962C8B-B14F-4D97-AF65-F5344CB8AC3E}">
        <p14:creationId xmlns:p14="http://schemas.microsoft.com/office/powerpoint/2010/main" val="3945767335"/>
      </p:ext>
    </p:extLst>
  </p:cSld>
  <p:clrMapOvr>
    <a:masterClrMapping/>
  </p:clrMapOvr>
  <mc:AlternateContent xmlns:mc="http://schemas.openxmlformats.org/markup-compatibility/2006" xmlns:p14="http://schemas.microsoft.com/office/powerpoint/2010/main">
    <mc:Choice Requires="p14">
      <p:transition p14:dur="250" advClick="0" advTm="0">
        <p:fade/>
      </p:transition>
    </mc:Choice>
    <mc:Fallback xmlns="">
      <p:transition advClick="0" advTm="0">
        <p:fade/>
      </p:transition>
    </mc:Fallback>
  </mc:AlternateContent>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t="563"/>
          <a:stretch/>
        </p:blipFill>
        <p:spPr>
          <a:xfrm>
            <a:off x="1487775" y="0"/>
            <a:ext cx="9118883" cy="6858000"/>
          </a:xfrm>
          <a:prstGeom prst="rect">
            <a:avLst/>
          </a:prstGeom>
        </p:spPr>
      </p:pic>
    </p:spTree>
    <p:extLst>
      <p:ext uri="{BB962C8B-B14F-4D97-AF65-F5344CB8AC3E}">
        <p14:creationId xmlns:p14="http://schemas.microsoft.com/office/powerpoint/2010/main" val="380660824"/>
      </p:ext>
    </p:extLst>
  </p:cSld>
  <p:clrMapOvr>
    <a:masterClrMapping/>
  </p:clrMapOvr>
  <mc:AlternateContent xmlns:mc="http://schemas.openxmlformats.org/markup-compatibility/2006" xmlns:p14="http://schemas.microsoft.com/office/powerpoint/2010/main">
    <mc:Choice Requires="p14">
      <p:transition p14:dur="250" advClick="0" advTm="0">
        <p:fade/>
      </p:transition>
    </mc:Choice>
    <mc:Fallback xmlns="">
      <p:transition advClick="0" advTm="0">
        <p:fade/>
      </p:transition>
    </mc:Fallback>
  </mc:AlternateContent>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t="374" b="841"/>
          <a:stretch/>
        </p:blipFill>
        <p:spPr>
          <a:xfrm>
            <a:off x="1419022" y="4230"/>
            <a:ext cx="9218927" cy="6856750"/>
          </a:xfrm>
          <a:prstGeom prst="rect">
            <a:avLst/>
          </a:prstGeom>
        </p:spPr>
      </p:pic>
    </p:spTree>
    <p:extLst>
      <p:ext uri="{BB962C8B-B14F-4D97-AF65-F5344CB8AC3E}">
        <p14:creationId xmlns:p14="http://schemas.microsoft.com/office/powerpoint/2010/main" val="993468134"/>
      </p:ext>
    </p:extLst>
  </p:cSld>
  <p:clrMapOvr>
    <a:masterClrMapping/>
  </p:clrMapOvr>
  <mc:AlternateContent xmlns:mc="http://schemas.openxmlformats.org/markup-compatibility/2006" xmlns:p14="http://schemas.microsoft.com/office/powerpoint/2010/main">
    <mc:Choice Requires="p14">
      <p:transition p14:dur="250" advClick="0" advTm="0">
        <p:fade/>
      </p:transition>
    </mc:Choice>
    <mc:Fallback xmlns="">
      <p:transition advClick="0" advTm="0">
        <p:fade/>
      </p:transition>
    </mc:Fallback>
  </mc:AlternateContent>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t="748" b="469"/>
          <a:stretch/>
        </p:blipFill>
        <p:spPr>
          <a:xfrm>
            <a:off x="1455512" y="12879"/>
            <a:ext cx="9159579" cy="6845121"/>
          </a:xfrm>
          <a:prstGeom prst="rect">
            <a:avLst/>
          </a:prstGeom>
        </p:spPr>
      </p:pic>
    </p:spTree>
    <p:extLst>
      <p:ext uri="{BB962C8B-B14F-4D97-AF65-F5344CB8AC3E}">
        <p14:creationId xmlns:p14="http://schemas.microsoft.com/office/powerpoint/2010/main" val="541515214"/>
      </p:ext>
    </p:extLst>
  </p:cSld>
  <p:clrMapOvr>
    <a:masterClrMapping/>
  </p:clrMapOvr>
  <mc:AlternateContent xmlns:mc="http://schemas.openxmlformats.org/markup-compatibility/2006" xmlns:p14="http://schemas.microsoft.com/office/powerpoint/2010/main">
    <mc:Choice Requires="p14">
      <p:transition p14:dur="250" advClick="0" advTm="0">
        <p:fade/>
      </p:transition>
    </mc:Choice>
    <mc:Fallback xmlns="">
      <p:transition advClick="0" advTm="0">
        <p:fade/>
      </p:transition>
    </mc:Fallback>
  </mc:AlternateContent>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t="376" b="467"/>
          <a:stretch/>
        </p:blipFill>
        <p:spPr>
          <a:xfrm>
            <a:off x="1423922" y="12879"/>
            <a:ext cx="9175392" cy="6850271"/>
          </a:xfrm>
          <a:prstGeom prst="rect">
            <a:avLst/>
          </a:prstGeom>
        </p:spPr>
      </p:pic>
    </p:spTree>
    <p:extLst>
      <p:ext uri="{BB962C8B-B14F-4D97-AF65-F5344CB8AC3E}">
        <p14:creationId xmlns:p14="http://schemas.microsoft.com/office/powerpoint/2010/main" val="3887784988"/>
      </p:ext>
    </p:extLst>
  </p:cSld>
  <p:clrMapOvr>
    <a:masterClrMapping/>
  </p:clrMapOvr>
  <mc:AlternateContent xmlns:mc="http://schemas.openxmlformats.org/markup-compatibility/2006" xmlns:p14="http://schemas.microsoft.com/office/powerpoint/2010/main">
    <mc:Choice Requires="p14">
      <p:transition p14:dur="250" advClick="0" advTm="0">
        <p:fade/>
      </p:transition>
    </mc:Choice>
    <mc:Fallback xmlns="">
      <p:transition advClick="0" advTm="0">
        <p:fade/>
      </p:transition>
    </mc:Fallback>
  </mc:AlternateContent>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t="753" b="653"/>
          <a:stretch/>
        </p:blipFill>
        <p:spPr>
          <a:xfrm>
            <a:off x="1397492" y="0"/>
            <a:ext cx="9217730" cy="6858000"/>
          </a:xfrm>
          <a:prstGeom prst="rect">
            <a:avLst/>
          </a:prstGeom>
        </p:spPr>
      </p:pic>
    </p:spTree>
    <p:extLst>
      <p:ext uri="{BB962C8B-B14F-4D97-AF65-F5344CB8AC3E}">
        <p14:creationId xmlns:p14="http://schemas.microsoft.com/office/powerpoint/2010/main" val="1081498871"/>
      </p:ext>
    </p:extLst>
  </p:cSld>
  <p:clrMapOvr>
    <a:masterClrMapping/>
  </p:clrMapOvr>
  <mc:AlternateContent xmlns:mc="http://schemas.openxmlformats.org/markup-compatibility/2006" xmlns:p14="http://schemas.microsoft.com/office/powerpoint/2010/main">
    <mc:Choice Requires="p14">
      <p:transition p14:dur="250" advClick="0" advTm="0">
        <p:fade/>
      </p:transition>
    </mc:Choice>
    <mc:Fallback xmlns="">
      <p:transition advClick="0" advTm="0">
        <p:fade/>
      </p:transition>
    </mc:Fallback>
  </mc:AlternateContent>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t="376" b="467"/>
          <a:stretch/>
        </p:blipFill>
        <p:spPr>
          <a:xfrm>
            <a:off x="1367307" y="12879"/>
            <a:ext cx="9240114" cy="6825803"/>
          </a:xfrm>
          <a:prstGeom prst="rect">
            <a:avLst/>
          </a:prstGeom>
        </p:spPr>
      </p:pic>
    </p:spTree>
    <p:extLst>
      <p:ext uri="{BB962C8B-B14F-4D97-AF65-F5344CB8AC3E}">
        <p14:creationId xmlns:p14="http://schemas.microsoft.com/office/powerpoint/2010/main" val="3215278352"/>
      </p:ext>
    </p:extLst>
  </p:cSld>
  <p:clrMapOvr>
    <a:masterClrMapping/>
  </p:clrMapOvr>
  <mc:AlternateContent xmlns:mc="http://schemas.openxmlformats.org/markup-compatibility/2006" xmlns:p14="http://schemas.microsoft.com/office/powerpoint/2010/main">
    <mc:Choice Requires="p14">
      <p:transition p14:dur="250" advClick="0" advTm="0">
        <p:fade/>
      </p:transition>
    </mc:Choice>
    <mc:Fallback xmlns="">
      <p:transition advClick="0" advTm="0">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solidFill>
                  <a:srgbClr val="0070C0"/>
                </a:solidFill>
              </a:rPr>
              <a:t>3. </a:t>
            </a:r>
            <a:r>
              <a:rPr lang="en-US" b="1" dirty="0">
                <a:solidFill>
                  <a:srgbClr val="0070C0"/>
                </a:solidFill>
              </a:rPr>
              <a:t>Supporting the President/CEO</a:t>
            </a:r>
            <a:br>
              <a:rPr lang="en-US" b="1" dirty="0">
                <a:solidFill>
                  <a:srgbClr val="0070C0"/>
                </a:solidFill>
              </a:rPr>
            </a:br>
            <a:endParaRPr lang="en-US" b="1" dirty="0">
              <a:solidFill>
                <a:srgbClr val="0070C0"/>
              </a:solidFill>
            </a:endParaRPr>
          </a:p>
        </p:txBody>
      </p:sp>
      <p:sp>
        <p:nvSpPr>
          <p:cNvPr id="3" name="Content Placeholder 2"/>
          <p:cNvSpPr>
            <a:spLocks noGrp="1"/>
          </p:cNvSpPr>
          <p:nvPr>
            <p:ph idx="1"/>
          </p:nvPr>
        </p:nvSpPr>
        <p:spPr>
          <a:xfrm>
            <a:off x="342162" y="1131951"/>
            <a:ext cx="5386609" cy="5726049"/>
          </a:xfrm>
        </p:spPr>
        <p:txBody>
          <a:bodyPr>
            <a:normAutofit fontScale="25000" lnSpcReduction="20000"/>
          </a:bodyPr>
          <a:lstStyle/>
          <a:p>
            <a:r>
              <a:rPr lang="en-US" sz="9600" b="1" dirty="0" smtClean="0"/>
              <a:t>No other interaction can impact an organization's success more than the sharing of quality information and perspective between the IR staff and the chief executive officer</a:t>
            </a:r>
          </a:p>
          <a:p>
            <a:r>
              <a:rPr lang="en-US" sz="9600" dirty="0" smtClean="0"/>
              <a:t>The future direction of the campus—the institutional vision—is the dominating purview of the campus president. </a:t>
            </a:r>
          </a:p>
          <a:p>
            <a:r>
              <a:rPr lang="en-US" sz="9600" b="1" dirty="0" smtClean="0"/>
              <a:t>Direct line of communication is best,</a:t>
            </a:r>
            <a:r>
              <a:rPr lang="en-US" sz="9600" dirty="0" smtClean="0"/>
              <a:t> but not necessary</a:t>
            </a:r>
          </a:p>
          <a:p>
            <a:r>
              <a:rPr lang="en-US" sz="9600" b="1" i="1" dirty="0" smtClean="0"/>
              <a:t>Trust is the key</a:t>
            </a:r>
          </a:p>
          <a:p>
            <a:r>
              <a:rPr lang="en-US" sz="9600" i="1" dirty="0" smtClean="0"/>
              <a:t>Provide information and trends that:</a:t>
            </a:r>
          </a:p>
          <a:p>
            <a:pPr lvl="1"/>
            <a:r>
              <a:rPr lang="en-US" sz="9200" b="1" i="1" dirty="0" smtClean="0">
                <a:solidFill>
                  <a:srgbClr val="0070C0"/>
                </a:solidFill>
              </a:rPr>
              <a:t>identifies possibilities </a:t>
            </a:r>
            <a:r>
              <a:rPr lang="en-US" sz="9200" i="1" dirty="0" smtClean="0"/>
              <a:t>for the future</a:t>
            </a:r>
          </a:p>
          <a:p>
            <a:pPr lvl="1"/>
            <a:r>
              <a:rPr lang="en-US" sz="9200" b="1" i="1" dirty="0" smtClean="0">
                <a:solidFill>
                  <a:srgbClr val="FF0000"/>
                </a:solidFill>
              </a:rPr>
              <a:t>determines where to intervene</a:t>
            </a:r>
          </a:p>
          <a:p>
            <a:pPr lvl="1"/>
            <a:r>
              <a:rPr lang="en-US" sz="9200" b="1" i="1" dirty="0">
                <a:solidFill>
                  <a:srgbClr val="7030A0"/>
                </a:solidFill>
              </a:rPr>
              <a:t>m</a:t>
            </a:r>
            <a:r>
              <a:rPr lang="en-US" sz="9200" b="1" i="1" dirty="0" smtClean="0">
                <a:solidFill>
                  <a:srgbClr val="7030A0"/>
                </a:solidFill>
              </a:rPr>
              <a:t>onitors</a:t>
            </a:r>
            <a:r>
              <a:rPr lang="en-US" sz="9200" b="1" i="1" dirty="0" smtClean="0"/>
              <a:t> </a:t>
            </a:r>
            <a:r>
              <a:rPr lang="en-US" sz="9200" i="1" dirty="0" smtClean="0"/>
              <a:t>the strategic plan </a:t>
            </a:r>
          </a:p>
          <a:p>
            <a:pPr marL="0" indent="0">
              <a:buNone/>
            </a:pPr>
            <a:endParaRPr lang="en-US" b="1"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74373" y="1436459"/>
            <a:ext cx="4286250" cy="1752600"/>
          </a:xfrm>
          <a:prstGeom prst="rect">
            <a:avLst/>
          </a:prstGeom>
        </p:spPr>
      </p:pic>
      <p:sp>
        <p:nvSpPr>
          <p:cNvPr id="6" name="TextBox 5"/>
          <p:cNvSpPr txBox="1"/>
          <p:nvPr/>
        </p:nvSpPr>
        <p:spPr>
          <a:xfrm>
            <a:off x="6675409" y="3110115"/>
            <a:ext cx="4484178" cy="707886"/>
          </a:xfrm>
          <a:prstGeom prst="rect">
            <a:avLst/>
          </a:prstGeom>
          <a:noFill/>
        </p:spPr>
        <p:txBody>
          <a:bodyPr wrap="square" rtlCol="0">
            <a:spAutoFit/>
          </a:bodyPr>
          <a:lstStyle/>
          <a:p>
            <a:r>
              <a:rPr lang="en-US" sz="4000" b="1" i="1" dirty="0" smtClean="0">
                <a:solidFill>
                  <a:srgbClr val="018CCF"/>
                </a:solidFill>
                <a:latin typeface="Brush Script MT" panose="03060802040406070304" pitchFamily="66" charset="0"/>
              </a:rPr>
              <a:t>Advisor to the King</a:t>
            </a:r>
            <a:endParaRPr lang="en-US" sz="4000" b="1" i="1" dirty="0">
              <a:solidFill>
                <a:srgbClr val="018CCF"/>
              </a:solidFill>
              <a:latin typeface="Brush Script MT" panose="03060802040406070304" pitchFamily="66"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28159" y="1027906"/>
            <a:ext cx="4532464" cy="5827455"/>
          </a:xfrm>
          <a:prstGeom prst="rect">
            <a:avLst/>
          </a:prstGeom>
        </p:spPr>
      </p:pic>
    </p:spTree>
    <p:extLst>
      <p:ext uri="{BB962C8B-B14F-4D97-AF65-F5344CB8AC3E}">
        <p14:creationId xmlns:p14="http://schemas.microsoft.com/office/powerpoint/2010/main" val="2679191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t="405" b="683"/>
          <a:stretch/>
        </p:blipFill>
        <p:spPr>
          <a:xfrm>
            <a:off x="1417748" y="12878"/>
            <a:ext cx="9186135" cy="6845121"/>
          </a:xfrm>
          <a:prstGeom prst="rect">
            <a:avLst/>
          </a:prstGeom>
        </p:spPr>
      </p:pic>
    </p:spTree>
    <p:extLst>
      <p:ext uri="{BB962C8B-B14F-4D97-AF65-F5344CB8AC3E}">
        <p14:creationId xmlns:p14="http://schemas.microsoft.com/office/powerpoint/2010/main" val="2430523239"/>
      </p:ext>
    </p:extLst>
  </p:cSld>
  <p:clrMapOvr>
    <a:masterClrMapping/>
  </p:clrMapOvr>
  <mc:AlternateContent xmlns:mc="http://schemas.openxmlformats.org/markup-compatibility/2006" xmlns:p14="http://schemas.microsoft.com/office/powerpoint/2010/main">
    <mc:Choice Requires="p14">
      <p:transition p14:dur="250" advClick="0" advTm="0">
        <p:fade/>
      </p:transition>
    </mc:Choice>
    <mc:Fallback xmlns="">
      <p:transition advClick="0" advTm="0">
        <p:fade/>
      </p:transition>
    </mc:Fallback>
  </mc:AlternateContent>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t="376" b="558"/>
          <a:stretch/>
        </p:blipFill>
        <p:spPr>
          <a:xfrm>
            <a:off x="1434183" y="0"/>
            <a:ext cx="9167637" cy="6851562"/>
          </a:xfrm>
          <a:prstGeom prst="rect">
            <a:avLst/>
          </a:prstGeom>
        </p:spPr>
      </p:pic>
    </p:spTree>
    <p:extLst>
      <p:ext uri="{BB962C8B-B14F-4D97-AF65-F5344CB8AC3E}">
        <p14:creationId xmlns:p14="http://schemas.microsoft.com/office/powerpoint/2010/main" val="487321156"/>
      </p:ext>
    </p:extLst>
  </p:cSld>
  <p:clrMapOvr>
    <a:masterClrMapping/>
  </p:clrMapOvr>
  <mc:AlternateContent xmlns:mc="http://schemas.openxmlformats.org/markup-compatibility/2006" xmlns:p14="http://schemas.microsoft.com/office/powerpoint/2010/main">
    <mc:Choice Requires="p14">
      <p:transition p14:dur="250" advClick="0" advTm="0">
        <p:fade/>
      </p:transition>
    </mc:Choice>
    <mc:Fallback xmlns="">
      <p:transition advClick="0" advTm="0">
        <p:fade/>
      </p:transition>
    </mc:Fallback>
  </mc:AlternateContent>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t="563" b="845"/>
          <a:stretch/>
        </p:blipFill>
        <p:spPr>
          <a:xfrm>
            <a:off x="1449387" y="23190"/>
            <a:ext cx="9148322" cy="6834809"/>
          </a:xfrm>
          <a:prstGeom prst="rect">
            <a:avLst/>
          </a:prstGeom>
        </p:spPr>
      </p:pic>
    </p:spTree>
    <p:extLst>
      <p:ext uri="{BB962C8B-B14F-4D97-AF65-F5344CB8AC3E}">
        <p14:creationId xmlns:p14="http://schemas.microsoft.com/office/powerpoint/2010/main" val="2435012871"/>
      </p:ext>
    </p:extLst>
  </p:cSld>
  <p:clrMapOvr>
    <a:masterClrMapping/>
  </p:clrMapOvr>
  <mc:AlternateContent xmlns:mc="http://schemas.openxmlformats.org/markup-compatibility/2006" xmlns:p14="http://schemas.microsoft.com/office/powerpoint/2010/main">
    <mc:Choice Requires="p14">
      <p:transition p14:dur="250" advClick="0" advTm="0">
        <p:fade/>
      </p:transition>
    </mc:Choice>
    <mc:Fallback xmlns="">
      <p:transition advClick="0" advTm="0">
        <p:fade/>
      </p:transition>
    </mc:Fallback>
  </mc:AlternateContent>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490819" y="0"/>
            <a:ext cx="9112250" cy="6864868"/>
          </a:xfrm>
          <a:prstGeom prst="rect">
            <a:avLst/>
          </a:prstGeom>
        </p:spPr>
      </p:pic>
    </p:spTree>
    <p:extLst>
      <p:ext uri="{BB962C8B-B14F-4D97-AF65-F5344CB8AC3E}">
        <p14:creationId xmlns:p14="http://schemas.microsoft.com/office/powerpoint/2010/main" val="1643902636"/>
      </p:ext>
    </p:extLst>
  </p:cSld>
  <p:clrMapOvr>
    <a:masterClrMapping/>
  </p:clrMapOvr>
  <mc:AlternateContent xmlns:mc="http://schemas.openxmlformats.org/markup-compatibility/2006" xmlns:p14="http://schemas.microsoft.com/office/powerpoint/2010/main">
    <mc:Choice Requires="p14">
      <p:transition p14:dur="250" advClick="0" advTm="0">
        <p:fade/>
      </p:transition>
    </mc:Choice>
    <mc:Fallback xmlns="">
      <p:transition advClick="0" advTm="0">
        <p:fade/>
      </p:transition>
    </mc:Fallback>
  </mc:AlternateContent>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466984" y="0"/>
            <a:ext cx="9134475" cy="6870046"/>
          </a:xfrm>
          <a:prstGeom prst="rect">
            <a:avLst/>
          </a:prstGeom>
        </p:spPr>
      </p:pic>
    </p:spTree>
    <p:extLst>
      <p:ext uri="{BB962C8B-B14F-4D97-AF65-F5344CB8AC3E}">
        <p14:creationId xmlns:p14="http://schemas.microsoft.com/office/powerpoint/2010/main" val="710050436"/>
      </p:ext>
    </p:extLst>
  </p:cSld>
  <p:clrMapOvr>
    <a:masterClrMapping/>
  </p:clrMapOvr>
  <mc:AlternateContent xmlns:mc="http://schemas.openxmlformats.org/markup-compatibility/2006" xmlns:p14="http://schemas.microsoft.com/office/powerpoint/2010/main">
    <mc:Choice Requires="p14">
      <p:transition p14:dur="250" advClick="0" advTm="0">
        <p:fade/>
      </p:transition>
    </mc:Choice>
    <mc:Fallback xmlns="">
      <p:transition advClick="0" advTm="0">
        <p:fade/>
      </p:transition>
    </mc:Fallback>
  </mc:AlternateContent>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t="755" b="-1"/>
          <a:stretch/>
        </p:blipFill>
        <p:spPr>
          <a:xfrm>
            <a:off x="1467702" y="0"/>
            <a:ext cx="9116481" cy="6858000"/>
          </a:xfrm>
          <a:prstGeom prst="rect">
            <a:avLst/>
          </a:prstGeom>
        </p:spPr>
      </p:pic>
    </p:spTree>
    <p:extLst>
      <p:ext uri="{BB962C8B-B14F-4D97-AF65-F5344CB8AC3E}">
        <p14:creationId xmlns:p14="http://schemas.microsoft.com/office/powerpoint/2010/main" val="1039727901"/>
      </p:ext>
    </p:extLst>
  </p:cSld>
  <p:clrMapOvr>
    <a:masterClrMapping/>
  </p:clrMapOvr>
  <mc:AlternateContent xmlns:mc="http://schemas.openxmlformats.org/markup-compatibility/2006" xmlns:p14="http://schemas.microsoft.com/office/powerpoint/2010/main">
    <mc:Choice Requires="p14">
      <p:transition p14:dur="250" advClick="0" advTm="0">
        <p:fade/>
      </p:transition>
    </mc:Choice>
    <mc:Fallback xmlns="">
      <p:transition advClick="0" advTm="0">
        <p:fade/>
      </p:transition>
    </mc:Fallback>
  </mc:AlternateContent>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444087" y="12879"/>
            <a:ext cx="9172575" cy="6844977"/>
          </a:xfrm>
          <a:prstGeom prst="rect">
            <a:avLst/>
          </a:prstGeom>
        </p:spPr>
      </p:pic>
    </p:spTree>
    <p:extLst>
      <p:ext uri="{BB962C8B-B14F-4D97-AF65-F5344CB8AC3E}">
        <p14:creationId xmlns:p14="http://schemas.microsoft.com/office/powerpoint/2010/main" val="2634093568"/>
      </p:ext>
    </p:extLst>
  </p:cSld>
  <p:clrMapOvr>
    <a:masterClrMapping/>
  </p:clrMapOvr>
  <mc:AlternateContent xmlns:mc="http://schemas.openxmlformats.org/markup-compatibility/2006" xmlns:p14="http://schemas.microsoft.com/office/powerpoint/2010/main">
    <mc:Choice Requires="p14">
      <p:transition p14:dur="250" advClick="0" advTm="0">
        <p:fade/>
      </p:transition>
    </mc:Choice>
    <mc:Fallback xmlns="">
      <p:transition advClick="0" advTm="0">
        <p:fade/>
      </p:transition>
    </mc:Fallback>
  </mc:AlternateContent>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t="375" b="325"/>
          <a:stretch/>
        </p:blipFill>
        <p:spPr>
          <a:xfrm>
            <a:off x="1420207" y="12879"/>
            <a:ext cx="9158503" cy="6832242"/>
          </a:xfrm>
          <a:prstGeom prst="rect">
            <a:avLst/>
          </a:prstGeom>
        </p:spPr>
      </p:pic>
    </p:spTree>
    <p:extLst>
      <p:ext uri="{BB962C8B-B14F-4D97-AF65-F5344CB8AC3E}">
        <p14:creationId xmlns:p14="http://schemas.microsoft.com/office/powerpoint/2010/main" val="2479168376"/>
      </p:ext>
    </p:extLst>
  </p:cSld>
  <p:clrMapOvr>
    <a:masterClrMapping/>
  </p:clrMapOvr>
  <mc:AlternateContent xmlns:mc="http://schemas.openxmlformats.org/markup-compatibility/2006" xmlns:p14="http://schemas.microsoft.com/office/powerpoint/2010/main">
    <mc:Choice Requires="p14">
      <p:transition p14:dur="250" advClick="0" advTm="0">
        <p:fade/>
      </p:transition>
    </mc:Choice>
    <mc:Fallback xmlns="">
      <p:transition advClick="0" advTm="0">
        <p:fade/>
      </p:transition>
    </mc:Fallback>
  </mc:AlternateContent>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t="378"/>
          <a:stretch/>
        </p:blipFill>
        <p:spPr>
          <a:xfrm>
            <a:off x="1439368" y="0"/>
            <a:ext cx="9172824" cy="6858000"/>
          </a:xfrm>
          <a:prstGeom prst="rect">
            <a:avLst/>
          </a:prstGeom>
        </p:spPr>
      </p:pic>
    </p:spTree>
    <p:extLst>
      <p:ext uri="{BB962C8B-B14F-4D97-AF65-F5344CB8AC3E}">
        <p14:creationId xmlns:p14="http://schemas.microsoft.com/office/powerpoint/2010/main" val="1412915467"/>
      </p:ext>
    </p:extLst>
  </p:cSld>
  <p:clrMapOvr>
    <a:masterClrMapping/>
  </p:clrMapOvr>
  <mc:AlternateContent xmlns:mc="http://schemas.openxmlformats.org/markup-compatibility/2006" xmlns:p14="http://schemas.microsoft.com/office/powerpoint/2010/main">
    <mc:Choice Requires="p14">
      <p:transition p14:dur="250" advClick="0" advTm="0">
        <p:fade/>
      </p:transition>
    </mc:Choice>
    <mc:Fallback xmlns="">
      <p:transition advClick="0" advTm="0">
        <p:fade/>
      </p:transition>
    </mc:Fallback>
  </mc:AlternateContent>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t="188" b="656"/>
          <a:stretch/>
        </p:blipFill>
        <p:spPr>
          <a:xfrm>
            <a:off x="1455759" y="6362"/>
            <a:ext cx="9104917" cy="6812999"/>
          </a:xfrm>
          <a:prstGeom prst="rect">
            <a:avLst/>
          </a:prstGeom>
        </p:spPr>
      </p:pic>
    </p:spTree>
    <p:extLst>
      <p:ext uri="{BB962C8B-B14F-4D97-AF65-F5344CB8AC3E}">
        <p14:creationId xmlns:p14="http://schemas.microsoft.com/office/powerpoint/2010/main" val="3133318452"/>
      </p:ext>
    </p:extLst>
  </p:cSld>
  <p:clrMapOvr>
    <a:masterClrMapping/>
  </p:clrMapOvr>
  <mc:AlternateContent xmlns:mc="http://schemas.openxmlformats.org/markup-compatibility/2006" xmlns:p14="http://schemas.microsoft.com/office/powerpoint/2010/main">
    <mc:Choice Requires="p14">
      <p:transition p14:dur="250" advClick="0" advTm="0">
        <p:fade/>
      </p:transition>
    </mc:Choice>
    <mc:Fallback xmlns="">
      <p:transition advClick="0" advTm="0">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28159" y="1030545"/>
            <a:ext cx="4532464" cy="5827455"/>
          </a:xfrm>
          <a:prstGeom prst="rect">
            <a:avLst/>
          </a:prstGeom>
        </p:spPr>
      </p:pic>
      <p:sp>
        <p:nvSpPr>
          <p:cNvPr id="2" name="Title 1"/>
          <p:cNvSpPr>
            <a:spLocks noGrp="1"/>
          </p:cNvSpPr>
          <p:nvPr>
            <p:ph type="title"/>
          </p:nvPr>
        </p:nvSpPr>
        <p:spPr/>
        <p:txBody>
          <a:bodyPr>
            <a:normAutofit/>
          </a:bodyPr>
          <a:lstStyle/>
          <a:p>
            <a:r>
              <a:rPr lang="en-US" b="1" dirty="0" smtClean="0">
                <a:solidFill>
                  <a:srgbClr val="0070C0"/>
                </a:solidFill>
              </a:rPr>
              <a:t>3. </a:t>
            </a:r>
            <a:r>
              <a:rPr lang="en-US" b="1" dirty="0">
                <a:solidFill>
                  <a:srgbClr val="0070C0"/>
                </a:solidFill>
              </a:rPr>
              <a:t>Supporting the President/CEO</a:t>
            </a:r>
            <a:br>
              <a:rPr lang="en-US" b="1" dirty="0">
                <a:solidFill>
                  <a:srgbClr val="0070C0"/>
                </a:solidFill>
              </a:rPr>
            </a:br>
            <a:endParaRPr lang="en-US" b="1" dirty="0">
              <a:solidFill>
                <a:srgbClr val="0070C0"/>
              </a:solidFill>
            </a:endParaRPr>
          </a:p>
        </p:txBody>
      </p:sp>
      <p:sp>
        <p:nvSpPr>
          <p:cNvPr id="3" name="Content Placeholder 2"/>
          <p:cNvSpPr>
            <a:spLocks noGrp="1"/>
          </p:cNvSpPr>
          <p:nvPr>
            <p:ph idx="1"/>
          </p:nvPr>
        </p:nvSpPr>
        <p:spPr>
          <a:xfrm>
            <a:off x="273165" y="2017249"/>
            <a:ext cx="6174980" cy="2598820"/>
          </a:xfrm>
        </p:spPr>
        <p:txBody>
          <a:bodyPr>
            <a:normAutofit/>
          </a:bodyPr>
          <a:lstStyle/>
          <a:p>
            <a:r>
              <a:rPr lang="en-US" sz="4000" b="1" i="1" dirty="0" smtClean="0">
                <a:solidFill>
                  <a:schemeClr val="accent6">
                    <a:lumMod val="50000"/>
                  </a:schemeClr>
                </a:solidFill>
              </a:rPr>
              <a:t>The true measure of an IR office is the success of the institution, the president, and the institutional plan.</a:t>
            </a:r>
          </a:p>
          <a:p>
            <a:endParaRPr lang="en-US" sz="4000" b="1" dirty="0" smtClean="0"/>
          </a:p>
          <a:p>
            <a:pPr marL="0" indent="0">
              <a:buNone/>
            </a:pPr>
            <a:endParaRPr lang="en-US" sz="4000" b="1" dirty="0"/>
          </a:p>
          <a:p>
            <a:endParaRPr lang="en-US" sz="4000" b="1" dirty="0" smtClean="0"/>
          </a:p>
          <a:p>
            <a:endParaRPr lang="en-US" sz="4000" b="1" dirty="0"/>
          </a:p>
          <a:p>
            <a:endParaRPr lang="en-US" sz="4000" b="1" dirty="0" smtClean="0"/>
          </a:p>
        </p:txBody>
      </p:sp>
    </p:spTree>
    <p:extLst>
      <p:ext uri="{BB962C8B-B14F-4D97-AF65-F5344CB8AC3E}">
        <p14:creationId xmlns:p14="http://schemas.microsoft.com/office/powerpoint/2010/main" val="3884926521"/>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t="377" b="843"/>
          <a:stretch/>
        </p:blipFill>
        <p:spPr>
          <a:xfrm>
            <a:off x="1427274" y="6286"/>
            <a:ext cx="9146281" cy="6838835"/>
          </a:xfrm>
          <a:prstGeom prst="rect">
            <a:avLst/>
          </a:prstGeom>
        </p:spPr>
      </p:pic>
    </p:spTree>
    <p:extLst>
      <p:ext uri="{BB962C8B-B14F-4D97-AF65-F5344CB8AC3E}">
        <p14:creationId xmlns:p14="http://schemas.microsoft.com/office/powerpoint/2010/main" val="737052600"/>
      </p:ext>
    </p:extLst>
  </p:cSld>
  <p:clrMapOvr>
    <a:masterClrMapping/>
  </p:clrMapOvr>
  <mc:AlternateContent xmlns:mc="http://schemas.openxmlformats.org/markup-compatibility/2006" xmlns:p14="http://schemas.microsoft.com/office/powerpoint/2010/main">
    <mc:Choice Requires="p14">
      <p:transition p14:dur="250" advClick="0" advTm="0">
        <p:fade/>
      </p:transition>
    </mc:Choice>
    <mc:Fallback xmlns="">
      <p:transition advClick="0" advTm="0">
        <p:fade/>
      </p:transition>
    </mc:Fallback>
  </mc:AlternateContent>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t="375" b="511"/>
          <a:stretch/>
        </p:blipFill>
        <p:spPr>
          <a:xfrm>
            <a:off x="1398697" y="0"/>
            <a:ext cx="9174858" cy="6864392"/>
          </a:xfrm>
          <a:prstGeom prst="rect">
            <a:avLst/>
          </a:prstGeom>
        </p:spPr>
      </p:pic>
    </p:spTree>
    <p:extLst>
      <p:ext uri="{BB962C8B-B14F-4D97-AF65-F5344CB8AC3E}">
        <p14:creationId xmlns:p14="http://schemas.microsoft.com/office/powerpoint/2010/main" val="1550605562"/>
      </p:ext>
    </p:extLst>
  </p:cSld>
  <p:clrMapOvr>
    <a:masterClrMapping/>
  </p:clrMapOvr>
  <mc:AlternateContent xmlns:mc="http://schemas.openxmlformats.org/markup-compatibility/2006" xmlns:p14="http://schemas.microsoft.com/office/powerpoint/2010/main">
    <mc:Choice Requires="p14">
      <p:transition p14:dur="250" advClick="0" advTm="0">
        <p:fade/>
      </p:transition>
    </mc:Choice>
    <mc:Fallback xmlns="">
      <p:transition advClick="0" advTm="0">
        <p:fade/>
      </p:transition>
    </mc:Fallback>
  </mc:AlternateContent>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t="189" b="944"/>
          <a:stretch/>
        </p:blipFill>
        <p:spPr>
          <a:xfrm>
            <a:off x="1348281" y="0"/>
            <a:ext cx="9212396" cy="6845121"/>
          </a:xfrm>
          <a:prstGeom prst="rect">
            <a:avLst/>
          </a:prstGeom>
        </p:spPr>
      </p:pic>
    </p:spTree>
    <p:extLst>
      <p:ext uri="{BB962C8B-B14F-4D97-AF65-F5344CB8AC3E}">
        <p14:creationId xmlns:p14="http://schemas.microsoft.com/office/powerpoint/2010/main" val="3622356186"/>
      </p:ext>
    </p:extLst>
  </p:cSld>
  <p:clrMapOvr>
    <a:masterClrMapping/>
  </p:clrMapOvr>
  <mc:AlternateContent xmlns:mc="http://schemas.openxmlformats.org/markup-compatibility/2006" xmlns:p14="http://schemas.microsoft.com/office/powerpoint/2010/main">
    <mc:Choice Requires="p14">
      <p:transition p14:dur="250" advClick="0" advTm="0">
        <p:fade/>
      </p:transition>
    </mc:Choice>
    <mc:Fallback xmlns="">
      <p:transition advClick="0" advTm="0">
        <p:fade/>
      </p:transition>
    </mc:Fallback>
  </mc:AlternateContent>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t="754" b="604"/>
          <a:stretch/>
        </p:blipFill>
        <p:spPr>
          <a:xfrm>
            <a:off x="1374012" y="0"/>
            <a:ext cx="9199544" cy="6858000"/>
          </a:xfrm>
          <a:prstGeom prst="rect">
            <a:avLst/>
          </a:prstGeom>
        </p:spPr>
      </p:pic>
    </p:spTree>
    <p:extLst>
      <p:ext uri="{BB962C8B-B14F-4D97-AF65-F5344CB8AC3E}">
        <p14:creationId xmlns:p14="http://schemas.microsoft.com/office/powerpoint/2010/main" val="1573364455"/>
      </p:ext>
    </p:extLst>
  </p:cSld>
  <p:clrMapOvr>
    <a:masterClrMapping/>
  </p:clrMapOvr>
  <mc:AlternateContent xmlns:mc="http://schemas.openxmlformats.org/markup-compatibility/2006" xmlns:p14="http://schemas.microsoft.com/office/powerpoint/2010/main">
    <mc:Choice Requires="p14">
      <p:transition p14:dur="250" advClick="0" advTm="0">
        <p:fade/>
      </p:transition>
    </mc:Choice>
    <mc:Fallback xmlns="">
      <p:transition advClick="0" advTm="0">
        <p:fade/>
      </p:transition>
    </mc:Fallback>
  </mc:AlternateContent>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t="376" b="990"/>
          <a:stretch/>
        </p:blipFill>
        <p:spPr>
          <a:xfrm>
            <a:off x="1381171" y="0"/>
            <a:ext cx="9205263" cy="6858000"/>
          </a:xfrm>
          <a:prstGeom prst="rect">
            <a:avLst/>
          </a:prstGeom>
        </p:spPr>
      </p:pic>
    </p:spTree>
    <p:extLst>
      <p:ext uri="{BB962C8B-B14F-4D97-AF65-F5344CB8AC3E}">
        <p14:creationId xmlns:p14="http://schemas.microsoft.com/office/powerpoint/2010/main" val="143471588"/>
      </p:ext>
    </p:extLst>
  </p:cSld>
  <p:clrMapOvr>
    <a:masterClrMapping/>
  </p:clrMapOvr>
  <mc:AlternateContent xmlns:mc="http://schemas.openxmlformats.org/markup-compatibility/2006" xmlns:p14="http://schemas.microsoft.com/office/powerpoint/2010/main">
    <mc:Choice Requires="p14">
      <p:transition p14:dur="250" advClick="0" advTm="0">
        <p:fade/>
      </p:transition>
    </mc:Choice>
    <mc:Fallback xmlns="">
      <p:transition advClick="0" advTm="0">
        <p:fade/>
      </p:transition>
    </mc:Fallback>
  </mc:AlternateContent>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t="375" b="467"/>
          <a:stretch/>
        </p:blipFill>
        <p:spPr>
          <a:xfrm>
            <a:off x="1373477" y="0"/>
            <a:ext cx="9226946" cy="6858000"/>
          </a:xfrm>
          <a:prstGeom prst="rect">
            <a:avLst/>
          </a:prstGeom>
        </p:spPr>
      </p:pic>
    </p:spTree>
    <p:extLst>
      <p:ext uri="{BB962C8B-B14F-4D97-AF65-F5344CB8AC3E}">
        <p14:creationId xmlns:p14="http://schemas.microsoft.com/office/powerpoint/2010/main" val="1714153395"/>
      </p:ext>
    </p:extLst>
  </p:cSld>
  <p:clrMapOvr>
    <a:masterClrMapping/>
  </p:clrMapOvr>
  <mc:AlternateContent xmlns:mc="http://schemas.openxmlformats.org/markup-compatibility/2006" xmlns:p14="http://schemas.microsoft.com/office/powerpoint/2010/main">
    <mc:Choice Requires="p14">
      <p:transition p14:dur="250" advClick="0" advTm="0">
        <p:fade/>
      </p:transition>
    </mc:Choice>
    <mc:Fallback xmlns="">
      <p:transition advClick="0" advTm="0">
        <p:fade/>
      </p:transition>
    </mc:Fallback>
  </mc:AlternateContent>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t="376" b="653"/>
          <a:stretch/>
        </p:blipFill>
        <p:spPr>
          <a:xfrm>
            <a:off x="1351075" y="-3832"/>
            <a:ext cx="9246944" cy="6861832"/>
          </a:xfrm>
          <a:prstGeom prst="rect">
            <a:avLst/>
          </a:prstGeom>
        </p:spPr>
      </p:pic>
    </p:spTree>
    <p:extLst>
      <p:ext uri="{BB962C8B-B14F-4D97-AF65-F5344CB8AC3E}">
        <p14:creationId xmlns:p14="http://schemas.microsoft.com/office/powerpoint/2010/main" val="4188734501"/>
      </p:ext>
    </p:extLst>
  </p:cSld>
  <p:clrMapOvr>
    <a:masterClrMapping/>
  </p:clrMapOvr>
  <mc:AlternateContent xmlns:mc="http://schemas.openxmlformats.org/markup-compatibility/2006" xmlns:p14="http://schemas.microsoft.com/office/powerpoint/2010/main">
    <mc:Choice Requires="p14">
      <p:transition p14:dur="250" advClick="0" advTm="0">
        <p:fade/>
      </p:transition>
    </mc:Choice>
    <mc:Fallback xmlns="">
      <p:transition advClick="0" advTm="0">
        <p:fade/>
      </p:transition>
    </mc:Fallback>
  </mc:AlternateContent>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t="563" b="880"/>
          <a:stretch/>
        </p:blipFill>
        <p:spPr>
          <a:xfrm>
            <a:off x="1389171" y="0"/>
            <a:ext cx="9223021" cy="6858000"/>
          </a:xfrm>
          <a:prstGeom prst="rect">
            <a:avLst/>
          </a:prstGeom>
        </p:spPr>
      </p:pic>
    </p:spTree>
    <p:extLst>
      <p:ext uri="{BB962C8B-B14F-4D97-AF65-F5344CB8AC3E}">
        <p14:creationId xmlns:p14="http://schemas.microsoft.com/office/powerpoint/2010/main" val="2886342884"/>
      </p:ext>
    </p:extLst>
  </p:cSld>
  <p:clrMapOvr>
    <a:masterClrMapping/>
  </p:clrMapOvr>
  <mc:AlternateContent xmlns:mc="http://schemas.openxmlformats.org/markup-compatibility/2006" xmlns:p14="http://schemas.microsoft.com/office/powerpoint/2010/main">
    <mc:Choice Requires="p14">
      <p:transition p14:dur="250" advClick="0" advTm="0">
        <p:fade/>
      </p:transition>
    </mc:Choice>
    <mc:Fallback xmlns="">
      <p:transition advClick="0" advTm="0">
        <p:fade/>
      </p:transition>
    </mc:Fallback>
  </mc:AlternateContent>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t="206" b="658"/>
          <a:stretch/>
        </p:blipFill>
        <p:spPr>
          <a:xfrm>
            <a:off x="1388638" y="-1"/>
            <a:ext cx="9185153" cy="6858001"/>
          </a:xfrm>
          <a:prstGeom prst="rect">
            <a:avLst/>
          </a:prstGeom>
        </p:spPr>
      </p:pic>
    </p:spTree>
    <p:extLst>
      <p:ext uri="{BB962C8B-B14F-4D97-AF65-F5344CB8AC3E}">
        <p14:creationId xmlns:p14="http://schemas.microsoft.com/office/powerpoint/2010/main" val="375395656"/>
      </p:ext>
    </p:extLst>
  </p:cSld>
  <p:clrMapOvr>
    <a:masterClrMapping/>
  </p:clrMapOvr>
  <mc:AlternateContent xmlns:mc="http://schemas.openxmlformats.org/markup-compatibility/2006" xmlns:p14="http://schemas.microsoft.com/office/powerpoint/2010/main">
    <mc:Choice Requires="p14">
      <p:transition p14:dur="250" advClick="0" advTm="0">
        <p:fade/>
      </p:transition>
    </mc:Choice>
    <mc:Fallback xmlns="">
      <p:transition advClick="0" advTm="0">
        <p:fade/>
      </p:transition>
    </mc:Fallback>
  </mc:AlternateContent>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b="470"/>
          <a:stretch/>
        </p:blipFill>
        <p:spPr>
          <a:xfrm>
            <a:off x="1358339" y="0"/>
            <a:ext cx="9228095" cy="6858000"/>
          </a:xfrm>
          <a:prstGeom prst="rect">
            <a:avLst/>
          </a:prstGeom>
        </p:spPr>
      </p:pic>
    </p:spTree>
    <p:extLst>
      <p:ext uri="{BB962C8B-B14F-4D97-AF65-F5344CB8AC3E}">
        <p14:creationId xmlns:p14="http://schemas.microsoft.com/office/powerpoint/2010/main" val="2583160210"/>
      </p:ext>
    </p:extLst>
  </p:cSld>
  <p:clrMapOvr>
    <a:masterClrMapping/>
  </p:clrMapOvr>
  <mc:AlternateContent xmlns:mc="http://schemas.openxmlformats.org/markup-compatibility/2006" xmlns:p14="http://schemas.microsoft.com/office/powerpoint/2010/main">
    <mc:Choice Requires="p14">
      <p:transition p14:dur="250" advClick="0" advTm="0">
        <p:fade/>
      </p:transition>
    </mc:Choice>
    <mc:Fallback xmlns="">
      <p:transition advClick="0" advTm="0">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1082" y="1690690"/>
            <a:ext cx="10515600" cy="4351338"/>
          </a:xfrm>
        </p:spPr>
        <p:txBody>
          <a:bodyPr/>
          <a:lstStyle/>
          <a:p>
            <a:pPr marL="0" indent="0">
              <a:buNone/>
            </a:pPr>
            <a:r>
              <a:rPr lang="en-US" b="1" dirty="0">
                <a:solidFill>
                  <a:srgbClr val="002060"/>
                </a:solidFill>
              </a:rPr>
              <a:t>Reality 1. More often than not, the </a:t>
            </a:r>
            <a:r>
              <a:rPr lang="en-US" b="1" dirty="0" smtClean="0">
                <a:solidFill>
                  <a:srgbClr val="002060"/>
                </a:solidFill>
              </a:rPr>
              <a:t>campus </a:t>
            </a:r>
            <a:r>
              <a:rPr lang="en-US" b="1" dirty="0">
                <a:solidFill>
                  <a:srgbClr val="002060"/>
                </a:solidFill>
              </a:rPr>
              <a:t>president will not </a:t>
            </a:r>
            <a:r>
              <a:rPr lang="en-US" b="1" dirty="0" smtClean="0">
                <a:solidFill>
                  <a:srgbClr val="002060"/>
                </a:solidFill>
              </a:rPr>
              <a:t>have </a:t>
            </a:r>
            <a:r>
              <a:rPr lang="en-US" b="1" dirty="0">
                <a:solidFill>
                  <a:srgbClr val="002060"/>
                </a:solidFill>
              </a:rPr>
              <a:t>leadership </a:t>
            </a:r>
            <a:r>
              <a:rPr lang="en-US" b="1" dirty="0" smtClean="0">
                <a:solidFill>
                  <a:srgbClr val="002060"/>
                </a:solidFill>
              </a:rPr>
              <a:t>experience </a:t>
            </a:r>
            <a:r>
              <a:rPr lang="en-US" b="1" dirty="0">
                <a:solidFill>
                  <a:srgbClr val="002060"/>
                </a:solidFill>
              </a:rPr>
              <a:t>in governing all aspects of a </a:t>
            </a:r>
            <a:r>
              <a:rPr lang="en-US" b="1" dirty="0" smtClean="0">
                <a:solidFill>
                  <a:srgbClr val="002060"/>
                </a:solidFill>
              </a:rPr>
              <a:t>campus.</a:t>
            </a:r>
          </a:p>
          <a:p>
            <a:r>
              <a:rPr lang="en-US" sz="2400" dirty="0" smtClean="0"/>
              <a:t>Only </a:t>
            </a:r>
            <a:r>
              <a:rPr lang="en-US" sz="2400" dirty="0"/>
              <a:t>about one in five (21 percent) had served as a college president prior to becoming president at a current campus. </a:t>
            </a:r>
            <a:endParaRPr lang="en-US" sz="2400" dirty="0" smtClean="0"/>
          </a:p>
          <a:p>
            <a:r>
              <a:rPr lang="en-US" sz="2400" dirty="0" smtClean="0"/>
              <a:t>Academic </a:t>
            </a:r>
            <a:r>
              <a:rPr lang="en-US" sz="2400" dirty="0"/>
              <a:t>vice presidents and provosts account for 43 percent of </a:t>
            </a:r>
            <a:r>
              <a:rPr lang="en-US" sz="2400" dirty="0" smtClean="0"/>
              <a:t>presidents</a:t>
            </a:r>
          </a:p>
          <a:p>
            <a:r>
              <a:rPr lang="en-US" sz="2400" dirty="0" smtClean="0"/>
              <a:t>Another </a:t>
            </a:r>
            <a:r>
              <a:rPr lang="en-US" sz="2400" dirty="0"/>
              <a:t>13 percent come from outside higher education </a:t>
            </a:r>
            <a:endParaRPr lang="en-US" sz="2400" dirty="0" smtClean="0"/>
          </a:p>
          <a:p>
            <a:pPr marL="0" indent="0">
              <a:buNone/>
            </a:pPr>
            <a:r>
              <a:rPr lang="en-US" sz="2400" dirty="0" smtClean="0"/>
              <a:t>						(</a:t>
            </a:r>
            <a:r>
              <a:rPr lang="en-US" sz="2400" dirty="0"/>
              <a:t>Chronicle of Higher </a:t>
            </a:r>
            <a:r>
              <a:rPr lang="en-US" sz="2400" dirty="0" smtClean="0"/>
              <a:t>Education). </a:t>
            </a:r>
            <a:endParaRPr lang="en-US" sz="2400" dirty="0"/>
          </a:p>
        </p:txBody>
      </p:sp>
      <p:sp>
        <p:nvSpPr>
          <p:cNvPr id="5" name="Title 1"/>
          <p:cNvSpPr>
            <a:spLocks noGrp="1"/>
          </p:cNvSpPr>
          <p:nvPr>
            <p:ph type="title"/>
          </p:nvPr>
        </p:nvSpPr>
        <p:spPr>
          <a:xfrm>
            <a:off x="761082" y="365127"/>
            <a:ext cx="10515600" cy="1325563"/>
          </a:xfrm>
        </p:spPr>
        <p:txBody>
          <a:bodyPr>
            <a:normAutofit/>
          </a:bodyPr>
          <a:lstStyle/>
          <a:p>
            <a:r>
              <a:rPr lang="en-US" b="1" dirty="0" smtClean="0">
                <a:solidFill>
                  <a:srgbClr val="0070C0"/>
                </a:solidFill>
              </a:rPr>
              <a:t>3. </a:t>
            </a:r>
            <a:r>
              <a:rPr lang="en-US" b="1" dirty="0">
                <a:solidFill>
                  <a:srgbClr val="0070C0"/>
                </a:solidFill>
              </a:rPr>
              <a:t>Supporting the </a:t>
            </a:r>
            <a:r>
              <a:rPr lang="en-US" b="1" dirty="0" smtClean="0">
                <a:solidFill>
                  <a:srgbClr val="0070C0"/>
                </a:solidFill>
              </a:rPr>
              <a:t>President/CEO</a:t>
            </a:r>
            <a:br>
              <a:rPr lang="en-US" b="1" dirty="0" smtClean="0">
                <a:solidFill>
                  <a:srgbClr val="0070C0"/>
                </a:solidFill>
              </a:rPr>
            </a:br>
            <a:r>
              <a:rPr lang="en-US" b="1" dirty="0" smtClean="0"/>
              <a:t>Presidential Realities</a:t>
            </a:r>
            <a:endParaRPr lang="en-US" b="1" dirty="0">
              <a:solidFill>
                <a:srgbClr val="0070C0"/>
              </a:solidFill>
            </a:endParaRPr>
          </a:p>
        </p:txBody>
      </p:sp>
      <p:pic>
        <p:nvPicPr>
          <p:cNvPr id="7" name="Picture 6"/>
          <p:cNvPicPr>
            <a:picLocks noChangeAspect="1"/>
          </p:cNvPicPr>
          <p:nvPr/>
        </p:nvPicPr>
        <p:blipFill rotWithShape="1">
          <a:blip r:embed="rId2"/>
          <a:srcRect b="20830"/>
          <a:stretch/>
        </p:blipFill>
        <p:spPr>
          <a:xfrm>
            <a:off x="192910" y="4734624"/>
            <a:ext cx="11762113" cy="2051766"/>
          </a:xfrm>
          <a:prstGeom prst="rect">
            <a:avLst/>
          </a:prstGeom>
        </p:spPr>
      </p:pic>
    </p:spTree>
    <p:extLst>
      <p:ext uri="{BB962C8B-B14F-4D97-AF65-F5344CB8AC3E}">
        <p14:creationId xmlns:p14="http://schemas.microsoft.com/office/powerpoint/2010/main" val="2715656866"/>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t="566" b="841"/>
          <a:stretch/>
        </p:blipFill>
        <p:spPr>
          <a:xfrm>
            <a:off x="1330637" y="0"/>
            <a:ext cx="9264270" cy="6858000"/>
          </a:xfrm>
          <a:prstGeom prst="rect">
            <a:avLst/>
          </a:prstGeom>
        </p:spPr>
      </p:pic>
    </p:spTree>
    <p:extLst>
      <p:ext uri="{BB962C8B-B14F-4D97-AF65-F5344CB8AC3E}">
        <p14:creationId xmlns:p14="http://schemas.microsoft.com/office/powerpoint/2010/main" val="1249326009"/>
      </p:ext>
    </p:extLst>
  </p:cSld>
  <p:clrMapOvr>
    <a:masterClrMapping/>
  </p:clrMapOvr>
  <mc:AlternateContent xmlns:mc="http://schemas.openxmlformats.org/markup-compatibility/2006" xmlns:p14="http://schemas.microsoft.com/office/powerpoint/2010/main">
    <mc:Choice Requires="p14">
      <p:transition p14:dur="250" advClick="0" advTm="0">
        <p:fade/>
      </p:transition>
    </mc:Choice>
    <mc:Fallback xmlns="">
      <p:transition advClick="0" advTm="0">
        <p:fade/>
      </p:transition>
    </mc:Fallback>
  </mc:AlternateContent>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t="519" b="515"/>
          <a:stretch/>
        </p:blipFill>
        <p:spPr>
          <a:xfrm>
            <a:off x="1341216" y="0"/>
            <a:ext cx="9206582" cy="6858000"/>
          </a:xfrm>
          <a:prstGeom prst="rect">
            <a:avLst/>
          </a:prstGeom>
        </p:spPr>
      </p:pic>
    </p:spTree>
    <p:extLst>
      <p:ext uri="{BB962C8B-B14F-4D97-AF65-F5344CB8AC3E}">
        <p14:creationId xmlns:p14="http://schemas.microsoft.com/office/powerpoint/2010/main" val="4207467906"/>
      </p:ext>
    </p:extLst>
  </p:cSld>
  <p:clrMapOvr>
    <a:masterClrMapping/>
  </p:clrMapOvr>
  <mc:AlternateContent xmlns:mc="http://schemas.openxmlformats.org/markup-compatibility/2006" xmlns:p14="http://schemas.microsoft.com/office/powerpoint/2010/main">
    <mc:Choice Requires="p14">
      <p:transition p14:dur="250" advClick="0" advTm="0">
        <p:fade/>
      </p:transition>
    </mc:Choice>
    <mc:Fallback xmlns="">
      <p:transition advClick="0" advTm="0">
        <p:fade/>
      </p:transition>
    </mc:Fallback>
  </mc:AlternateContent>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t="566" b="406"/>
          <a:stretch/>
        </p:blipFill>
        <p:spPr>
          <a:xfrm>
            <a:off x="1322524" y="0"/>
            <a:ext cx="9256918" cy="6858000"/>
          </a:xfrm>
          <a:prstGeom prst="rect">
            <a:avLst/>
          </a:prstGeom>
        </p:spPr>
      </p:pic>
    </p:spTree>
    <p:extLst>
      <p:ext uri="{BB962C8B-B14F-4D97-AF65-F5344CB8AC3E}">
        <p14:creationId xmlns:p14="http://schemas.microsoft.com/office/powerpoint/2010/main" val="2005176852"/>
      </p:ext>
    </p:extLst>
  </p:cSld>
  <p:clrMapOvr>
    <a:masterClrMapping/>
  </p:clrMapOvr>
  <mc:AlternateContent xmlns:mc="http://schemas.openxmlformats.org/markup-compatibility/2006" xmlns:p14="http://schemas.microsoft.com/office/powerpoint/2010/main">
    <mc:Choice Requires="p14">
      <p:transition p14:dur="250" advClick="0" advTm="0">
        <p:fade/>
      </p:transition>
    </mc:Choice>
    <mc:Fallback xmlns="">
      <p:transition advClick="0" advTm="0">
        <p:fade/>
      </p:transition>
    </mc:Fallback>
  </mc:AlternateContent>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t="376" b="469"/>
          <a:stretch/>
        </p:blipFill>
        <p:spPr>
          <a:xfrm>
            <a:off x="1307697" y="0"/>
            <a:ext cx="9265858" cy="6858000"/>
          </a:xfrm>
          <a:prstGeom prst="rect">
            <a:avLst/>
          </a:prstGeom>
        </p:spPr>
      </p:pic>
    </p:spTree>
    <p:extLst>
      <p:ext uri="{BB962C8B-B14F-4D97-AF65-F5344CB8AC3E}">
        <p14:creationId xmlns:p14="http://schemas.microsoft.com/office/powerpoint/2010/main" val="3416114831"/>
      </p:ext>
    </p:extLst>
  </p:cSld>
  <p:clrMapOvr>
    <a:masterClrMapping/>
  </p:clrMapOvr>
  <mc:AlternateContent xmlns:mc="http://schemas.openxmlformats.org/markup-compatibility/2006" xmlns:p14="http://schemas.microsoft.com/office/powerpoint/2010/main">
    <mc:Choice Requires="p14">
      <p:transition p14:dur="250" advClick="0" advTm="0">
        <p:fade/>
      </p:transition>
    </mc:Choice>
    <mc:Fallback xmlns="">
      <p:transition advClick="0" advTm="0">
        <p:fade/>
      </p:transition>
    </mc:Fallback>
  </mc:AlternateContent>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t="754" b="864"/>
          <a:stretch/>
        </p:blipFill>
        <p:spPr>
          <a:xfrm>
            <a:off x="1390918" y="-2"/>
            <a:ext cx="9169757" cy="6845765"/>
          </a:xfrm>
          <a:prstGeom prst="rect">
            <a:avLst/>
          </a:prstGeom>
        </p:spPr>
      </p:pic>
    </p:spTree>
    <p:extLst>
      <p:ext uri="{BB962C8B-B14F-4D97-AF65-F5344CB8AC3E}">
        <p14:creationId xmlns:p14="http://schemas.microsoft.com/office/powerpoint/2010/main" val="3363055678"/>
      </p:ext>
    </p:extLst>
  </p:cSld>
  <p:clrMapOvr>
    <a:masterClrMapping/>
  </p:clrMapOvr>
  <mc:AlternateContent xmlns:mc="http://schemas.openxmlformats.org/markup-compatibility/2006" xmlns:p14="http://schemas.microsoft.com/office/powerpoint/2010/main">
    <mc:Choice Requires="p14">
      <p:transition p14:dur="250" advClick="0" advTm="0">
        <p:fade/>
      </p:transition>
    </mc:Choice>
    <mc:Fallback xmlns="">
      <p:transition advClick="0" advTm="0">
        <p:fade/>
      </p:transition>
    </mc:Fallback>
  </mc:AlternateContent>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t="938" b="472"/>
          <a:stretch/>
        </p:blipFill>
        <p:spPr>
          <a:xfrm>
            <a:off x="1300633" y="-1"/>
            <a:ext cx="9285801" cy="6860468"/>
          </a:xfrm>
          <a:prstGeom prst="rect">
            <a:avLst/>
          </a:prstGeom>
        </p:spPr>
      </p:pic>
    </p:spTree>
    <p:extLst>
      <p:ext uri="{BB962C8B-B14F-4D97-AF65-F5344CB8AC3E}">
        <p14:creationId xmlns:p14="http://schemas.microsoft.com/office/powerpoint/2010/main" val="4178657159"/>
      </p:ext>
    </p:extLst>
  </p:cSld>
  <p:clrMapOvr>
    <a:masterClrMapping/>
  </p:clrMapOvr>
  <mc:AlternateContent xmlns:mc="http://schemas.openxmlformats.org/markup-compatibility/2006" xmlns:p14="http://schemas.microsoft.com/office/powerpoint/2010/main">
    <mc:Choice Requires="p14">
      <p:transition p14:dur="250" advClick="0" advTm="0">
        <p:fade/>
      </p:transition>
    </mc:Choice>
    <mc:Fallback xmlns="">
      <p:transition advClick="0" advTm="0">
        <p:fade/>
      </p:transition>
    </mc:Fallback>
  </mc:AlternateContent>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t="562" b="334"/>
          <a:stretch/>
        </p:blipFill>
        <p:spPr>
          <a:xfrm>
            <a:off x="1290617" y="0"/>
            <a:ext cx="9270060" cy="6867264"/>
          </a:xfrm>
          <a:prstGeom prst="rect">
            <a:avLst/>
          </a:prstGeom>
        </p:spPr>
      </p:pic>
    </p:spTree>
    <p:extLst>
      <p:ext uri="{BB962C8B-B14F-4D97-AF65-F5344CB8AC3E}">
        <p14:creationId xmlns:p14="http://schemas.microsoft.com/office/powerpoint/2010/main" val="3453871388"/>
      </p:ext>
    </p:extLst>
  </p:cSld>
  <p:clrMapOvr>
    <a:masterClrMapping/>
  </p:clrMapOvr>
  <mc:AlternateContent xmlns:mc="http://schemas.openxmlformats.org/markup-compatibility/2006" xmlns:p14="http://schemas.microsoft.com/office/powerpoint/2010/main">
    <mc:Choice Requires="p14">
      <p:transition p14:dur="250" advClick="0" advTm="0">
        <p:fade/>
      </p:transition>
    </mc:Choice>
    <mc:Fallback xmlns="">
      <p:transition advClick="0" advTm="0">
        <p:fade/>
      </p:transition>
    </mc:Fallback>
  </mc:AlternateContent>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t="514" b="654"/>
          <a:stretch/>
        </p:blipFill>
        <p:spPr>
          <a:xfrm>
            <a:off x="1352283" y="6439"/>
            <a:ext cx="9272788" cy="6838682"/>
          </a:xfrm>
          <a:prstGeom prst="rect">
            <a:avLst/>
          </a:prstGeom>
        </p:spPr>
      </p:pic>
    </p:spTree>
    <p:extLst>
      <p:ext uri="{BB962C8B-B14F-4D97-AF65-F5344CB8AC3E}">
        <p14:creationId xmlns:p14="http://schemas.microsoft.com/office/powerpoint/2010/main" val="2334855637"/>
      </p:ext>
    </p:extLst>
  </p:cSld>
  <p:clrMapOvr>
    <a:masterClrMapping/>
  </p:clrMapOvr>
  <mc:AlternateContent xmlns:mc="http://schemas.openxmlformats.org/markup-compatibility/2006" xmlns:p14="http://schemas.microsoft.com/office/powerpoint/2010/main">
    <mc:Choice Requires="p14">
      <p:transition p14:dur="250" advClick="0" advTm="0">
        <p:fade/>
      </p:transition>
    </mc:Choice>
    <mc:Fallback xmlns="">
      <p:transition advClick="0" advTm="0">
        <p:fade/>
      </p:transition>
    </mc:Fallback>
  </mc:AlternateContent>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t="376"/>
          <a:stretch/>
        </p:blipFill>
        <p:spPr>
          <a:xfrm>
            <a:off x="1352282" y="5974"/>
            <a:ext cx="9221273" cy="6852026"/>
          </a:xfrm>
          <a:prstGeom prst="rect">
            <a:avLst/>
          </a:prstGeom>
        </p:spPr>
      </p:pic>
    </p:spTree>
    <p:extLst>
      <p:ext uri="{BB962C8B-B14F-4D97-AF65-F5344CB8AC3E}">
        <p14:creationId xmlns:p14="http://schemas.microsoft.com/office/powerpoint/2010/main" val="3132264670"/>
      </p:ext>
    </p:extLst>
  </p:cSld>
  <p:clrMapOvr>
    <a:masterClrMapping/>
  </p:clrMapOvr>
  <mc:AlternateContent xmlns:mc="http://schemas.openxmlformats.org/markup-compatibility/2006" xmlns:p14="http://schemas.microsoft.com/office/powerpoint/2010/main">
    <mc:Choice Requires="p14">
      <p:transition p14:dur="250" advClick="0" advTm="0">
        <p:fade/>
      </p:transition>
    </mc:Choice>
    <mc:Fallback xmlns="">
      <p:transition advClick="0" advTm="0">
        <p:fade/>
      </p:transition>
    </mc:Fallback>
  </mc:AlternateContent>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t="567"/>
          <a:stretch/>
        </p:blipFill>
        <p:spPr>
          <a:xfrm>
            <a:off x="1455313" y="-3246"/>
            <a:ext cx="9156879" cy="6848367"/>
          </a:xfrm>
          <a:prstGeom prst="rect">
            <a:avLst/>
          </a:prstGeom>
        </p:spPr>
      </p:pic>
    </p:spTree>
    <p:extLst>
      <p:ext uri="{BB962C8B-B14F-4D97-AF65-F5344CB8AC3E}">
        <p14:creationId xmlns:p14="http://schemas.microsoft.com/office/powerpoint/2010/main" val="195629567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311425" y="6165962"/>
            <a:ext cx="3707296" cy="328590"/>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Tan: of interest </a:t>
            </a:r>
            <a:endParaRPr lang="en-US" dirty="0">
              <a:solidFill>
                <a:schemeClr val="tx1"/>
              </a:solidFill>
            </a:endParaRPr>
          </a:p>
        </p:txBody>
      </p:sp>
      <p:sp>
        <p:nvSpPr>
          <p:cNvPr id="11" name="Rectangle 10"/>
          <p:cNvSpPr/>
          <p:nvPr/>
        </p:nvSpPr>
        <p:spPr>
          <a:xfrm>
            <a:off x="311425" y="5491458"/>
            <a:ext cx="3707296" cy="32859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Yellow: highest in Category </a:t>
            </a:r>
            <a:endParaRPr lang="en-US" dirty="0">
              <a:solidFill>
                <a:schemeClr val="tx1"/>
              </a:solidFill>
            </a:endParaRPr>
          </a:p>
        </p:txBody>
      </p:sp>
      <p:sp>
        <p:nvSpPr>
          <p:cNvPr id="12" name="Rectangle 11"/>
          <p:cNvSpPr/>
          <p:nvPr/>
        </p:nvSpPr>
        <p:spPr>
          <a:xfrm>
            <a:off x="311425" y="5837372"/>
            <a:ext cx="3707296" cy="328590"/>
          </a:xfrm>
          <a:prstGeom prst="rec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Grey: lowest in Category </a:t>
            </a:r>
            <a:endParaRPr lang="en-US" dirty="0">
              <a:solidFill>
                <a:schemeClr val="tx1"/>
              </a:solidFill>
            </a:endParaRPr>
          </a:p>
        </p:txBody>
      </p:sp>
      <p:pic>
        <p:nvPicPr>
          <p:cNvPr id="14" name="Picture 13"/>
          <p:cNvPicPr>
            <a:picLocks noChangeAspect="1"/>
          </p:cNvPicPr>
          <p:nvPr/>
        </p:nvPicPr>
        <p:blipFill>
          <a:blip r:embed="rId2"/>
          <a:stretch>
            <a:fillRect/>
          </a:stretch>
        </p:blipFill>
        <p:spPr>
          <a:xfrm>
            <a:off x="223501" y="861244"/>
            <a:ext cx="11822725" cy="4421431"/>
          </a:xfrm>
          <a:prstGeom prst="rect">
            <a:avLst/>
          </a:prstGeom>
        </p:spPr>
      </p:pic>
      <p:sp>
        <p:nvSpPr>
          <p:cNvPr id="15" name="TextBox 14"/>
          <p:cNvSpPr txBox="1"/>
          <p:nvPr/>
        </p:nvSpPr>
        <p:spPr>
          <a:xfrm>
            <a:off x="1142999" y="190797"/>
            <a:ext cx="3856383" cy="461665"/>
          </a:xfrm>
          <a:prstGeom prst="rect">
            <a:avLst/>
          </a:prstGeom>
          <a:noFill/>
        </p:spPr>
        <p:txBody>
          <a:bodyPr wrap="square" rtlCol="0">
            <a:spAutoFit/>
          </a:bodyPr>
          <a:lstStyle/>
          <a:p>
            <a:r>
              <a:rPr lang="en-US" sz="2400" u="sng" dirty="0" smtClean="0"/>
              <a:t>Expenditures by Category </a:t>
            </a:r>
            <a:endParaRPr lang="en-US" sz="2400" u="sng" dirty="0"/>
          </a:p>
        </p:txBody>
      </p:sp>
    </p:spTree>
    <p:extLst>
      <p:ext uri="{BB962C8B-B14F-4D97-AF65-F5344CB8AC3E}">
        <p14:creationId xmlns:p14="http://schemas.microsoft.com/office/powerpoint/2010/main" val="2642585047"/>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endParaRPr lang="en-US" dirty="0"/>
          </a:p>
        </p:txBody>
      </p:sp>
      <p:pic>
        <p:nvPicPr>
          <p:cNvPr id="4" name="Picture 3"/>
          <p:cNvPicPr>
            <a:picLocks noChangeAspect="1"/>
          </p:cNvPicPr>
          <p:nvPr/>
        </p:nvPicPr>
        <p:blipFill>
          <a:blip r:embed="rId2"/>
          <a:stretch>
            <a:fillRect/>
          </a:stretch>
        </p:blipFill>
        <p:spPr>
          <a:xfrm>
            <a:off x="648479" y="301410"/>
            <a:ext cx="8450893" cy="5029200"/>
          </a:xfrm>
          <a:prstGeom prst="rect">
            <a:avLst/>
          </a:prstGeom>
        </p:spPr>
      </p:pic>
      <p:sp>
        <p:nvSpPr>
          <p:cNvPr id="5" name="Rectangle 4"/>
          <p:cNvSpPr/>
          <p:nvPr/>
        </p:nvSpPr>
        <p:spPr>
          <a:xfrm>
            <a:off x="6321218" y="1330110"/>
            <a:ext cx="2935604" cy="40005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12"/>
          </p:nvPr>
        </p:nvSpPr>
        <p:spPr/>
        <p:txBody>
          <a:bodyPr/>
          <a:lstStyle/>
          <a:p>
            <a:fld id="{9929E5AD-EDEA-4C67-B9F2-723CC8D109F2}" type="slidenum">
              <a:rPr lang="en-US" smtClean="0"/>
              <a:pPr/>
              <a:t>140</a:t>
            </a:fld>
            <a:endParaRPr lang="en-US" dirty="0"/>
          </a:p>
        </p:txBody>
      </p:sp>
      <p:sp>
        <p:nvSpPr>
          <p:cNvPr id="7" name="TextBox 6"/>
          <p:cNvSpPr txBox="1"/>
          <p:nvPr/>
        </p:nvSpPr>
        <p:spPr>
          <a:xfrm>
            <a:off x="6879582" y="1205077"/>
            <a:ext cx="3516698" cy="830997"/>
          </a:xfrm>
          <a:prstGeom prst="rect">
            <a:avLst/>
          </a:prstGeom>
          <a:noFill/>
        </p:spPr>
        <p:txBody>
          <a:bodyPr wrap="square" rtlCol="0">
            <a:spAutoFit/>
          </a:bodyPr>
          <a:lstStyle/>
          <a:p>
            <a:pPr lvl="0"/>
            <a:r>
              <a:rPr lang="en-US" altLang="en-US" sz="2400" dirty="0">
                <a:solidFill>
                  <a:srgbClr val="0070C0"/>
                </a:solidFill>
                <a:latin typeface="CNN"/>
              </a:rPr>
              <a:t>Good news</a:t>
            </a:r>
            <a:r>
              <a:rPr lang="en-US" altLang="en-US" sz="2400" dirty="0">
                <a:solidFill>
                  <a:srgbClr val="000000"/>
                </a:solidFill>
                <a:latin typeface="CNN"/>
              </a:rPr>
              <a:t>: </a:t>
            </a:r>
          </a:p>
          <a:p>
            <a:pPr lvl="0"/>
            <a:r>
              <a:rPr lang="en-US" altLang="en-US" sz="2400" dirty="0">
                <a:solidFill>
                  <a:srgbClr val="00B050"/>
                </a:solidFill>
                <a:latin typeface="CNN"/>
              </a:rPr>
              <a:t>Employers are hiring</a:t>
            </a:r>
            <a:endParaRPr lang="en-US" sz="2400" dirty="0"/>
          </a:p>
        </p:txBody>
      </p:sp>
      <p:sp>
        <p:nvSpPr>
          <p:cNvPr id="8" name="Rectangle 7"/>
          <p:cNvSpPr/>
          <p:nvPr/>
        </p:nvSpPr>
        <p:spPr>
          <a:xfrm>
            <a:off x="6892097" y="2211802"/>
            <a:ext cx="4572000" cy="3000821"/>
          </a:xfrm>
          <a:prstGeom prst="rect">
            <a:avLst/>
          </a:prstGeom>
        </p:spPr>
        <p:txBody>
          <a:bodyPr>
            <a:spAutoFit/>
          </a:bodyPr>
          <a:lstStyle/>
          <a:p>
            <a:pPr lvl="0" eaLnBrk="0" fontAlgn="base" hangingPunct="0">
              <a:spcBef>
                <a:spcPct val="0"/>
              </a:spcBef>
              <a:spcAft>
                <a:spcPct val="0"/>
              </a:spcAft>
            </a:pPr>
            <a:r>
              <a:rPr lang="en-US" altLang="en-US" sz="2100" dirty="0">
                <a:solidFill>
                  <a:srgbClr val="0070C0"/>
                </a:solidFill>
                <a:latin typeface="CNN"/>
              </a:rPr>
              <a:t>Bad news:</a:t>
            </a:r>
          </a:p>
          <a:p>
            <a:pPr lvl="0" eaLnBrk="0" fontAlgn="base" hangingPunct="0">
              <a:spcBef>
                <a:spcPct val="0"/>
              </a:spcBef>
              <a:spcAft>
                <a:spcPct val="0"/>
              </a:spcAft>
            </a:pPr>
            <a:r>
              <a:rPr lang="en-US" altLang="en-US" sz="2400" dirty="0">
                <a:solidFill>
                  <a:srgbClr val="000000"/>
                </a:solidFill>
                <a:latin typeface="CNN"/>
              </a:rPr>
              <a:t>Not all employers can find the skilled workers they need. </a:t>
            </a:r>
            <a:r>
              <a:rPr lang="en-US" altLang="en-US" sz="2400" dirty="0">
                <a:solidFill>
                  <a:srgbClr val="002060"/>
                </a:solidFill>
                <a:latin typeface="CNN"/>
              </a:rPr>
              <a:t>Experts say that such a high number of job openings is due partially to a gap between the job skills employers demand and the skills job seekers have.</a:t>
            </a:r>
            <a:endParaRPr lang="en-US" altLang="en-US" sz="2400" dirty="0">
              <a:solidFill>
                <a:srgbClr val="002060"/>
              </a:solidFill>
            </a:endParaRPr>
          </a:p>
        </p:txBody>
      </p:sp>
      <p:sp>
        <p:nvSpPr>
          <p:cNvPr id="9" name="Rectangle 8"/>
          <p:cNvSpPr/>
          <p:nvPr/>
        </p:nvSpPr>
        <p:spPr>
          <a:xfrm>
            <a:off x="6991973" y="5403280"/>
            <a:ext cx="4372247" cy="830997"/>
          </a:xfrm>
          <a:prstGeom prst="rect">
            <a:avLst/>
          </a:prstGeom>
        </p:spPr>
        <p:txBody>
          <a:bodyPr wrap="square">
            <a:spAutoFit/>
          </a:bodyPr>
          <a:lstStyle/>
          <a:p>
            <a:r>
              <a:rPr lang="en-US" altLang="en-US" sz="2400" dirty="0">
                <a:solidFill>
                  <a:srgbClr val="FF0000"/>
                </a:solidFill>
                <a:latin typeface="CNN"/>
              </a:rPr>
              <a:t>skills gap … is holding down overall wage growth in the US</a:t>
            </a:r>
            <a:endParaRPr lang="en-US" sz="2400" dirty="0">
              <a:solidFill>
                <a:srgbClr val="FF0000"/>
              </a:solidFill>
            </a:endParaRPr>
          </a:p>
        </p:txBody>
      </p:sp>
    </p:spTree>
    <p:extLst>
      <p:ext uri="{BB962C8B-B14F-4D97-AF65-F5344CB8AC3E}">
        <p14:creationId xmlns:p14="http://schemas.microsoft.com/office/powerpoint/2010/main" val="19261439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left)">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1028" name="Picture 4" descr="https://cdn.technologyreview.com/i/images/destroying.jobs_.chart1x910_0.jpg?sw=1080"/>
          <p:cNvPicPr>
            <a:picLocks noChangeAspect="1" noChangeArrowheads="1"/>
          </p:cNvPicPr>
          <p:nvPr/>
        </p:nvPicPr>
        <p:blipFill rotWithShape="1">
          <a:blip r:embed="rId2">
            <a:extLst>
              <a:ext uri="{28A0092B-C50C-407E-A947-70E740481C1C}">
                <a14:useLocalDpi xmlns:a14="http://schemas.microsoft.com/office/drawing/2010/main" val="0"/>
              </a:ext>
            </a:extLst>
          </a:blip>
          <a:srcRect l="1488" t="70752" r="37401" b="445"/>
          <a:stretch/>
        </p:blipFill>
        <p:spPr bwMode="auto">
          <a:xfrm>
            <a:off x="225578" y="134337"/>
            <a:ext cx="11740843" cy="649768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3"/>
          <a:stretch>
            <a:fillRect/>
          </a:stretch>
        </p:blipFill>
        <p:spPr>
          <a:xfrm>
            <a:off x="480892" y="5798994"/>
            <a:ext cx="2065930" cy="1059006"/>
          </a:xfrm>
          <a:prstGeom prst="rect">
            <a:avLst/>
          </a:prstGeom>
        </p:spPr>
      </p:pic>
      <p:sp>
        <p:nvSpPr>
          <p:cNvPr id="8" name="Title 1"/>
          <p:cNvSpPr txBox="1">
            <a:spLocks/>
          </p:cNvSpPr>
          <p:nvPr/>
        </p:nvSpPr>
        <p:spPr>
          <a:xfrm>
            <a:off x="708911" y="5798994"/>
            <a:ext cx="10515600" cy="946018"/>
          </a:xfrm>
          <a:prstGeom prst="rect">
            <a:avLst/>
          </a:prstGeom>
        </p:spPr>
        <p:txBody>
          <a:bodyPr vert="horz" lIns="91440" tIns="45720" rIns="91440" bIns="45720" rtlCol="0" anchor="ctr">
            <a:normAutofit fontScale="6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smtClean="0">
                <a:solidFill>
                  <a:schemeClr val="accent5"/>
                </a:solidFill>
                <a:latin typeface="+mn-lt"/>
              </a:rPr>
              <a:t/>
            </a:r>
            <a:br>
              <a:rPr lang="en-US" b="1" dirty="0" smtClean="0">
                <a:solidFill>
                  <a:schemeClr val="accent5"/>
                </a:solidFill>
                <a:latin typeface="+mn-lt"/>
              </a:rPr>
            </a:br>
            <a:r>
              <a:rPr lang="en-US" b="1" dirty="0" smtClean="0">
                <a:solidFill>
                  <a:schemeClr val="accent5"/>
                </a:solidFill>
                <a:latin typeface="+mn-lt"/>
              </a:rPr>
              <a:t>How Technology Is Destroying Jobs</a:t>
            </a:r>
            <a:r>
              <a:rPr lang="en-US" b="1" dirty="0" smtClean="0">
                <a:latin typeface="+mn-lt"/>
              </a:rPr>
              <a:t/>
            </a:r>
            <a:br>
              <a:rPr lang="en-US" b="1" dirty="0" smtClean="0">
                <a:latin typeface="+mn-lt"/>
              </a:rPr>
            </a:br>
            <a:endParaRPr lang="en-US" b="1" dirty="0">
              <a:latin typeface="+mn-lt"/>
            </a:endParaRPr>
          </a:p>
        </p:txBody>
      </p:sp>
      <p:sp>
        <p:nvSpPr>
          <p:cNvPr id="4" name="Rectangle 3"/>
          <p:cNvSpPr/>
          <p:nvPr/>
        </p:nvSpPr>
        <p:spPr>
          <a:xfrm>
            <a:off x="8325777" y="6071730"/>
            <a:ext cx="1888081" cy="369332"/>
          </a:xfrm>
          <a:prstGeom prst="rect">
            <a:avLst/>
          </a:prstGeom>
        </p:spPr>
        <p:txBody>
          <a:bodyPr wrap="none">
            <a:spAutoFit/>
          </a:bodyPr>
          <a:lstStyle/>
          <a:p>
            <a:pPr algn="ctr" fontAlgn="base"/>
            <a:r>
              <a:rPr lang="en-US" dirty="0">
                <a:solidFill>
                  <a:srgbClr val="222222"/>
                </a:solidFill>
                <a:latin typeface="NeueHaas"/>
              </a:rPr>
              <a:t> By</a:t>
            </a:r>
            <a:r>
              <a:rPr lang="en-US" dirty="0"/>
              <a:t> </a:t>
            </a:r>
            <a:r>
              <a:rPr lang="en-US" dirty="0">
                <a:hlinkClick r:id="rId4"/>
              </a:rPr>
              <a:t>David </a:t>
            </a:r>
            <a:r>
              <a:rPr lang="en-US" dirty="0" err="1">
                <a:hlinkClick r:id="rId4"/>
              </a:rPr>
              <a:t>Rotman</a:t>
            </a:r>
            <a:endParaRPr lang="en-US" dirty="0"/>
          </a:p>
        </p:txBody>
      </p:sp>
      <p:cxnSp>
        <p:nvCxnSpPr>
          <p:cNvPr id="12" name="Straight Arrow Connector 11"/>
          <p:cNvCxnSpPr/>
          <p:nvPr/>
        </p:nvCxnSpPr>
        <p:spPr>
          <a:xfrm>
            <a:off x="2690191" y="1802296"/>
            <a:ext cx="6811618" cy="11918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4545496" y="2567618"/>
            <a:ext cx="5340626" cy="1292616"/>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V="1">
            <a:off x="1921565" y="2411896"/>
            <a:ext cx="2186609" cy="1325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8325777" y="2567618"/>
            <a:ext cx="2898734" cy="707886"/>
          </a:xfrm>
          <a:prstGeom prst="rect">
            <a:avLst/>
          </a:prstGeom>
        </p:spPr>
        <p:txBody>
          <a:bodyPr wrap="square">
            <a:spAutoFit/>
          </a:bodyPr>
          <a:lstStyle/>
          <a:p>
            <a:r>
              <a:rPr lang="en-US" sz="2000" b="1" dirty="0" smtClean="0"/>
              <a:t>It takes </a:t>
            </a:r>
            <a:r>
              <a:rPr lang="en-US" sz="2000" b="1" dirty="0"/>
              <a:t>two </a:t>
            </a:r>
            <a:r>
              <a:rPr lang="en-US" sz="2000" b="1" dirty="0" smtClean="0"/>
              <a:t>incomes to sustain households today </a:t>
            </a:r>
            <a:endParaRPr lang="en-US" sz="2000" b="1" dirty="0"/>
          </a:p>
        </p:txBody>
      </p:sp>
      <p:cxnSp>
        <p:nvCxnSpPr>
          <p:cNvPr id="6" name="Straight Connector 5"/>
          <p:cNvCxnSpPr>
            <a:endCxn id="29" idx="5"/>
          </p:cNvCxnSpPr>
          <p:nvPr/>
        </p:nvCxnSpPr>
        <p:spPr>
          <a:xfrm flipV="1">
            <a:off x="225578" y="3585303"/>
            <a:ext cx="2404670" cy="803818"/>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225578" y="3541162"/>
            <a:ext cx="756199" cy="646331"/>
          </a:xfrm>
          <a:prstGeom prst="rect">
            <a:avLst/>
          </a:prstGeom>
          <a:noFill/>
        </p:spPr>
        <p:txBody>
          <a:bodyPr wrap="square" rtlCol="0">
            <a:spAutoFit/>
          </a:bodyPr>
          <a:lstStyle/>
          <a:p>
            <a:r>
              <a:rPr lang="en-US" dirty="0" smtClean="0"/>
              <a:t>196025%</a:t>
            </a:r>
            <a:endParaRPr lang="en-US" dirty="0"/>
          </a:p>
        </p:txBody>
      </p:sp>
      <p:sp>
        <p:nvSpPr>
          <p:cNvPr id="16" name="TextBox 15"/>
          <p:cNvSpPr txBox="1"/>
          <p:nvPr/>
        </p:nvSpPr>
        <p:spPr>
          <a:xfrm>
            <a:off x="2573145" y="3100561"/>
            <a:ext cx="756199" cy="369332"/>
          </a:xfrm>
          <a:prstGeom prst="rect">
            <a:avLst/>
          </a:prstGeom>
          <a:noFill/>
        </p:spPr>
        <p:txBody>
          <a:bodyPr wrap="square" rtlCol="0">
            <a:spAutoFit/>
          </a:bodyPr>
          <a:lstStyle/>
          <a:p>
            <a:r>
              <a:rPr lang="en-US" dirty="0" smtClean="0"/>
              <a:t>35%</a:t>
            </a:r>
            <a:endParaRPr lang="en-US" dirty="0"/>
          </a:p>
        </p:txBody>
      </p:sp>
      <p:cxnSp>
        <p:nvCxnSpPr>
          <p:cNvPr id="20" name="Straight Connector 19"/>
          <p:cNvCxnSpPr>
            <a:stCxn id="29" idx="2"/>
          </p:cNvCxnSpPr>
          <p:nvPr/>
        </p:nvCxnSpPr>
        <p:spPr>
          <a:xfrm flipV="1">
            <a:off x="2774962" y="2151427"/>
            <a:ext cx="2251190" cy="1379758"/>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11282011" y="1332902"/>
            <a:ext cx="756199" cy="646331"/>
          </a:xfrm>
          <a:prstGeom prst="rect">
            <a:avLst/>
          </a:prstGeom>
          <a:noFill/>
        </p:spPr>
        <p:txBody>
          <a:bodyPr wrap="square" rtlCol="0">
            <a:spAutoFit/>
          </a:bodyPr>
          <a:lstStyle/>
          <a:p>
            <a:r>
              <a:rPr lang="en-US" dirty="0" smtClean="0"/>
              <a:t>201260%</a:t>
            </a:r>
            <a:endParaRPr lang="en-US" dirty="0"/>
          </a:p>
        </p:txBody>
      </p:sp>
      <p:sp>
        <p:nvSpPr>
          <p:cNvPr id="22" name="TextBox 21"/>
          <p:cNvSpPr txBox="1"/>
          <p:nvPr/>
        </p:nvSpPr>
        <p:spPr>
          <a:xfrm>
            <a:off x="4439496" y="1883337"/>
            <a:ext cx="756199" cy="369332"/>
          </a:xfrm>
          <a:prstGeom prst="rect">
            <a:avLst/>
          </a:prstGeom>
          <a:noFill/>
        </p:spPr>
        <p:txBody>
          <a:bodyPr wrap="square" rtlCol="0">
            <a:spAutoFit/>
          </a:bodyPr>
          <a:lstStyle/>
          <a:p>
            <a:r>
              <a:rPr lang="en-US" dirty="0" smtClean="0"/>
              <a:t>58%</a:t>
            </a:r>
            <a:endParaRPr lang="en-US" dirty="0"/>
          </a:p>
        </p:txBody>
      </p:sp>
      <p:cxnSp>
        <p:nvCxnSpPr>
          <p:cNvPr id="27" name="Straight Connector 26"/>
          <p:cNvCxnSpPr/>
          <p:nvPr/>
        </p:nvCxnSpPr>
        <p:spPr>
          <a:xfrm flipV="1">
            <a:off x="5026152" y="1991469"/>
            <a:ext cx="6346683" cy="161165"/>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sp>
        <p:nvSpPr>
          <p:cNvPr id="29" name="Oval 28"/>
          <p:cNvSpPr/>
          <p:nvPr/>
        </p:nvSpPr>
        <p:spPr>
          <a:xfrm flipH="1">
            <a:off x="2605419" y="3454650"/>
            <a:ext cx="169543" cy="1530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p:cNvSpPr/>
          <p:nvPr/>
        </p:nvSpPr>
        <p:spPr>
          <a:xfrm>
            <a:off x="4999859" y="2056205"/>
            <a:ext cx="139148" cy="15171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p:cNvSpPr/>
          <p:nvPr/>
        </p:nvSpPr>
        <p:spPr>
          <a:xfrm flipH="1">
            <a:off x="11323958" y="1914934"/>
            <a:ext cx="169543" cy="1530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93113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wipe(down)">
                                      <p:cBhvr>
                                        <p:cTn id="31" dur="500"/>
                                        <p:tgtEl>
                                          <p:spTgt spid="6"/>
                                        </p:tgtEl>
                                      </p:cBhvr>
                                    </p:animEffect>
                                  </p:childTnLst>
                                </p:cTn>
                              </p:par>
                            </p:childTnLst>
                          </p:cTn>
                        </p:par>
                        <p:par>
                          <p:cTn id="32" fill="hold">
                            <p:stCondLst>
                              <p:cond delay="500"/>
                            </p:stCondLst>
                            <p:childTnLst>
                              <p:par>
                                <p:cTn id="33" presetID="1" presetClass="entr" presetSubtype="0" fill="hold" grpId="0" nodeType="afterEffect">
                                  <p:stCondLst>
                                    <p:cond delay="0"/>
                                  </p:stCondLst>
                                  <p:childTnLst>
                                    <p:set>
                                      <p:cBhvr>
                                        <p:cTn id="34" dur="1" fill="hold">
                                          <p:stCondLst>
                                            <p:cond delay="0"/>
                                          </p:stCondLst>
                                        </p:cTn>
                                        <p:tgtEl>
                                          <p:spTgt spid="29"/>
                                        </p:tgtEl>
                                        <p:attrNameLst>
                                          <p:attrName>style.visibility</p:attrName>
                                        </p:attrNameLst>
                                      </p:cBhvr>
                                      <p:to>
                                        <p:strVal val="visible"/>
                                      </p:to>
                                    </p:set>
                                  </p:childTnLst>
                                </p:cTn>
                              </p:par>
                            </p:childTnLst>
                          </p:cTn>
                        </p:par>
                        <p:par>
                          <p:cTn id="35" fill="hold">
                            <p:stCondLst>
                              <p:cond delay="500"/>
                            </p:stCondLst>
                            <p:childTnLst>
                              <p:par>
                                <p:cTn id="36" presetID="1" presetClass="entr" presetSubtype="0" fill="hold" grpId="0" nodeType="afterEffect">
                                  <p:stCondLst>
                                    <p:cond delay="0"/>
                                  </p:stCondLst>
                                  <p:childTnLst>
                                    <p:set>
                                      <p:cBhvr>
                                        <p:cTn id="37" dur="1" fill="hold">
                                          <p:stCondLst>
                                            <p:cond delay="0"/>
                                          </p:stCondLst>
                                        </p:cTn>
                                        <p:tgtEl>
                                          <p:spTgt spid="16"/>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wipe(down)">
                                      <p:cBhvr>
                                        <p:cTn id="42" dur="500"/>
                                        <p:tgtEl>
                                          <p:spTgt spid="20"/>
                                        </p:tgtEl>
                                      </p:cBhvr>
                                    </p:animEffect>
                                  </p:childTnLst>
                                </p:cTn>
                              </p:par>
                            </p:childTnLst>
                          </p:cTn>
                        </p:par>
                        <p:par>
                          <p:cTn id="43" fill="hold">
                            <p:stCondLst>
                              <p:cond delay="500"/>
                            </p:stCondLst>
                            <p:childTnLst>
                              <p:par>
                                <p:cTn id="44" presetID="1" presetClass="entr" presetSubtype="0" fill="hold" grpId="0" nodeType="afterEffect">
                                  <p:stCondLst>
                                    <p:cond delay="0"/>
                                  </p:stCondLst>
                                  <p:childTnLst>
                                    <p:set>
                                      <p:cBhvr>
                                        <p:cTn id="45" dur="1" fill="hold">
                                          <p:stCondLst>
                                            <p:cond delay="0"/>
                                          </p:stCondLst>
                                        </p:cTn>
                                        <p:tgtEl>
                                          <p:spTgt spid="30"/>
                                        </p:tgtEl>
                                        <p:attrNameLst>
                                          <p:attrName>style.visibility</p:attrName>
                                        </p:attrNameLst>
                                      </p:cBhvr>
                                      <p:to>
                                        <p:strVal val="visible"/>
                                      </p:to>
                                    </p:set>
                                  </p:childTnLst>
                                </p:cTn>
                              </p:par>
                            </p:childTnLst>
                          </p:cTn>
                        </p:par>
                        <p:par>
                          <p:cTn id="46" fill="hold">
                            <p:stCondLst>
                              <p:cond delay="500"/>
                            </p:stCondLst>
                            <p:childTnLst>
                              <p:par>
                                <p:cTn id="47" presetID="1" presetClass="entr" presetSubtype="0" fill="hold" grpId="0" nodeType="afterEffect">
                                  <p:stCondLst>
                                    <p:cond delay="0"/>
                                  </p:stCondLst>
                                  <p:childTnLst>
                                    <p:set>
                                      <p:cBhvr>
                                        <p:cTn id="48" dur="1" fill="hold">
                                          <p:stCondLst>
                                            <p:cond delay="0"/>
                                          </p:stCondLst>
                                        </p:cTn>
                                        <p:tgtEl>
                                          <p:spTgt spid="22"/>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nodeType="clickEffect">
                                  <p:stCondLst>
                                    <p:cond delay="0"/>
                                  </p:stCondLst>
                                  <p:childTnLst>
                                    <p:set>
                                      <p:cBhvr>
                                        <p:cTn id="52" dur="1" fill="hold">
                                          <p:stCondLst>
                                            <p:cond delay="0"/>
                                          </p:stCondLst>
                                        </p:cTn>
                                        <p:tgtEl>
                                          <p:spTgt spid="27"/>
                                        </p:tgtEl>
                                        <p:attrNameLst>
                                          <p:attrName>style.visibility</p:attrName>
                                        </p:attrNameLst>
                                      </p:cBhvr>
                                      <p:to>
                                        <p:strVal val="visible"/>
                                      </p:to>
                                    </p:set>
                                    <p:animEffect transition="in" filter="wipe(down)">
                                      <p:cBhvr>
                                        <p:cTn id="53" dur="500"/>
                                        <p:tgtEl>
                                          <p:spTgt spid="27"/>
                                        </p:tgtEl>
                                      </p:cBhvr>
                                    </p:animEffect>
                                  </p:childTnLst>
                                </p:cTn>
                              </p:par>
                            </p:childTnLst>
                          </p:cTn>
                        </p:par>
                        <p:par>
                          <p:cTn id="54" fill="hold">
                            <p:stCondLst>
                              <p:cond delay="500"/>
                            </p:stCondLst>
                            <p:childTnLst>
                              <p:par>
                                <p:cTn id="55" presetID="1" presetClass="entr" presetSubtype="0" fill="hold" grpId="0" nodeType="afterEffect">
                                  <p:stCondLst>
                                    <p:cond delay="0"/>
                                  </p:stCondLst>
                                  <p:childTnLst>
                                    <p:set>
                                      <p:cBhvr>
                                        <p:cTn id="56" dur="1" fill="hold">
                                          <p:stCondLst>
                                            <p:cond delay="0"/>
                                          </p:stCondLst>
                                        </p:cTn>
                                        <p:tgtEl>
                                          <p:spTgt spid="32"/>
                                        </p:tgtEl>
                                        <p:attrNameLst>
                                          <p:attrName>style.visibility</p:attrName>
                                        </p:attrNameLst>
                                      </p:cBhvr>
                                      <p:to>
                                        <p:strVal val="visible"/>
                                      </p:to>
                                    </p:set>
                                  </p:childTnLst>
                                </p:cTn>
                              </p:par>
                            </p:childTnLst>
                          </p:cTn>
                        </p:par>
                        <p:par>
                          <p:cTn id="57" fill="hold">
                            <p:stCondLst>
                              <p:cond delay="500"/>
                            </p:stCondLst>
                            <p:childTnLst>
                              <p:par>
                                <p:cTn id="58" presetID="1" presetClass="entr" presetSubtype="0" fill="hold" grpId="0" nodeType="afterEffect">
                                  <p:stCondLst>
                                    <p:cond delay="0"/>
                                  </p:stCondLst>
                                  <p:childTnLst>
                                    <p:set>
                                      <p:cBhvr>
                                        <p:cTn id="59"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0" grpId="0"/>
      <p:bldP spid="16" grpId="0"/>
      <p:bldP spid="21" grpId="0"/>
      <p:bldP spid="22" grpId="0"/>
      <p:bldP spid="29" grpId="0" animBg="1"/>
      <p:bldP spid="30" grpId="0" animBg="1"/>
      <p:bldP spid="32" grpId="0" animBg="1"/>
    </p:bld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descr="https://cdn.technologyreview.com/i/images/destroying.jobs_.chart2x910.jpg?sw=1080"/>
          <p:cNvPicPr>
            <a:picLocks noChangeAspect="1" noChangeArrowheads="1"/>
          </p:cNvPicPr>
          <p:nvPr/>
        </p:nvPicPr>
        <p:blipFill rotWithShape="1">
          <a:blip r:embed="rId2">
            <a:extLst>
              <a:ext uri="{28A0092B-C50C-407E-A947-70E740481C1C}">
                <a14:useLocalDpi xmlns:a14="http://schemas.microsoft.com/office/drawing/2010/main" val="0"/>
              </a:ext>
            </a:extLst>
          </a:blip>
          <a:srcRect t="6077" b="63488"/>
          <a:stretch/>
        </p:blipFill>
        <p:spPr bwMode="auto">
          <a:xfrm>
            <a:off x="314324" y="259247"/>
            <a:ext cx="11563351" cy="495804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3"/>
          <a:stretch>
            <a:fillRect/>
          </a:stretch>
        </p:blipFill>
        <p:spPr>
          <a:xfrm>
            <a:off x="314324" y="5217288"/>
            <a:ext cx="11563350" cy="1857375"/>
          </a:xfrm>
          <a:prstGeom prst="rect">
            <a:avLst/>
          </a:prstGeom>
        </p:spPr>
      </p:pic>
      <p:pic>
        <p:nvPicPr>
          <p:cNvPr id="7" name="Picture 6"/>
          <p:cNvPicPr>
            <a:picLocks noChangeAspect="1"/>
          </p:cNvPicPr>
          <p:nvPr/>
        </p:nvPicPr>
        <p:blipFill rotWithShape="1">
          <a:blip r:embed="rId4"/>
          <a:srcRect r="6892"/>
          <a:stretch/>
        </p:blipFill>
        <p:spPr>
          <a:xfrm>
            <a:off x="3130215" y="3397717"/>
            <a:ext cx="1684832" cy="1819571"/>
          </a:xfrm>
          <a:prstGeom prst="rect">
            <a:avLst/>
          </a:prstGeom>
        </p:spPr>
      </p:pic>
      <p:pic>
        <p:nvPicPr>
          <p:cNvPr id="12" name="Picture 11"/>
          <p:cNvPicPr>
            <a:picLocks noChangeAspect="1"/>
          </p:cNvPicPr>
          <p:nvPr/>
        </p:nvPicPr>
        <p:blipFill rotWithShape="1">
          <a:blip r:embed="rId4"/>
          <a:srcRect r="6892"/>
          <a:stretch/>
        </p:blipFill>
        <p:spPr>
          <a:xfrm>
            <a:off x="3061234" y="5101390"/>
            <a:ext cx="765357" cy="826564"/>
          </a:xfrm>
          <a:prstGeom prst="rect">
            <a:avLst/>
          </a:prstGeom>
        </p:spPr>
      </p:pic>
      <p:pic>
        <p:nvPicPr>
          <p:cNvPr id="13" name="Picture 12"/>
          <p:cNvPicPr>
            <a:picLocks noChangeAspect="1"/>
          </p:cNvPicPr>
          <p:nvPr/>
        </p:nvPicPr>
        <p:blipFill rotWithShape="1">
          <a:blip r:embed="rId4"/>
          <a:srcRect r="6892"/>
          <a:stretch/>
        </p:blipFill>
        <p:spPr>
          <a:xfrm>
            <a:off x="4815047" y="3510259"/>
            <a:ext cx="1057800" cy="1278021"/>
          </a:xfrm>
          <a:prstGeom prst="rect">
            <a:avLst/>
          </a:prstGeom>
        </p:spPr>
      </p:pic>
      <p:pic>
        <p:nvPicPr>
          <p:cNvPr id="14" name="Picture 13"/>
          <p:cNvPicPr>
            <a:picLocks noChangeAspect="1"/>
          </p:cNvPicPr>
          <p:nvPr/>
        </p:nvPicPr>
        <p:blipFill rotWithShape="1">
          <a:blip r:embed="rId4"/>
          <a:srcRect r="6892"/>
          <a:stretch/>
        </p:blipFill>
        <p:spPr>
          <a:xfrm>
            <a:off x="5872847" y="3510258"/>
            <a:ext cx="1190561" cy="1438422"/>
          </a:xfrm>
          <a:prstGeom prst="rect">
            <a:avLst/>
          </a:prstGeom>
        </p:spPr>
      </p:pic>
      <p:pic>
        <p:nvPicPr>
          <p:cNvPr id="15" name="Picture 14"/>
          <p:cNvPicPr>
            <a:picLocks noChangeAspect="1"/>
          </p:cNvPicPr>
          <p:nvPr/>
        </p:nvPicPr>
        <p:blipFill rotWithShape="1">
          <a:blip r:embed="rId4"/>
          <a:srcRect r="6892"/>
          <a:stretch/>
        </p:blipFill>
        <p:spPr>
          <a:xfrm>
            <a:off x="7063408" y="3564362"/>
            <a:ext cx="1192695" cy="1438422"/>
          </a:xfrm>
          <a:prstGeom prst="rect">
            <a:avLst/>
          </a:prstGeom>
        </p:spPr>
      </p:pic>
      <p:pic>
        <p:nvPicPr>
          <p:cNvPr id="16" name="Picture 15"/>
          <p:cNvPicPr>
            <a:picLocks noChangeAspect="1"/>
          </p:cNvPicPr>
          <p:nvPr/>
        </p:nvPicPr>
        <p:blipFill rotWithShape="1">
          <a:blip r:embed="rId4"/>
          <a:srcRect r="6892"/>
          <a:stretch/>
        </p:blipFill>
        <p:spPr>
          <a:xfrm>
            <a:off x="8229601" y="3601648"/>
            <a:ext cx="954656" cy="1153404"/>
          </a:xfrm>
          <a:prstGeom prst="rect">
            <a:avLst/>
          </a:prstGeom>
        </p:spPr>
      </p:pic>
      <p:pic>
        <p:nvPicPr>
          <p:cNvPr id="17" name="Picture 16"/>
          <p:cNvPicPr>
            <a:picLocks noChangeAspect="1"/>
          </p:cNvPicPr>
          <p:nvPr/>
        </p:nvPicPr>
        <p:blipFill rotWithShape="1">
          <a:blip r:embed="rId4"/>
          <a:srcRect r="6892"/>
          <a:stretch/>
        </p:blipFill>
        <p:spPr>
          <a:xfrm>
            <a:off x="9176279" y="3644562"/>
            <a:ext cx="988138" cy="1438422"/>
          </a:xfrm>
          <a:prstGeom prst="rect">
            <a:avLst/>
          </a:prstGeom>
        </p:spPr>
      </p:pic>
      <p:pic>
        <p:nvPicPr>
          <p:cNvPr id="18" name="Picture 17"/>
          <p:cNvPicPr>
            <a:picLocks noChangeAspect="1"/>
          </p:cNvPicPr>
          <p:nvPr/>
        </p:nvPicPr>
        <p:blipFill rotWithShape="1">
          <a:blip r:embed="rId4"/>
          <a:srcRect r="6892"/>
          <a:stretch/>
        </p:blipFill>
        <p:spPr>
          <a:xfrm>
            <a:off x="10234079" y="3843335"/>
            <a:ext cx="1323324" cy="1438422"/>
          </a:xfrm>
          <a:prstGeom prst="rect">
            <a:avLst/>
          </a:prstGeom>
        </p:spPr>
      </p:pic>
    </p:spTree>
    <p:extLst>
      <p:ext uri="{BB962C8B-B14F-4D97-AF65-F5344CB8AC3E}">
        <p14:creationId xmlns:p14="http://schemas.microsoft.com/office/powerpoint/2010/main" val="2409363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nodeType="clickEffect">
                                  <p:stCondLst>
                                    <p:cond delay="0"/>
                                  </p:stCondLst>
                                  <p:childTnLst>
                                    <p:animEffect transition="out" filter="wipe(down)">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2" presetClass="exit" presetSubtype="4" fill="hold" nodeType="clickEffect">
                                  <p:stCondLst>
                                    <p:cond delay="0"/>
                                  </p:stCondLst>
                                  <p:childTnLst>
                                    <p:animEffect transition="out" filter="wipe(down)">
                                      <p:cBhvr>
                                        <p:cTn id="11" dur="500"/>
                                        <p:tgtEl>
                                          <p:spTgt spid="13"/>
                                        </p:tgtEl>
                                      </p:cBhvr>
                                    </p:animEffect>
                                    <p:set>
                                      <p:cBhvr>
                                        <p:cTn id="12" dur="1" fill="hold">
                                          <p:stCondLst>
                                            <p:cond delay="499"/>
                                          </p:stCondLst>
                                        </p:cTn>
                                        <p:tgtEl>
                                          <p:spTgt spid="1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xit" presetSubtype="4" fill="hold" nodeType="clickEffect">
                                  <p:stCondLst>
                                    <p:cond delay="0"/>
                                  </p:stCondLst>
                                  <p:childTnLst>
                                    <p:animEffect transition="out" filter="wipe(down)">
                                      <p:cBhvr>
                                        <p:cTn id="16" dur="500"/>
                                        <p:tgtEl>
                                          <p:spTgt spid="14"/>
                                        </p:tgtEl>
                                      </p:cBhvr>
                                    </p:animEffect>
                                    <p:set>
                                      <p:cBhvr>
                                        <p:cTn id="17" dur="1" fill="hold">
                                          <p:stCondLst>
                                            <p:cond delay="499"/>
                                          </p:stCondLst>
                                        </p:cTn>
                                        <p:tgtEl>
                                          <p:spTgt spid="14"/>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2" presetClass="exit" presetSubtype="4" fill="hold" nodeType="clickEffect">
                                  <p:stCondLst>
                                    <p:cond delay="0"/>
                                  </p:stCondLst>
                                  <p:childTnLst>
                                    <p:animEffect transition="out" filter="wipe(down)">
                                      <p:cBhvr>
                                        <p:cTn id="21" dur="500"/>
                                        <p:tgtEl>
                                          <p:spTgt spid="15"/>
                                        </p:tgtEl>
                                      </p:cBhvr>
                                    </p:animEffect>
                                    <p:set>
                                      <p:cBhvr>
                                        <p:cTn id="22" dur="1" fill="hold">
                                          <p:stCondLst>
                                            <p:cond delay="499"/>
                                          </p:stCondLst>
                                        </p:cTn>
                                        <p:tgtEl>
                                          <p:spTgt spid="15"/>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22" presetClass="exit" presetSubtype="4" fill="hold" nodeType="clickEffect">
                                  <p:stCondLst>
                                    <p:cond delay="0"/>
                                  </p:stCondLst>
                                  <p:childTnLst>
                                    <p:animEffect transition="out" filter="wipe(down)">
                                      <p:cBhvr>
                                        <p:cTn id="26" dur="500"/>
                                        <p:tgtEl>
                                          <p:spTgt spid="16"/>
                                        </p:tgtEl>
                                      </p:cBhvr>
                                    </p:animEffect>
                                    <p:set>
                                      <p:cBhvr>
                                        <p:cTn id="27" dur="1" fill="hold">
                                          <p:stCondLst>
                                            <p:cond delay="499"/>
                                          </p:stCondLst>
                                        </p:cTn>
                                        <p:tgtEl>
                                          <p:spTgt spid="16"/>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22" presetClass="exit" presetSubtype="4" fill="hold" nodeType="clickEffect">
                                  <p:stCondLst>
                                    <p:cond delay="0"/>
                                  </p:stCondLst>
                                  <p:childTnLst>
                                    <p:animEffect transition="out" filter="wipe(down)">
                                      <p:cBhvr>
                                        <p:cTn id="31" dur="500"/>
                                        <p:tgtEl>
                                          <p:spTgt spid="17"/>
                                        </p:tgtEl>
                                      </p:cBhvr>
                                    </p:animEffect>
                                    <p:set>
                                      <p:cBhvr>
                                        <p:cTn id="32" dur="1" fill="hold">
                                          <p:stCondLst>
                                            <p:cond delay="499"/>
                                          </p:stCondLst>
                                        </p:cTn>
                                        <p:tgtEl>
                                          <p:spTgt spid="17"/>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22" presetClass="exit" presetSubtype="1" fill="hold" nodeType="clickEffect">
                                  <p:stCondLst>
                                    <p:cond delay="0"/>
                                  </p:stCondLst>
                                  <p:childTnLst>
                                    <p:animEffect transition="out" filter="wipe(up)">
                                      <p:cBhvr>
                                        <p:cTn id="36" dur="500"/>
                                        <p:tgtEl>
                                          <p:spTgt spid="18"/>
                                        </p:tgtEl>
                                      </p:cBhvr>
                                    </p:animEffect>
                                    <p:set>
                                      <p:cBhvr>
                                        <p:cTn id="37" dur="1" fill="hold">
                                          <p:stCondLst>
                                            <p:cond delay="4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7054298" y="1071769"/>
            <a:ext cx="3990310" cy="3394472"/>
          </a:xfrm>
        </p:spPr>
        <p:txBody>
          <a:bodyPr>
            <a:noAutofit/>
          </a:bodyPr>
          <a:lstStyle/>
          <a:p>
            <a:r>
              <a:rPr lang="en-US" sz="2400" b="1" dirty="0">
                <a:solidFill>
                  <a:srgbClr val="00B050"/>
                </a:solidFill>
              </a:rPr>
              <a:t>Density of educated/ skilled workers </a:t>
            </a:r>
          </a:p>
          <a:p>
            <a:pPr>
              <a:buClr>
                <a:schemeClr val="tx2"/>
              </a:buClr>
            </a:pPr>
            <a:r>
              <a:rPr lang="en-US" sz="2400" b="1" dirty="0">
                <a:solidFill>
                  <a:schemeClr val="accent1"/>
                </a:solidFill>
              </a:rPr>
              <a:t>Access to good schools, colleges, universities</a:t>
            </a:r>
          </a:p>
          <a:p>
            <a:r>
              <a:rPr lang="en-US" sz="2400" b="1" dirty="0">
                <a:solidFill>
                  <a:srgbClr val="FF0000"/>
                </a:solidFill>
              </a:rPr>
              <a:t>Local leadership</a:t>
            </a:r>
          </a:p>
          <a:p>
            <a:pPr>
              <a:buClr>
                <a:schemeClr val="tx2"/>
              </a:buClr>
            </a:pPr>
            <a:r>
              <a:rPr lang="en-US" sz="2400" b="1" dirty="0">
                <a:solidFill>
                  <a:schemeClr val="accent5">
                    <a:lumMod val="75000"/>
                  </a:schemeClr>
                </a:solidFill>
              </a:rPr>
              <a:t>Regional economic development strategies rather than state-wide strategies</a:t>
            </a:r>
          </a:p>
          <a:p>
            <a:r>
              <a:rPr lang="en-US" sz="2400" b="1" dirty="0">
                <a:solidFill>
                  <a:srgbClr val="00B0F0"/>
                </a:solidFill>
              </a:rPr>
              <a:t>Return to city-states</a:t>
            </a:r>
          </a:p>
          <a:p>
            <a:pPr lvl="1">
              <a:buClr>
                <a:schemeClr val="accent3"/>
              </a:buClr>
              <a:buFont typeface="Wingdings" panose="05000000000000000000" pitchFamily="2" charset="2"/>
              <a:buChar char="§"/>
            </a:pPr>
            <a:r>
              <a:rPr lang="en-US" b="1" i="1" dirty="0">
                <a:solidFill>
                  <a:srgbClr val="00B0F0"/>
                </a:solidFill>
              </a:rPr>
              <a:t>Sparta and Athens</a:t>
            </a:r>
          </a:p>
          <a:p>
            <a:pPr>
              <a:buClr>
                <a:schemeClr val="tx2"/>
              </a:buClr>
            </a:pPr>
            <a:r>
              <a:rPr lang="en-US" sz="2400" b="1" dirty="0">
                <a:solidFill>
                  <a:schemeClr val="tx2"/>
                </a:solidFill>
              </a:rPr>
              <a:t>Work ready communities</a:t>
            </a:r>
          </a:p>
          <a:p>
            <a:pPr>
              <a:buNone/>
            </a:pPr>
            <a:endParaRPr lang="en-US" sz="2400" b="1" dirty="0">
              <a:solidFill>
                <a:schemeClr val="tx2"/>
              </a:solidFill>
            </a:endParaRPr>
          </a:p>
          <a:p>
            <a:pPr marL="0" indent="0">
              <a:buNone/>
            </a:pPr>
            <a:endParaRPr lang="en-US" sz="2400" dirty="0"/>
          </a:p>
        </p:txBody>
      </p:sp>
      <p:pic>
        <p:nvPicPr>
          <p:cNvPr id="5" name="Picture 4" descr="C:\Users\emily.saleh\Desktop\coming-jobs-war.jpg"/>
          <p:cNvPicPr>
            <a:picLocks noChangeAspect="1" noChangeArrowheads="1"/>
          </p:cNvPicPr>
          <p:nvPr/>
        </p:nvPicPr>
        <p:blipFill>
          <a:blip r:embed="rId2" cstate="print"/>
          <a:stretch>
            <a:fillRect/>
          </a:stretch>
        </p:blipFill>
        <p:spPr bwMode="auto">
          <a:xfrm>
            <a:off x="1699846" y="1395714"/>
            <a:ext cx="2486858" cy="3767967"/>
          </a:xfrm>
          <a:prstGeom prst="rect">
            <a:avLst/>
          </a:prstGeom>
          <a:noFill/>
        </p:spPr>
      </p:pic>
      <p:pic>
        <p:nvPicPr>
          <p:cNvPr id="7" name="Picture 2" descr="http://img2.imagesbn.com/images/51580000/51588093.JPG">
            <a:hlinkClick r:id="rId3"/>
          </p:cNvPr>
          <p:cNvPicPr>
            <a:picLocks noChangeAspect="1" noChangeArrowheads="1"/>
          </p:cNvPicPr>
          <p:nvPr/>
        </p:nvPicPr>
        <p:blipFill>
          <a:blip r:embed="rId4" cstate="print"/>
          <a:srcRect/>
          <a:stretch>
            <a:fillRect/>
          </a:stretch>
        </p:blipFill>
        <p:spPr bwMode="auto">
          <a:xfrm>
            <a:off x="4284785" y="1395714"/>
            <a:ext cx="2507459" cy="3767967"/>
          </a:xfrm>
          <a:prstGeom prst="rect">
            <a:avLst/>
          </a:prstGeom>
          <a:noFill/>
        </p:spPr>
      </p:pic>
    </p:spTree>
    <p:extLst>
      <p:ext uri="{BB962C8B-B14F-4D97-AF65-F5344CB8AC3E}">
        <p14:creationId xmlns:p14="http://schemas.microsoft.com/office/powerpoint/2010/main" val="27241454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5" name="Picture 4"/>
          <p:cNvPicPr>
            <a:picLocks noChangeAspect="1"/>
          </p:cNvPicPr>
          <p:nvPr/>
        </p:nvPicPr>
        <p:blipFill>
          <a:blip r:embed="rId2"/>
          <a:stretch>
            <a:fillRect/>
          </a:stretch>
        </p:blipFill>
        <p:spPr>
          <a:xfrm>
            <a:off x="838200" y="1690688"/>
            <a:ext cx="5994465" cy="3791499"/>
          </a:xfrm>
          <a:prstGeom prst="rect">
            <a:avLst/>
          </a:prstGeom>
        </p:spPr>
      </p:pic>
      <p:pic>
        <p:nvPicPr>
          <p:cNvPr id="6" name="Picture 4" descr="http://www.randysouders.com/souders1030oz.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30728" y="701040"/>
            <a:ext cx="4493187" cy="565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15662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544532" y="164592"/>
            <a:ext cx="6932215" cy="6380646"/>
          </a:xfrm>
          <a:prstGeom prst="rect">
            <a:avLst/>
          </a:prstGeom>
        </p:spPr>
      </p:pic>
      <p:sp>
        <p:nvSpPr>
          <p:cNvPr id="8" name="Subtitle 2"/>
          <p:cNvSpPr txBox="1">
            <a:spLocks/>
          </p:cNvSpPr>
          <p:nvPr/>
        </p:nvSpPr>
        <p:spPr>
          <a:xfrm>
            <a:off x="6768354" y="2045885"/>
            <a:ext cx="3792071" cy="2902633"/>
          </a:xfrm>
          <a:prstGeom prst="rect">
            <a:avLst/>
          </a:prstGeom>
          <a:solidFill>
            <a:srgbClr val="FFFF00"/>
          </a:solidFill>
        </p:spPr>
        <p:txBody>
          <a:bodyPr vert="horz" lIns="68580" tIns="34290" rIns="68580" bIns="3429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defTabSz="685800">
              <a:spcBef>
                <a:spcPts val="750"/>
              </a:spcBef>
            </a:pPr>
            <a:r>
              <a:rPr lang="en-US" b="1" dirty="0">
                <a:solidFill>
                  <a:prstClr val="black"/>
                </a:solidFill>
                <a:latin typeface="Times New Roman" panose="02020603050405020304" pitchFamily="18" charset="0"/>
                <a:cs typeface="Times New Roman" panose="02020603050405020304" pitchFamily="18" charset="0"/>
              </a:rPr>
              <a:t>Futurists say that communities with higher levels of </a:t>
            </a:r>
            <a:r>
              <a:rPr lang="en-US" b="1" dirty="0" smtClean="0">
                <a:solidFill>
                  <a:prstClr val="black"/>
                </a:solidFill>
                <a:latin typeface="Times New Roman" panose="02020603050405020304" pitchFamily="18" charset="0"/>
                <a:cs typeface="Times New Roman" panose="02020603050405020304" pitchFamily="18" charset="0"/>
              </a:rPr>
              <a:t>educated </a:t>
            </a:r>
            <a:r>
              <a:rPr lang="en-US" b="1" dirty="0">
                <a:solidFill>
                  <a:prstClr val="black"/>
                </a:solidFill>
                <a:latin typeface="Times New Roman" panose="02020603050405020304" pitchFamily="18" charset="0"/>
                <a:cs typeface="Times New Roman" panose="02020603050405020304" pitchFamily="18" charset="0"/>
              </a:rPr>
              <a:t>citizens have the potential of becoming the ‘engines’ that drive a state’s economy—if driven by energetic and innovative leaders.</a:t>
            </a:r>
          </a:p>
        </p:txBody>
      </p:sp>
      <p:sp>
        <p:nvSpPr>
          <p:cNvPr id="5" name="Freeform 4"/>
          <p:cNvSpPr/>
          <p:nvPr/>
        </p:nvSpPr>
        <p:spPr>
          <a:xfrm>
            <a:off x="2550589" y="5058726"/>
            <a:ext cx="1259878" cy="1296524"/>
          </a:xfrm>
          <a:custGeom>
            <a:avLst/>
            <a:gdLst>
              <a:gd name="connsiteX0" fmla="*/ 37482 w 1526322"/>
              <a:gd name="connsiteY0" fmla="*/ 404905 h 1806085"/>
              <a:gd name="connsiteX1" fmla="*/ 1143470 w 1526322"/>
              <a:gd name="connsiteY1" fmla="*/ 4311 h 1806085"/>
              <a:gd name="connsiteX2" fmla="*/ 1361185 w 1526322"/>
              <a:gd name="connsiteY2" fmla="*/ 596494 h 1806085"/>
              <a:gd name="connsiteX3" fmla="*/ 1491813 w 1526322"/>
              <a:gd name="connsiteY3" fmla="*/ 1153842 h 1806085"/>
              <a:gd name="connsiteX4" fmla="*/ 1413436 w 1526322"/>
              <a:gd name="connsiteY4" fmla="*/ 1624105 h 1806085"/>
              <a:gd name="connsiteX5" fmla="*/ 368408 w 1526322"/>
              <a:gd name="connsiteY5" fmla="*/ 1719899 h 1806085"/>
              <a:gd name="connsiteX6" fmla="*/ 37482 w 1526322"/>
              <a:gd name="connsiteY6" fmla="*/ 404905 h 1806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26322" h="1806085">
                <a:moveTo>
                  <a:pt x="37482" y="404905"/>
                </a:moveTo>
                <a:cubicBezTo>
                  <a:pt x="166659" y="118974"/>
                  <a:pt x="922853" y="-27620"/>
                  <a:pt x="1143470" y="4311"/>
                </a:cubicBezTo>
                <a:cubicBezTo>
                  <a:pt x="1364087" y="36242"/>
                  <a:pt x="1303128" y="404906"/>
                  <a:pt x="1361185" y="596494"/>
                </a:cubicBezTo>
                <a:cubicBezTo>
                  <a:pt x="1419242" y="788082"/>
                  <a:pt x="1483105" y="982574"/>
                  <a:pt x="1491813" y="1153842"/>
                </a:cubicBezTo>
                <a:cubicBezTo>
                  <a:pt x="1500522" y="1325111"/>
                  <a:pt x="1600670" y="1529762"/>
                  <a:pt x="1413436" y="1624105"/>
                </a:cubicBezTo>
                <a:cubicBezTo>
                  <a:pt x="1226202" y="1718448"/>
                  <a:pt x="600636" y="1921647"/>
                  <a:pt x="368408" y="1719899"/>
                </a:cubicBezTo>
                <a:cubicBezTo>
                  <a:pt x="136180" y="1518151"/>
                  <a:pt x="-91695" y="690836"/>
                  <a:pt x="37482" y="404905"/>
                </a:cubicBezTo>
                <a:close/>
              </a:path>
            </a:pathLst>
          </a:cu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6" name="Freeform 5"/>
          <p:cNvSpPr/>
          <p:nvPr/>
        </p:nvSpPr>
        <p:spPr>
          <a:xfrm>
            <a:off x="4318433" y="2879835"/>
            <a:ext cx="2354316" cy="1226482"/>
          </a:xfrm>
          <a:custGeom>
            <a:avLst/>
            <a:gdLst>
              <a:gd name="connsiteX0" fmla="*/ 37482 w 1526322"/>
              <a:gd name="connsiteY0" fmla="*/ 404905 h 1806085"/>
              <a:gd name="connsiteX1" fmla="*/ 1143470 w 1526322"/>
              <a:gd name="connsiteY1" fmla="*/ 4311 h 1806085"/>
              <a:gd name="connsiteX2" fmla="*/ 1361185 w 1526322"/>
              <a:gd name="connsiteY2" fmla="*/ 596494 h 1806085"/>
              <a:gd name="connsiteX3" fmla="*/ 1491813 w 1526322"/>
              <a:gd name="connsiteY3" fmla="*/ 1153842 h 1806085"/>
              <a:gd name="connsiteX4" fmla="*/ 1413436 w 1526322"/>
              <a:gd name="connsiteY4" fmla="*/ 1624105 h 1806085"/>
              <a:gd name="connsiteX5" fmla="*/ 368408 w 1526322"/>
              <a:gd name="connsiteY5" fmla="*/ 1719899 h 1806085"/>
              <a:gd name="connsiteX6" fmla="*/ 37482 w 1526322"/>
              <a:gd name="connsiteY6" fmla="*/ 404905 h 1806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26322" h="1806085">
                <a:moveTo>
                  <a:pt x="37482" y="404905"/>
                </a:moveTo>
                <a:cubicBezTo>
                  <a:pt x="166659" y="118974"/>
                  <a:pt x="922853" y="-27620"/>
                  <a:pt x="1143470" y="4311"/>
                </a:cubicBezTo>
                <a:cubicBezTo>
                  <a:pt x="1364087" y="36242"/>
                  <a:pt x="1303128" y="404906"/>
                  <a:pt x="1361185" y="596494"/>
                </a:cubicBezTo>
                <a:cubicBezTo>
                  <a:pt x="1419242" y="788082"/>
                  <a:pt x="1483105" y="982574"/>
                  <a:pt x="1491813" y="1153842"/>
                </a:cubicBezTo>
                <a:cubicBezTo>
                  <a:pt x="1500522" y="1325111"/>
                  <a:pt x="1600670" y="1529762"/>
                  <a:pt x="1413436" y="1624105"/>
                </a:cubicBezTo>
                <a:cubicBezTo>
                  <a:pt x="1226202" y="1718448"/>
                  <a:pt x="600636" y="1921647"/>
                  <a:pt x="368408" y="1719899"/>
                </a:cubicBezTo>
                <a:cubicBezTo>
                  <a:pt x="136180" y="1518151"/>
                  <a:pt x="-91695" y="690836"/>
                  <a:pt x="37482" y="404905"/>
                </a:cubicBezTo>
                <a:close/>
              </a:path>
            </a:pathLst>
          </a:cu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7" name="Freeform 6"/>
          <p:cNvSpPr/>
          <p:nvPr/>
        </p:nvSpPr>
        <p:spPr>
          <a:xfrm rot="20942235">
            <a:off x="3169655" y="1848661"/>
            <a:ext cx="1976827" cy="993757"/>
          </a:xfrm>
          <a:custGeom>
            <a:avLst/>
            <a:gdLst>
              <a:gd name="connsiteX0" fmla="*/ 37482 w 1526322"/>
              <a:gd name="connsiteY0" fmla="*/ 404905 h 1806085"/>
              <a:gd name="connsiteX1" fmla="*/ 1143470 w 1526322"/>
              <a:gd name="connsiteY1" fmla="*/ 4311 h 1806085"/>
              <a:gd name="connsiteX2" fmla="*/ 1361185 w 1526322"/>
              <a:gd name="connsiteY2" fmla="*/ 596494 h 1806085"/>
              <a:gd name="connsiteX3" fmla="*/ 1491813 w 1526322"/>
              <a:gd name="connsiteY3" fmla="*/ 1153842 h 1806085"/>
              <a:gd name="connsiteX4" fmla="*/ 1413436 w 1526322"/>
              <a:gd name="connsiteY4" fmla="*/ 1624105 h 1806085"/>
              <a:gd name="connsiteX5" fmla="*/ 368408 w 1526322"/>
              <a:gd name="connsiteY5" fmla="*/ 1719899 h 1806085"/>
              <a:gd name="connsiteX6" fmla="*/ 37482 w 1526322"/>
              <a:gd name="connsiteY6" fmla="*/ 404905 h 1806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26322" h="1806085">
                <a:moveTo>
                  <a:pt x="37482" y="404905"/>
                </a:moveTo>
                <a:cubicBezTo>
                  <a:pt x="166659" y="118974"/>
                  <a:pt x="922853" y="-27620"/>
                  <a:pt x="1143470" y="4311"/>
                </a:cubicBezTo>
                <a:cubicBezTo>
                  <a:pt x="1364087" y="36242"/>
                  <a:pt x="1303128" y="404906"/>
                  <a:pt x="1361185" y="596494"/>
                </a:cubicBezTo>
                <a:cubicBezTo>
                  <a:pt x="1419242" y="788082"/>
                  <a:pt x="1483105" y="982574"/>
                  <a:pt x="1491813" y="1153842"/>
                </a:cubicBezTo>
                <a:cubicBezTo>
                  <a:pt x="1500522" y="1325111"/>
                  <a:pt x="1600670" y="1529762"/>
                  <a:pt x="1413436" y="1624105"/>
                </a:cubicBezTo>
                <a:cubicBezTo>
                  <a:pt x="1226202" y="1718448"/>
                  <a:pt x="600636" y="1921647"/>
                  <a:pt x="368408" y="1719899"/>
                </a:cubicBezTo>
                <a:cubicBezTo>
                  <a:pt x="136180" y="1518151"/>
                  <a:pt x="-91695" y="690836"/>
                  <a:pt x="37482" y="404905"/>
                </a:cubicBezTo>
                <a:close/>
              </a:path>
            </a:pathLst>
          </a:cu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9" name="Freeform 8"/>
          <p:cNvSpPr/>
          <p:nvPr/>
        </p:nvSpPr>
        <p:spPr>
          <a:xfrm rot="1240363">
            <a:off x="2872895" y="-15323"/>
            <a:ext cx="2459910" cy="1370873"/>
          </a:xfrm>
          <a:custGeom>
            <a:avLst/>
            <a:gdLst>
              <a:gd name="connsiteX0" fmla="*/ 37482 w 1526322"/>
              <a:gd name="connsiteY0" fmla="*/ 404905 h 1806085"/>
              <a:gd name="connsiteX1" fmla="*/ 1143470 w 1526322"/>
              <a:gd name="connsiteY1" fmla="*/ 4311 h 1806085"/>
              <a:gd name="connsiteX2" fmla="*/ 1361185 w 1526322"/>
              <a:gd name="connsiteY2" fmla="*/ 596494 h 1806085"/>
              <a:gd name="connsiteX3" fmla="*/ 1491813 w 1526322"/>
              <a:gd name="connsiteY3" fmla="*/ 1153842 h 1806085"/>
              <a:gd name="connsiteX4" fmla="*/ 1413436 w 1526322"/>
              <a:gd name="connsiteY4" fmla="*/ 1624105 h 1806085"/>
              <a:gd name="connsiteX5" fmla="*/ 368408 w 1526322"/>
              <a:gd name="connsiteY5" fmla="*/ 1719899 h 1806085"/>
              <a:gd name="connsiteX6" fmla="*/ 37482 w 1526322"/>
              <a:gd name="connsiteY6" fmla="*/ 404905 h 1806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26322" h="1806085">
                <a:moveTo>
                  <a:pt x="37482" y="404905"/>
                </a:moveTo>
                <a:cubicBezTo>
                  <a:pt x="166659" y="118974"/>
                  <a:pt x="922853" y="-27620"/>
                  <a:pt x="1143470" y="4311"/>
                </a:cubicBezTo>
                <a:cubicBezTo>
                  <a:pt x="1364087" y="36242"/>
                  <a:pt x="1303128" y="404906"/>
                  <a:pt x="1361185" y="596494"/>
                </a:cubicBezTo>
                <a:cubicBezTo>
                  <a:pt x="1419242" y="788082"/>
                  <a:pt x="1483105" y="982574"/>
                  <a:pt x="1491813" y="1153842"/>
                </a:cubicBezTo>
                <a:cubicBezTo>
                  <a:pt x="1500522" y="1325111"/>
                  <a:pt x="1600670" y="1529762"/>
                  <a:pt x="1413436" y="1624105"/>
                </a:cubicBezTo>
                <a:cubicBezTo>
                  <a:pt x="1226202" y="1718448"/>
                  <a:pt x="600636" y="1921647"/>
                  <a:pt x="368408" y="1719899"/>
                </a:cubicBezTo>
                <a:cubicBezTo>
                  <a:pt x="136180" y="1518151"/>
                  <a:pt x="-91695" y="690836"/>
                  <a:pt x="37482" y="404905"/>
                </a:cubicBezTo>
                <a:close/>
              </a:path>
            </a:pathLst>
          </a:cu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11" name="Freeform 10"/>
          <p:cNvSpPr/>
          <p:nvPr/>
        </p:nvSpPr>
        <p:spPr>
          <a:xfrm rot="19064803">
            <a:off x="5259004" y="4016719"/>
            <a:ext cx="959668" cy="1863598"/>
          </a:xfrm>
          <a:custGeom>
            <a:avLst/>
            <a:gdLst>
              <a:gd name="connsiteX0" fmla="*/ 37482 w 1526322"/>
              <a:gd name="connsiteY0" fmla="*/ 404905 h 1806085"/>
              <a:gd name="connsiteX1" fmla="*/ 1143470 w 1526322"/>
              <a:gd name="connsiteY1" fmla="*/ 4311 h 1806085"/>
              <a:gd name="connsiteX2" fmla="*/ 1361185 w 1526322"/>
              <a:gd name="connsiteY2" fmla="*/ 596494 h 1806085"/>
              <a:gd name="connsiteX3" fmla="*/ 1491813 w 1526322"/>
              <a:gd name="connsiteY3" fmla="*/ 1153842 h 1806085"/>
              <a:gd name="connsiteX4" fmla="*/ 1413436 w 1526322"/>
              <a:gd name="connsiteY4" fmla="*/ 1624105 h 1806085"/>
              <a:gd name="connsiteX5" fmla="*/ 368408 w 1526322"/>
              <a:gd name="connsiteY5" fmla="*/ 1719899 h 1806085"/>
              <a:gd name="connsiteX6" fmla="*/ 37482 w 1526322"/>
              <a:gd name="connsiteY6" fmla="*/ 404905 h 1806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26322" h="1806085">
                <a:moveTo>
                  <a:pt x="37482" y="404905"/>
                </a:moveTo>
                <a:cubicBezTo>
                  <a:pt x="166659" y="118974"/>
                  <a:pt x="922853" y="-27620"/>
                  <a:pt x="1143470" y="4311"/>
                </a:cubicBezTo>
                <a:cubicBezTo>
                  <a:pt x="1364087" y="36242"/>
                  <a:pt x="1303128" y="404906"/>
                  <a:pt x="1361185" y="596494"/>
                </a:cubicBezTo>
                <a:cubicBezTo>
                  <a:pt x="1419242" y="788082"/>
                  <a:pt x="1483105" y="982574"/>
                  <a:pt x="1491813" y="1153842"/>
                </a:cubicBezTo>
                <a:cubicBezTo>
                  <a:pt x="1500522" y="1325111"/>
                  <a:pt x="1600670" y="1529762"/>
                  <a:pt x="1413436" y="1624105"/>
                </a:cubicBezTo>
                <a:cubicBezTo>
                  <a:pt x="1226202" y="1718448"/>
                  <a:pt x="600636" y="1921647"/>
                  <a:pt x="368408" y="1719899"/>
                </a:cubicBezTo>
                <a:cubicBezTo>
                  <a:pt x="136180" y="1518151"/>
                  <a:pt x="-91695" y="690836"/>
                  <a:pt x="37482" y="404905"/>
                </a:cubicBezTo>
                <a:close/>
              </a:path>
            </a:pathLst>
          </a:cu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12" name="Title 1"/>
          <p:cNvSpPr txBox="1">
            <a:spLocks/>
          </p:cNvSpPr>
          <p:nvPr/>
        </p:nvSpPr>
        <p:spPr>
          <a:xfrm>
            <a:off x="768096" y="164592"/>
            <a:ext cx="1143000" cy="6546451"/>
          </a:xfrm>
          <a:prstGeom prst="rect">
            <a:avLst/>
          </a:prstGeom>
          <a:solidFill>
            <a:schemeClr val="bg2"/>
          </a:solidFill>
        </p:spPr>
        <p:txBody>
          <a:bodyPr vert="wordArtVert"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800" b="1" smtClean="0">
                <a:latin typeface="Times New Roman" panose="02020603050405020304" pitchFamily="18" charset="0"/>
                <a:cs typeface="Times New Roman" panose="02020603050405020304" pitchFamily="18" charset="0"/>
              </a:rPr>
              <a:t>Education</a:t>
            </a:r>
            <a:endParaRPr lang="en-US" sz="3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50293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down)">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down)">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9" grpId="0" animBg="1"/>
      <p:bldP spid="11" grpId="0" animBg="1"/>
    </p:bld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2"/>
          <p:cNvSpPr txBox="1">
            <a:spLocks/>
          </p:cNvSpPr>
          <p:nvPr/>
        </p:nvSpPr>
        <p:spPr>
          <a:xfrm>
            <a:off x="7818664" y="1836967"/>
            <a:ext cx="2468336" cy="1249135"/>
          </a:xfrm>
          <a:prstGeom prst="rect">
            <a:avLst/>
          </a:prstGeom>
          <a:solidFill>
            <a:srgbClr val="FFFF00"/>
          </a:solidFill>
        </p:spPr>
        <p:txBody>
          <a:bodyPr vert="horz" lIns="68580" tIns="34290" rIns="68580" bIns="34290" rtlCol="0">
            <a:noAutofit/>
          </a:bodyPr>
          <a:lstStyle>
            <a:defPPr>
              <a:defRPr lang="en-US"/>
            </a:defPPr>
            <a:lvl1pPr indent="0" algn="ctr">
              <a:lnSpc>
                <a:spcPct val="90000"/>
              </a:lnSpc>
              <a:spcBef>
                <a:spcPts val="1000"/>
              </a:spcBef>
              <a:buFont typeface="Arial" panose="020B0604020202020204" pitchFamily="34" charset="0"/>
              <a:buNone/>
              <a:defRPr sz="2800" b="1">
                <a:latin typeface="Times New Roman" panose="02020603050405020304" pitchFamily="18" charset="0"/>
                <a:cs typeface="Times New Roman" panose="02020603050405020304" pitchFamily="18" charset="0"/>
              </a:defRPr>
            </a:lvl1pPr>
            <a:lvl2pPr indent="0" algn="ctr">
              <a:lnSpc>
                <a:spcPct val="90000"/>
              </a:lnSpc>
              <a:spcBef>
                <a:spcPts val="500"/>
              </a:spcBef>
              <a:buFont typeface="Arial" panose="020B0604020202020204" pitchFamily="34" charset="0"/>
              <a:buNone/>
              <a:defRPr sz="2000"/>
            </a:lvl2pPr>
            <a:lvl3pPr indent="0" algn="ctr">
              <a:lnSpc>
                <a:spcPct val="90000"/>
              </a:lnSpc>
              <a:spcBef>
                <a:spcPts val="500"/>
              </a:spcBef>
              <a:buFont typeface="Arial" panose="020B0604020202020204" pitchFamily="34" charset="0"/>
              <a:buNone/>
            </a:lvl3pPr>
            <a:lvl4pPr indent="0" algn="ctr">
              <a:lnSpc>
                <a:spcPct val="90000"/>
              </a:lnSpc>
              <a:spcBef>
                <a:spcPts val="500"/>
              </a:spcBef>
              <a:buFont typeface="Arial" panose="020B0604020202020204" pitchFamily="34" charset="0"/>
              <a:buNone/>
              <a:defRPr sz="1600"/>
            </a:lvl4pPr>
            <a:lvl5pPr indent="0" algn="ctr">
              <a:lnSpc>
                <a:spcPct val="90000"/>
              </a:lnSpc>
              <a:spcBef>
                <a:spcPts val="500"/>
              </a:spcBef>
              <a:buFont typeface="Arial" panose="020B0604020202020204" pitchFamily="34" charset="0"/>
              <a:buNone/>
              <a:defRPr sz="1600"/>
            </a:lvl5pPr>
            <a:lvl6pPr indent="0" algn="ctr">
              <a:lnSpc>
                <a:spcPct val="90000"/>
              </a:lnSpc>
              <a:spcBef>
                <a:spcPts val="500"/>
              </a:spcBef>
              <a:buFont typeface="Arial" panose="020B0604020202020204" pitchFamily="34" charset="0"/>
              <a:buNone/>
              <a:defRPr sz="1600"/>
            </a:lvl6pPr>
            <a:lvl7pPr indent="0" algn="ctr">
              <a:lnSpc>
                <a:spcPct val="90000"/>
              </a:lnSpc>
              <a:spcBef>
                <a:spcPts val="500"/>
              </a:spcBef>
              <a:buFont typeface="Arial" panose="020B0604020202020204" pitchFamily="34" charset="0"/>
              <a:buNone/>
              <a:defRPr sz="1600"/>
            </a:lvl7pPr>
            <a:lvl8pPr indent="0" algn="ctr">
              <a:lnSpc>
                <a:spcPct val="90000"/>
              </a:lnSpc>
              <a:spcBef>
                <a:spcPts val="500"/>
              </a:spcBef>
              <a:buFont typeface="Arial" panose="020B0604020202020204" pitchFamily="34" charset="0"/>
              <a:buNone/>
              <a:defRPr sz="1600"/>
            </a:lvl8pPr>
            <a:lvl9pPr indent="0" algn="ctr">
              <a:lnSpc>
                <a:spcPct val="90000"/>
              </a:lnSpc>
              <a:spcBef>
                <a:spcPts val="500"/>
              </a:spcBef>
              <a:buFont typeface="Arial" panose="020B0604020202020204" pitchFamily="34" charset="0"/>
              <a:buNone/>
              <a:defRPr sz="1600"/>
            </a:lvl9pPr>
          </a:lstStyle>
          <a:p>
            <a:pPr defTabSz="685800">
              <a:spcBef>
                <a:spcPts val="750"/>
              </a:spcBef>
            </a:pPr>
            <a:r>
              <a:rPr lang="en-US" sz="1988" dirty="0">
                <a:solidFill>
                  <a:prstClr val="black"/>
                </a:solidFill>
              </a:rPr>
              <a:t>While some counties have higher incomes, retiree income does not produce GDP.</a:t>
            </a:r>
          </a:p>
        </p:txBody>
      </p:sp>
      <p:sp>
        <p:nvSpPr>
          <p:cNvPr id="9" name="Subtitle 2"/>
          <p:cNvSpPr txBox="1">
            <a:spLocks/>
          </p:cNvSpPr>
          <p:nvPr/>
        </p:nvSpPr>
        <p:spPr>
          <a:xfrm>
            <a:off x="7818664" y="3262738"/>
            <a:ext cx="2468336" cy="2578811"/>
          </a:xfrm>
          <a:prstGeom prst="rect">
            <a:avLst/>
          </a:prstGeom>
          <a:solidFill>
            <a:srgbClr val="FFFF00"/>
          </a:solidFill>
        </p:spPr>
        <p:txBody>
          <a:bodyPr vert="horz" lIns="68580" tIns="34290" rIns="68580" bIns="34290" rtlCol="0">
            <a:noAutofit/>
          </a:bodyPr>
          <a:lstStyle>
            <a:defPPr>
              <a:defRPr lang="en-US"/>
            </a:defPPr>
            <a:lvl1pPr indent="0" algn="ctr">
              <a:lnSpc>
                <a:spcPct val="90000"/>
              </a:lnSpc>
              <a:spcBef>
                <a:spcPts val="1000"/>
              </a:spcBef>
              <a:buFont typeface="Arial" panose="020B0604020202020204" pitchFamily="34" charset="0"/>
              <a:buNone/>
              <a:defRPr sz="2800" b="1">
                <a:latin typeface="Times New Roman" panose="02020603050405020304" pitchFamily="18" charset="0"/>
                <a:cs typeface="Times New Roman" panose="02020603050405020304" pitchFamily="18" charset="0"/>
              </a:defRPr>
            </a:lvl1pPr>
            <a:lvl2pPr indent="0" algn="ctr">
              <a:lnSpc>
                <a:spcPct val="90000"/>
              </a:lnSpc>
              <a:spcBef>
                <a:spcPts val="500"/>
              </a:spcBef>
              <a:buFont typeface="Arial" panose="020B0604020202020204" pitchFamily="34" charset="0"/>
              <a:buNone/>
              <a:defRPr sz="2000"/>
            </a:lvl2pPr>
            <a:lvl3pPr indent="0" algn="ctr">
              <a:lnSpc>
                <a:spcPct val="90000"/>
              </a:lnSpc>
              <a:spcBef>
                <a:spcPts val="500"/>
              </a:spcBef>
              <a:buFont typeface="Arial" panose="020B0604020202020204" pitchFamily="34" charset="0"/>
              <a:buNone/>
            </a:lvl3pPr>
            <a:lvl4pPr indent="0" algn="ctr">
              <a:lnSpc>
                <a:spcPct val="90000"/>
              </a:lnSpc>
              <a:spcBef>
                <a:spcPts val="500"/>
              </a:spcBef>
              <a:buFont typeface="Arial" panose="020B0604020202020204" pitchFamily="34" charset="0"/>
              <a:buNone/>
              <a:defRPr sz="1600"/>
            </a:lvl4pPr>
            <a:lvl5pPr indent="0" algn="ctr">
              <a:lnSpc>
                <a:spcPct val="90000"/>
              </a:lnSpc>
              <a:spcBef>
                <a:spcPts val="500"/>
              </a:spcBef>
              <a:buFont typeface="Arial" panose="020B0604020202020204" pitchFamily="34" charset="0"/>
              <a:buNone/>
              <a:defRPr sz="1600"/>
            </a:lvl5pPr>
            <a:lvl6pPr indent="0" algn="ctr">
              <a:lnSpc>
                <a:spcPct val="90000"/>
              </a:lnSpc>
              <a:spcBef>
                <a:spcPts val="500"/>
              </a:spcBef>
              <a:buFont typeface="Arial" panose="020B0604020202020204" pitchFamily="34" charset="0"/>
              <a:buNone/>
              <a:defRPr sz="1600"/>
            </a:lvl6pPr>
            <a:lvl7pPr indent="0" algn="ctr">
              <a:lnSpc>
                <a:spcPct val="90000"/>
              </a:lnSpc>
              <a:spcBef>
                <a:spcPts val="500"/>
              </a:spcBef>
              <a:buFont typeface="Arial" panose="020B0604020202020204" pitchFamily="34" charset="0"/>
              <a:buNone/>
              <a:defRPr sz="1600"/>
            </a:lvl7pPr>
            <a:lvl8pPr indent="0" algn="ctr">
              <a:lnSpc>
                <a:spcPct val="90000"/>
              </a:lnSpc>
              <a:spcBef>
                <a:spcPts val="500"/>
              </a:spcBef>
              <a:buFont typeface="Arial" panose="020B0604020202020204" pitchFamily="34" charset="0"/>
              <a:buNone/>
              <a:defRPr sz="1600"/>
            </a:lvl8pPr>
            <a:lvl9pPr indent="0" algn="ctr">
              <a:lnSpc>
                <a:spcPct val="90000"/>
              </a:lnSpc>
              <a:spcBef>
                <a:spcPts val="500"/>
              </a:spcBef>
              <a:buFont typeface="Arial" panose="020B0604020202020204" pitchFamily="34" charset="0"/>
              <a:buNone/>
              <a:defRPr sz="1600"/>
            </a:lvl9pPr>
          </a:lstStyle>
          <a:p>
            <a:pPr defTabSz="685800">
              <a:spcBef>
                <a:spcPts val="750"/>
              </a:spcBef>
            </a:pPr>
            <a:r>
              <a:rPr lang="en-US" sz="1988" dirty="0">
                <a:solidFill>
                  <a:prstClr val="black"/>
                </a:solidFill>
              </a:rPr>
              <a:t>GDP excludes nonproduction transactions: public transfer payments, such as </a:t>
            </a:r>
            <a:r>
              <a:rPr lang="en-US" sz="1988" dirty="0">
                <a:solidFill>
                  <a:srgbClr val="FF0000"/>
                </a:solidFill>
              </a:rPr>
              <a:t>Social Security</a:t>
            </a:r>
            <a:r>
              <a:rPr lang="en-US" sz="1988" dirty="0">
                <a:solidFill>
                  <a:prstClr val="black"/>
                </a:solidFill>
              </a:rPr>
              <a:t>, private transfer payment, such as gifts, and financial market.</a:t>
            </a:r>
          </a:p>
        </p:txBody>
      </p:sp>
      <p:pic>
        <p:nvPicPr>
          <p:cNvPr id="2" name="Picture 1"/>
          <p:cNvPicPr>
            <a:picLocks noChangeAspect="1"/>
          </p:cNvPicPr>
          <p:nvPr/>
        </p:nvPicPr>
        <p:blipFill>
          <a:blip r:embed="rId2"/>
          <a:stretch>
            <a:fillRect/>
          </a:stretch>
        </p:blipFill>
        <p:spPr>
          <a:xfrm>
            <a:off x="2307551" y="204421"/>
            <a:ext cx="5381301" cy="6208701"/>
          </a:xfrm>
          <a:prstGeom prst="rect">
            <a:avLst/>
          </a:prstGeom>
        </p:spPr>
      </p:pic>
      <p:sp>
        <p:nvSpPr>
          <p:cNvPr id="10" name="Freeform 9"/>
          <p:cNvSpPr/>
          <p:nvPr/>
        </p:nvSpPr>
        <p:spPr>
          <a:xfrm rot="6459164">
            <a:off x="2778963" y="889340"/>
            <a:ext cx="1183500" cy="1467680"/>
          </a:xfrm>
          <a:custGeom>
            <a:avLst/>
            <a:gdLst>
              <a:gd name="connsiteX0" fmla="*/ 37482 w 1526322"/>
              <a:gd name="connsiteY0" fmla="*/ 404905 h 1806085"/>
              <a:gd name="connsiteX1" fmla="*/ 1143470 w 1526322"/>
              <a:gd name="connsiteY1" fmla="*/ 4311 h 1806085"/>
              <a:gd name="connsiteX2" fmla="*/ 1361185 w 1526322"/>
              <a:gd name="connsiteY2" fmla="*/ 596494 h 1806085"/>
              <a:gd name="connsiteX3" fmla="*/ 1491813 w 1526322"/>
              <a:gd name="connsiteY3" fmla="*/ 1153842 h 1806085"/>
              <a:gd name="connsiteX4" fmla="*/ 1413436 w 1526322"/>
              <a:gd name="connsiteY4" fmla="*/ 1624105 h 1806085"/>
              <a:gd name="connsiteX5" fmla="*/ 368408 w 1526322"/>
              <a:gd name="connsiteY5" fmla="*/ 1719899 h 1806085"/>
              <a:gd name="connsiteX6" fmla="*/ 37482 w 1526322"/>
              <a:gd name="connsiteY6" fmla="*/ 404905 h 1806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26322" h="1806085">
                <a:moveTo>
                  <a:pt x="37482" y="404905"/>
                </a:moveTo>
                <a:cubicBezTo>
                  <a:pt x="166659" y="118974"/>
                  <a:pt x="922853" y="-27620"/>
                  <a:pt x="1143470" y="4311"/>
                </a:cubicBezTo>
                <a:cubicBezTo>
                  <a:pt x="1364087" y="36242"/>
                  <a:pt x="1303128" y="404906"/>
                  <a:pt x="1361185" y="596494"/>
                </a:cubicBezTo>
                <a:cubicBezTo>
                  <a:pt x="1419242" y="788082"/>
                  <a:pt x="1483105" y="982574"/>
                  <a:pt x="1491813" y="1153842"/>
                </a:cubicBezTo>
                <a:cubicBezTo>
                  <a:pt x="1500522" y="1325111"/>
                  <a:pt x="1600670" y="1529762"/>
                  <a:pt x="1413436" y="1624105"/>
                </a:cubicBezTo>
                <a:cubicBezTo>
                  <a:pt x="1226202" y="1718448"/>
                  <a:pt x="600636" y="1921647"/>
                  <a:pt x="368408" y="1719899"/>
                </a:cubicBezTo>
                <a:cubicBezTo>
                  <a:pt x="136180" y="1518151"/>
                  <a:pt x="-91695" y="690836"/>
                  <a:pt x="37482" y="404905"/>
                </a:cubicBezTo>
                <a:close/>
              </a:path>
            </a:pathLst>
          </a:cu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srgbClr val="00B050"/>
              </a:solidFill>
              <a:latin typeface="Calibri" panose="020F0502020204030204"/>
            </a:endParaRPr>
          </a:p>
        </p:txBody>
      </p:sp>
      <p:sp>
        <p:nvSpPr>
          <p:cNvPr id="11" name="Freeform 10"/>
          <p:cNvSpPr/>
          <p:nvPr/>
        </p:nvSpPr>
        <p:spPr>
          <a:xfrm rot="19538533">
            <a:off x="2250601" y="2667548"/>
            <a:ext cx="2521300" cy="3355364"/>
          </a:xfrm>
          <a:custGeom>
            <a:avLst/>
            <a:gdLst>
              <a:gd name="connsiteX0" fmla="*/ 37482 w 1526322"/>
              <a:gd name="connsiteY0" fmla="*/ 404905 h 1806085"/>
              <a:gd name="connsiteX1" fmla="*/ 1143470 w 1526322"/>
              <a:gd name="connsiteY1" fmla="*/ 4311 h 1806085"/>
              <a:gd name="connsiteX2" fmla="*/ 1361185 w 1526322"/>
              <a:gd name="connsiteY2" fmla="*/ 596494 h 1806085"/>
              <a:gd name="connsiteX3" fmla="*/ 1491813 w 1526322"/>
              <a:gd name="connsiteY3" fmla="*/ 1153842 h 1806085"/>
              <a:gd name="connsiteX4" fmla="*/ 1413436 w 1526322"/>
              <a:gd name="connsiteY4" fmla="*/ 1624105 h 1806085"/>
              <a:gd name="connsiteX5" fmla="*/ 368408 w 1526322"/>
              <a:gd name="connsiteY5" fmla="*/ 1719899 h 1806085"/>
              <a:gd name="connsiteX6" fmla="*/ 37482 w 1526322"/>
              <a:gd name="connsiteY6" fmla="*/ 404905 h 1806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26322" h="1806085">
                <a:moveTo>
                  <a:pt x="37482" y="404905"/>
                </a:moveTo>
                <a:cubicBezTo>
                  <a:pt x="166659" y="118974"/>
                  <a:pt x="922853" y="-27620"/>
                  <a:pt x="1143470" y="4311"/>
                </a:cubicBezTo>
                <a:cubicBezTo>
                  <a:pt x="1364087" y="36242"/>
                  <a:pt x="1303128" y="404906"/>
                  <a:pt x="1361185" y="596494"/>
                </a:cubicBezTo>
                <a:cubicBezTo>
                  <a:pt x="1419242" y="788082"/>
                  <a:pt x="1483105" y="982574"/>
                  <a:pt x="1491813" y="1153842"/>
                </a:cubicBezTo>
                <a:cubicBezTo>
                  <a:pt x="1500522" y="1325111"/>
                  <a:pt x="1600670" y="1529762"/>
                  <a:pt x="1413436" y="1624105"/>
                </a:cubicBezTo>
                <a:cubicBezTo>
                  <a:pt x="1226202" y="1718448"/>
                  <a:pt x="600636" y="1921647"/>
                  <a:pt x="368408" y="1719899"/>
                </a:cubicBezTo>
                <a:cubicBezTo>
                  <a:pt x="136180" y="1518151"/>
                  <a:pt x="-91695" y="690836"/>
                  <a:pt x="37482" y="404905"/>
                </a:cubicBezTo>
                <a:close/>
              </a:path>
            </a:pathLst>
          </a:cu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srgbClr val="00B050"/>
              </a:solidFill>
              <a:latin typeface="Calibri" panose="020F0502020204030204"/>
            </a:endParaRPr>
          </a:p>
        </p:txBody>
      </p:sp>
      <p:sp>
        <p:nvSpPr>
          <p:cNvPr id="12" name="Freeform 11"/>
          <p:cNvSpPr/>
          <p:nvPr/>
        </p:nvSpPr>
        <p:spPr>
          <a:xfrm rot="7869922">
            <a:off x="4467214" y="2340495"/>
            <a:ext cx="1295569" cy="579672"/>
          </a:xfrm>
          <a:custGeom>
            <a:avLst/>
            <a:gdLst>
              <a:gd name="connsiteX0" fmla="*/ 37482 w 1526322"/>
              <a:gd name="connsiteY0" fmla="*/ 404905 h 1806085"/>
              <a:gd name="connsiteX1" fmla="*/ 1143470 w 1526322"/>
              <a:gd name="connsiteY1" fmla="*/ 4311 h 1806085"/>
              <a:gd name="connsiteX2" fmla="*/ 1361185 w 1526322"/>
              <a:gd name="connsiteY2" fmla="*/ 596494 h 1806085"/>
              <a:gd name="connsiteX3" fmla="*/ 1491813 w 1526322"/>
              <a:gd name="connsiteY3" fmla="*/ 1153842 h 1806085"/>
              <a:gd name="connsiteX4" fmla="*/ 1413436 w 1526322"/>
              <a:gd name="connsiteY4" fmla="*/ 1624105 h 1806085"/>
              <a:gd name="connsiteX5" fmla="*/ 368408 w 1526322"/>
              <a:gd name="connsiteY5" fmla="*/ 1719899 h 1806085"/>
              <a:gd name="connsiteX6" fmla="*/ 37482 w 1526322"/>
              <a:gd name="connsiteY6" fmla="*/ 404905 h 1806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26322" h="1806085">
                <a:moveTo>
                  <a:pt x="37482" y="404905"/>
                </a:moveTo>
                <a:cubicBezTo>
                  <a:pt x="166659" y="118974"/>
                  <a:pt x="922853" y="-27620"/>
                  <a:pt x="1143470" y="4311"/>
                </a:cubicBezTo>
                <a:cubicBezTo>
                  <a:pt x="1364087" y="36242"/>
                  <a:pt x="1303128" y="404906"/>
                  <a:pt x="1361185" y="596494"/>
                </a:cubicBezTo>
                <a:cubicBezTo>
                  <a:pt x="1419242" y="788082"/>
                  <a:pt x="1483105" y="982574"/>
                  <a:pt x="1491813" y="1153842"/>
                </a:cubicBezTo>
                <a:cubicBezTo>
                  <a:pt x="1500522" y="1325111"/>
                  <a:pt x="1600670" y="1529762"/>
                  <a:pt x="1413436" y="1624105"/>
                </a:cubicBezTo>
                <a:cubicBezTo>
                  <a:pt x="1226202" y="1718448"/>
                  <a:pt x="600636" y="1921647"/>
                  <a:pt x="368408" y="1719899"/>
                </a:cubicBezTo>
                <a:cubicBezTo>
                  <a:pt x="136180" y="1518151"/>
                  <a:pt x="-91695" y="690836"/>
                  <a:pt x="37482" y="404905"/>
                </a:cubicBezTo>
                <a:close/>
              </a:path>
            </a:pathLst>
          </a:cu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srgbClr val="00B050"/>
              </a:solidFill>
              <a:latin typeface="Calibri" panose="020F0502020204030204"/>
            </a:endParaRPr>
          </a:p>
        </p:txBody>
      </p:sp>
      <p:sp>
        <p:nvSpPr>
          <p:cNvPr id="13" name="Title 1"/>
          <p:cNvSpPr txBox="1">
            <a:spLocks/>
          </p:cNvSpPr>
          <p:nvPr/>
        </p:nvSpPr>
        <p:spPr>
          <a:xfrm>
            <a:off x="562714" y="204421"/>
            <a:ext cx="1142999" cy="6490326"/>
          </a:xfrm>
          <a:prstGeom prst="rect">
            <a:avLst/>
          </a:prstGeom>
          <a:solidFill>
            <a:schemeClr val="bg2"/>
          </a:solidFill>
        </p:spPr>
        <p:txBody>
          <a:bodyPr vert="wordArtVert" lIns="68580" tIns="34290" rIns="68580" bIns="3429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800" b="1" dirty="0" smtClean="0">
                <a:latin typeface="Times New Roman" panose="02020603050405020304" pitchFamily="18" charset="0"/>
                <a:cs typeface="Times New Roman" panose="02020603050405020304" pitchFamily="18" charset="0"/>
              </a:rPr>
              <a:t>Income</a:t>
            </a:r>
            <a:endParaRPr lang="en-US" sz="3800" b="1" dirty="0">
              <a:latin typeface="Times New Roman" panose="02020603050405020304" pitchFamily="18" charset="0"/>
              <a:cs typeface="Times New Roman" panose="02020603050405020304" pitchFamily="18" charset="0"/>
            </a:endParaRPr>
          </a:p>
        </p:txBody>
      </p:sp>
      <p:sp>
        <p:nvSpPr>
          <p:cNvPr id="7" name="Subtitle 2"/>
          <p:cNvSpPr txBox="1">
            <a:spLocks/>
          </p:cNvSpPr>
          <p:nvPr/>
        </p:nvSpPr>
        <p:spPr>
          <a:xfrm>
            <a:off x="7559040" y="980694"/>
            <a:ext cx="2606040" cy="1069848"/>
          </a:xfrm>
          <a:prstGeom prst="rect">
            <a:avLst/>
          </a:prstGeom>
        </p:spPr>
        <p:txBody>
          <a:bodyPr vert="horz" lIns="68580" tIns="34290" rIns="68580" bIns="34290" rtlCol="0">
            <a:noAutofit/>
          </a:bodyPr>
          <a:lstStyle>
            <a:defPPr>
              <a:defRPr lang="en-US"/>
            </a:defPPr>
            <a:lvl1pPr indent="0" algn="ctr">
              <a:lnSpc>
                <a:spcPct val="90000"/>
              </a:lnSpc>
              <a:spcBef>
                <a:spcPts val="1000"/>
              </a:spcBef>
              <a:buFont typeface="Arial" panose="020B0604020202020204" pitchFamily="34" charset="0"/>
              <a:buNone/>
              <a:defRPr sz="2400" b="1">
                <a:latin typeface="Times New Roman" panose="02020603050405020304" pitchFamily="18" charset="0"/>
                <a:cs typeface="Times New Roman" panose="02020603050405020304" pitchFamily="18" charset="0"/>
              </a:defRPr>
            </a:lvl1pPr>
            <a:lvl2pPr indent="0" algn="ctr">
              <a:lnSpc>
                <a:spcPct val="90000"/>
              </a:lnSpc>
              <a:spcBef>
                <a:spcPts val="500"/>
              </a:spcBef>
              <a:buFont typeface="Arial" panose="020B0604020202020204" pitchFamily="34" charset="0"/>
              <a:buNone/>
              <a:defRPr sz="2000"/>
            </a:lvl2pPr>
            <a:lvl3pPr indent="0" algn="ctr">
              <a:lnSpc>
                <a:spcPct val="90000"/>
              </a:lnSpc>
              <a:spcBef>
                <a:spcPts val="500"/>
              </a:spcBef>
              <a:buFont typeface="Arial" panose="020B0604020202020204" pitchFamily="34" charset="0"/>
              <a:buNone/>
            </a:lvl3pPr>
            <a:lvl4pPr indent="0" algn="ctr">
              <a:lnSpc>
                <a:spcPct val="90000"/>
              </a:lnSpc>
              <a:spcBef>
                <a:spcPts val="500"/>
              </a:spcBef>
              <a:buFont typeface="Arial" panose="020B0604020202020204" pitchFamily="34" charset="0"/>
              <a:buNone/>
              <a:defRPr sz="1600"/>
            </a:lvl4pPr>
            <a:lvl5pPr indent="0" algn="ctr">
              <a:lnSpc>
                <a:spcPct val="90000"/>
              </a:lnSpc>
              <a:spcBef>
                <a:spcPts val="500"/>
              </a:spcBef>
              <a:buFont typeface="Arial" panose="020B0604020202020204" pitchFamily="34" charset="0"/>
              <a:buNone/>
              <a:defRPr sz="1600"/>
            </a:lvl5pPr>
            <a:lvl6pPr indent="0" algn="ctr">
              <a:lnSpc>
                <a:spcPct val="90000"/>
              </a:lnSpc>
              <a:spcBef>
                <a:spcPts val="500"/>
              </a:spcBef>
              <a:buFont typeface="Arial" panose="020B0604020202020204" pitchFamily="34" charset="0"/>
              <a:buNone/>
              <a:defRPr sz="1600"/>
            </a:lvl6pPr>
            <a:lvl7pPr indent="0" algn="ctr">
              <a:lnSpc>
                <a:spcPct val="90000"/>
              </a:lnSpc>
              <a:spcBef>
                <a:spcPts val="500"/>
              </a:spcBef>
              <a:buFont typeface="Arial" panose="020B0604020202020204" pitchFamily="34" charset="0"/>
              <a:buNone/>
              <a:defRPr sz="1600"/>
            </a:lvl7pPr>
            <a:lvl8pPr indent="0" algn="ctr">
              <a:lnSpc>
                <a:spcPct val="90000"/>
              </a:lnSpc>
              <a:spcBef>
                <a:spcPts val="500"/>
              </a:spcBef>
              <a:buFont typeface="Arial" panose="020B0604020202020204" pitchFamily="34" charset="0"/>
              <a:buNone/>
              <a:defRPr sz="1600"/>
            </a:lvl8pPr>
            <a:lvl9pPr indent="0" algn="ctr">
              <a:lnSpc>
                <a:spcPct val="90000"/>
              </a:lnSpc>
              <a:spcBef>
                <a:spcPts val="500"/>
              </a:spcBef>
              <a:buFont typeface="Arial" panose="020B0604020202020204" pitchFamily="34" charset="0"/>
              <a:buNone/>
              <a:defRPr sz="1600"/>
            </a:lvl9pPr>
          </a:lstStyle>
          <a:p>
            <a:pPr defTabSz="685800">
              <a:spcBef>
                <a:spcPts val="750"/>
              </a:spcBef>
            </a:pPr>
            <a:r>
              <a:rPr lang="en-US" sz="1800" dirty="0">
                <a:solidFill>
                  <a:prstClr val="black"/>
                </a:solidFill>
              </a:rPr>
              <a:t>Percentage of households receiving Social Security Income</a:t>
            </a:r>
          </a:p>
        </p:txBody>
      </p:sp>
    </p:spTree>
    <p:extLst>
      <p:ext uri="{BB962C8B-B14F-4D97-AF65-F5344CB8AC3E}">
        <p14:creationId xmlns:p14="http://schemas.microsoft.com/office/powerpoint/2010/main" val="1732860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down)">
                                      <p:cBhvr>
                                        <p:cTn id="11" dur="500"/>
                                        <p:tgtEl>
                                          <p:spTgt spid="11"/>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95550" y="309754"/>
            <a:ext cx="6898478" cy="1404746"/>
          </a:xfrm>
        </p:spPr>
        <p:txBody>
          <a:bodyPr>
            <a:normAutofit/>
          </a:bodyPr>
          <a:lstStyle/>
          <a:p>
            <a:r>
              <a:rPr lang="en-US" b="1" dirty="0" smtClean="0"/>
              <a:t>A Strong Correlation Across </a:t>
            </a:r>
            <a:br>
              <a:rPr lang="en-US" b="1" dirty="0" smtClean="0"/>
            </a:br>
            <a:r>
              <a:rPr lang="en-US" b="1" dirty="0" smtClean="0"/>
              <a:t>261 Metro Areas</a:t>
            </a:r>
            <a:endParaRPr lang="en-US" b="1" dirty="0"/>
          </a:p>
        </p:txBody>
      </p:sp>
      <p:pic>
        <p:nvPicPr>
          <p:cNvPr id="29698" name="Picture 2" descr="C:\Users\emily.saleh\Desktop\Capture2.JPG"/>
          <p:cNvPicPr>
            <a:picLocks noGrp="1" noChangeAspect="1" noChangeArrowheads="1"/>
          </p:cNvPicPr>
          <p:nvPr>
            <p:ph idx="1"/>
          </p:nvPr>
        </p:nvPicPr>
        <p:blipFill>
          <a:blip r:embed="rId3" cstate="print"/>
          <a:srcRect/>
          <a:stretch>
            <a:fillRect/>
          </a:stretch>
        </p:blipFill>
        <p:spPr bwMode="auto">
          <a:xfrm>
            <a:off x="2473779" y="1693440"/>
            <a:ext cx="5726478" cy="3476790"/>
          </a:xfrm>
          <a:prstGeom prst="rect">
            <a:avLst/>
          </a:prstGeom>
          <a:noFill/>
        </p:spPr>
      </p:pic>
      <p:pic>
        <p:nvPicPr>
          <p:cNvPr id="4" name="Picture 2"/>
          <p:cNvPicPr>
            <a:picLocks noChangeAspect="1" noChangeArrowheads="1"/>
          </p:cNvPicPr>
          <p:nvPr/>
        </p:nvPicPr>
        <p:blipFill>
          <a:blip r:embed="rId4" cstate="print"/>
          <a:srcRect l="32504" t="8594" r="32504" b="50000"/>
          <a:stretch>
            <a:fillRect/>
          </a:stretch>
        </p:blipFill>
        <p:spPr bwMode="auto">
          <a:xfrm>
            <a:off x="8326655" y="1592510"/>
            <a:ext cx="2549892" cy="3335493"/>
          </a:xfrm>
          <a:prstGeom prst="rect">
            <a:avLst/>
          </a:prstGeom>
          <a:noFill/>
          <a:ln w="9525">
            <a:noFill/>
            <a:miter lim="800000"/>
            <a:headEnd/>
            <a:tailEnd/>
          </a:ln>
        </p:spPr>
      </p:pic>
      <p:sp>
        <p:nvSpPr>
          <p:cNvPr id="3" name="TextBox 2"/>
          <p:cNvSpPr txBox="1"/>
          <p:nvPr/>
        </p:nvSpPr>
        <p:spPr>
          <a:xfrm>
            <a:off x="1944289" y="5170230"/>
            <a:ext cx="8001000" cy="1569660"/>
          </a:xfrm>
          <a:prstGeom prst="rect">
            <a:avLst/>
          </a:prstGeom>
          <a:solidFill>
            <a:schemeClr val="tx2">
              <a:lumMod val="20000"/>
              <a:lumOff val="80000"/>
            </a:schemeClr>
          </a:solidFill>
          <a:ln w="28575">
            <a:solidFill>
              <a:srgbClr val="FF0000"/>
            </a:solidFill>
          </a:ln>
        </p:spPr>
        <p:txBody>
          <a:bodyPr wrap="square" rtlCol="0">
            <a:spAutoFit/>
          </a:bodyPr>
          <a:lstStyle/>
          <a:p>
            <a:r>
              <a:rPr lang="en-US" sz="2400" b="1" dirty="0">
                <a:solidFill>
                  <a:schemeClr val="accent1"/>
                </a:solidFill>
              </a:rPr>
              <a:t>Increase the level of education of a community’s citizenry by 1 year of postsecondary education: </a:t>
            </a:r>
          </a:p>
          <a:p>
            <a:pPr marL="214313" indent="-214313">
              <a:buFont typeface="Arial" panose="020B0604020202020204" pitchFamily="34" charset="0"/>
              <a:buChar char="•"/>
            </a:pPr>
            <a:r>
              <a:rPr lang="en-US" sz="2400" b="1" dirty="0">
                <a:solidFill>
                  <a:schemeClr val="accent1"/>
                </a:solidFill>
              </a:rPr>
              <a:t>17.4%</a:t>
            </a:r>
            <a:r>
              <a:rPr lang="en-US" sz="2400" dirty="0">
                <a:solidFill>
                  <a:schemeClr val="accent1"/>
                </a:solidFill>
              </a:rPr>
              <a:t> increase in GDP per capita</a:t>
            </a:r>
          </a:p>
          <a:p>
            <a:pPr marL="214313" indent="-214313">
              <a:buFont typeface="Arial" panose="020B0604020202020204" pitchFamily="34" charset="0"/>
              <a:buChar char="•"/>
            </a:pPr>
            <a:r>
              <a:rPr lang="en-US" sz="2400" b="1" dirty="0">
                <a:solidFill>
                  <a:schemeClr val="accent1"/>
                </a:solidFill>
              </a:rPr>
              <a:t>17.8%</a:t>
            </a:r>
            <a:r>
              <a:rPr lang="en-US" sz="2400" dirty="0">
                <a:solidFill>
                  <a:schemeClr val="accent1"/>
                </a:solidFill>
              </a:rPr>
              <a:t> increase in real wages per worker</a:t>
            </a:r>
          </a:p>
        </p:txBody>
      </p:sp>
      <p:sp>
        <p:nvSpPr>
          <p:cNvPr id="5" name="Slide Number Placeholder 4"/>
          <p:cNvSpPr>
            <a:spLocks noGrp="1"/>
          </p:cNvSpPr>
          <p:nvPr>
            <p:ph type="sldNum" sz="quarter" idx="12"/>
          </p:nvPr>
        </p:nvSpPr>
        <p:spPr/>
        <p:txBody>
          <a:bodyPr/>
          <a:lstStyle/>
          <a:p>
            <a:fld id="{15C3AF50-45D8-4144-B114-A385979F8C17}" type="slidenum">
              <a:rPr lang="en-US" smtClean="0"/>
              <a:t>147</a:t>
            </a:fld>
            <a:endParaRPr lang="en-US"/>
          </a:p>
        </p:txBody>
      </p:sp>
    </p:spTree>
    <p:extLst>
      <p:ext uri="{BB962C8B-B14F-4D97-AF65-F5344CB8AC3E}">
        <p14:creationId xmlns:p14="http://schemas.microsoft.com/office/powerpoint/2010/main" val="37822525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p:cNvGraphicFramePr>
            <a:graphicFrameLocks noChangeAspect="1"/>
          </p:cNvGraphicFramePr>
          <p:nvPr>
            <p:extLst/>
          </p:nvPr>
        </p:nvGraphicFramePr>
        <p:xfrm>
          <a:off x="186106" y="227709"/>
          <a:ext cx="11624894" cy="6511758"/>
        </p:xfrm>
        <a:graphic>
          <a:graphicData uri="http://schemas.openxmlformats.org/presentationml/2006/ole">
            <mc:AlternateContent xmlns:mc="http://schemas.openxmlformats.org/markup-compatibility/2006">
              <mc:Choice xmlns:v="urn:schemas-microsoft-com:vml" Requires="v">
                <p:oleObj spid="_x0000_s13326" name="Worksheet" r:id="rId3" imgW="8972595" imgH="6829564" progId="Excel.Sheet.12">
                  <p:embed/>
                </p:oleObj>
              </mc:Choice>
              <mc:Fallback>
                <p:oleObj name="Worksheet" r:id="rId3" imgW="8972595" imgH="6829564" progId="Excel.Sheet.12">
                  <p:embed/>
                  <p:pic>
                    <p:nvPicPr>
                      <p:cNvPr id="4" name="Object 3"/>
                      <p:cNvPicPr/>
                      <p:nvPr/>
                    </p:nvPicPr>
                    <p:blipFill>
                      <a:blip r:embed="rId4"/>
                      <a:stretch>
                        <a:fillRect/>
                      </a:stretch>
                    </p:blipFill>
                    <p:spPr>
                      <a:xfrm>
                        <a:off x="186106" y="227709"/>
                        <a:ext cx="11624894" cy="6511758"/>
                      </a:xfrm>
                      <a:prstGeom prst="rect">
                        <a:avLst/>
                      </a:prstGeom>
                    </p:spPr>
                  </p:pic>
                </p:oleObj>
              </mc:Fallback>
            </mc:AlternateContent>
          </a:graphicData>
        </a:graphic>
      </p:graphicFrame>
      <p:sp>
        <p:nvSpPr>
          <p:cNvPr id="5" name="Freeform 4"/>
          <p:cNvSpPr/>
          <p:nvPr/>
        </p:nvSpPr>
        <p:spPr>
          <a:xfrm>
            <a:off x="1236134" y="1543157"/>
            <a:ext cx="10219267" cy="3240510"/>
          </a:xfrm>
          <a:custGeom>
            <a:avLst/>
            <a:gdLst>
              <a:gd name="connsiteX0" fmla="*/ 0 w 10759858"/>
              <a:gd name="connsiteY0" fmla="*/ 3507349 h 3535071"/>
              <a:gd name="connsiteX1" fmla="*/ 463463 w 10759858"/>
              <a:gd name="connsiteY1" fmla="*/ 3507349 h 3535071"/>
              <a:gd name="connsiteX2" fmla="*/ 651354 w 10759858"/>
              <a:gd name="connsiteY2" fmla="*/ 3219251 h 3535071"/>
              <a:gd name="connsiteX3" fmla="*/ 1139869 w 10759858"/>
              <a:gd name="connsiteY3" fmla="*/ 2492741 h 3535071"/>
              <a:gd name="connsiteX4" fmla="*/ 2154477 w 10759858"/>
              <a:gd name="connsiteY4" fmla="*/ 1703602 h 3535071"/>
              <a:gd name="connsiteX5" fmla="*/ 2893513 w 10759858"/>
              <a:gd name="connsiteY5" fmla="*/ 62692 h 3535071"/>
              <a:gd name="connsiteX6" fmla="*/ 4033381 w 10759858"/>
              <a:gd name="connsiteY6" fmla="*/ 739097 h 3535071"/>
              <a:gd name="connsiteX7" fmla="*/ 4083485 w 10759858"/>
              <a:gd name="connsiteY7" fmla="*/ 1152456 h 3535071"/>
              <a:gd name="connsiteX8" fmla="*/ 4471792 w 10759858"/>
              <a:gd name="connsiteY8" fmla="*/ 1177508 h 3535071"/>
              <a:gd name="connsiteX9" fmla="*/ 4860099 w 10759858"/>
              <a:gd name="connsiteY9" fmla="*/ 62 h 3535071"/>
              <a:gd name="connsiteX10" fmla="*/ 6551113 w 10759858"/>
              <a:gd name="connsiteY10" fmla="*/ 1127404 h 3535071"/>
              <a:gd name="connsiteX11" fmla="*/ 8668011 w 10759858"/>
              <a:gd name="connsiteY11" fmla="*/ 1828862 h 3535071"/>
              <a:gd name="connsiteX12" fmla="*/ 9169052 w 10759858"/>
              <a:gd name="connsiteY12" fmla="*/ 764149 h 3535071"/>
              <a:gd name="connsiteX13" fmla="*/ 9381995 w 10759858"/>
              <a:gd name="connsiteY13" fmla="*/ 1728654 h 3535071"/>
              <a:gd name="connsiteX14" fmla="*/ 9908088 w 10759858"/>
              <a:gd name="connsiteY14" fmla="*/ 1878966 h 3535071"/>
              <a:gd name="connsiteX15" fmla="*/ 10146083 w 10759858"/>
              <a:gd name="connsiteY15" fmla="*/ 2292325 h 3535071"/>
              <a:gd name="connsiteX16" fmla="*/ 10759858 w 10759858"/>
              <a:gd name="connsiteY16" fmla="*/ 2530319 h 3535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759858" h="3535071">
                <a:moveTo>
                  <a:pt x="0" y="3507349"/>
                </a:moveTo>
                <a:cubicBezTo>
                  <a:pt x="177452" y="3531357"/>
                  <a:pt x="354904" y="3555365"/>
                  <a:pt x="463463" y="3507349"/>
                </a:cubicBezTo>
                <a:cubicBezTo>
                  <a:pt x="572022" y="3459333"/>
                  <a:pt x="538620" y="3388352"/>
                  <a:pt x="651354" y="3219251"/>
                </a:cubicBezTo>
                <a:cubicBezTo>
                  <a:pt x="764088" y="3050150"/>
                  <a:pt x="889348" y="2745349"/>
                  <a:pt x="1139869" y="2492741"/>
                </a:cubicBezTo>
                <a:cubicBezTo>
                  <a:pt x="1390390" y="2240133"/>
                  <a:pt x="1862203" y="2108610"/>
                  <a:pt x="2154477" y="1703602"/>
                </a:cubicBezTo>
                <a:cubicBezTo>
                  <a:pt x="2446751" y="1298594"/>
                  <a:pt x="2580362" y="223443"/>
                  <a:pt x="2893513" y="62692"/>
                </a:cubicBezTo>
                <a:cubicBezTo>
                  <a:pt x="3206664" y="-98059"/>
                  <a:pt x="3835052" y="557470"/>
                  <a:pt x="4033381" y="739097"/>
                </a:cubicBezTo>
                <a:cubicBezTo>
                  <a:pt x="4231710" y="920724"/>
                  <a:pt x="4010417" y="1079388"/>
                  <a:pt x="4083485" y="1152456"/>
                </a:cubicBezTo>
                <a:cubicBezTo>
                  <a:pt x="4156553" y="1225524"/>
                  <a:pt x="4342356" y="1369574"/>
                  <a:pt x="4471792" y="1177508"/>
                </a:cubicBezTo>
                <a:cubicBezTo>
                  <a:pt x="4601228" y="985442"/>
                  <a:pt x="4513546" y="8413"/>
                  <a:pt x="4860099" y="62"/>
                </a:cubicBezTo>
                <a:cubicBezTo>
                  <a:pt x="5206652" y="-8289"/>
                  <a:pt x="5916461" y="822604"/>
                  <a:pt x="6551113" y="1127404"/>
                </a:cubicBezTo>
                <a:cubicBezTo>
                  <a:pt x="7185765" y="1432204"/>
                  <a:pt x="8231688" y="1889404"/>
                  <a:pt x="8668011" y="1828862"/>
                </a:cubicBezTo>
                <a:cubicBezTo>
                  <a:pt x="9104334" y="1768320"/>
                  <a:pt x="9050055" y="780850"/>
                  <a:pt x="9169052" y="764149"/>
                </a:cubicBezTo>
                <a:cubicBezTo>
                  <a:pt x="9288049" y="747448"/>
                  <a:pt x="9258822" y="1542851"/>
                  <a:pt x="9381995" y="1728654"/>
                </a:cubicBezTo>
                <a:cubicBezTo>
                  <a:pt x="9505168" y="1914457"/>
                  <a:pt x="9780740" y="1785021"/>
                  <a:pt x="9908088" y="1878966"/>
                </a:cubicBezTo>
                <a:cubicBezTo>
                  <a:pt x="10035436" y="1972911"/>
                  <a:pt x="10004121" y="2183766"/>
                  <a:pt x="10146083" y="2292325"/>
                </a:cubicBezTo>
                <a:cubicBezTo>
                  <a:pt x="10288045" y="2400884"/>
                  <a:pt x="10661738" y="2501092"/>
                  <a:pt x="10759858" y="2530319"/>
                </a:cubicBezTo>
              </a:path>
            </a:pathLst>
          </a:cu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cxnSp>
        <p:nvCxnSpPr>
          <p:cNvPr id="6" name="Straight Connector 5"/>
          <p:cNvCxnSpPr/>
          <p:nvPr/>
        </p:nvCxnSpPr>
        <p:spPr>
          <a:xfrm flipH="1">
            <a:off x="2345267" y="3887820"/>
            <a:ext cx="9110136" cy="15313"/>
          </a:xfrm>
          <a:prstGeom prst="line">
            <a:avLst/>
          </a:prstGeom>
          <a:ln w="57150">
            <a:solidFill>
              <a:srgbClr val="33CC33"/>
            </a:solidFill>
          </a:ln>
        </p:spPr>
        <p:style>
          <a:lnRef idx="1">
            <a:schemeClr val="accent1"/>
          </a:lnRef>
          <a:fillRef idx="0">
            <a:schemeClr val="accent1"/>
          </a:fillRef>
          <a:effectRef idx="0">
            <a:schemeClr val="accent1"/>
          </a:effectRef>
          <a:fontRef idx="minor">
            <a:schemeClr val="tx1"/>
          </a:fontRef>
        </p:style>
      </p:cxnSp>
      <p:sp>
        <p:nvSpPr>
          <p:cNvPr id="8" name="TextBox 1"/>
          <p:cNvSpPr txBox="1">
            <a:spLocks noChangeArrowheads="1"/>
          </p:cNvSpPr>
          <p:nvPr/>
        </p:nvSpPr>
        <p:spPr bwMode="auto">
          <a:xfrm>
            <a:off x="2966697" y="4927601"/>
            <a:ext cx="7126418" cy="33913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1575" b="1" dirty="0">
                <a:latin typeface="Corbel" panose="020B0503020204020204" pitchFamily="34" charset="0"/>
              </a:rPr>
              <a:t>Current state support for our colleges and </a:t>
            </a:r>
            <a:r>
              <a:rPr lang="en-US" altLang="en-US" sz="1575" b="1" dirty="0" smtClean="0">
                <a:latin typeface="Corbel" panose="020B0503020204020204" pitchFamily="34" charset="0"/>
              </a:rPr>
              <a:t>universities  </a:t>
            </a:r>
            <a:r>
              <a:rPr lang="en-US" altLang="en-US" sz="1575" b="1" dirty="0">
                <a:latin typeface="Corbel" panose="020B0503020204020204" pitchFamily="34" charset="0"/>
              </a:rPr>
              <a:t>is at the 1967 level!</a:t>
            </a:r>
            <a:endParaRPr lang="en-US" altLang="en-US" sz="1575" b="1" i="1" dirty="0">
              <a:latin typeface="Corbel" panose="020B0503020204020204" pitchFamily="34" charset="0"/>
            </a:endParaRPr>
          </a:p>
        </p:txBody>
      </p:sp>
      <p:sp>
        <p:nvSpPr>
          <p:cNvPr id="9" name="TextBox 8"/>
          <p:cNvSpPr txBox="1"/>
          <p:nvPr/>
        </p:nvSpPr>
        <p:spPr>
          <a:xfrm>
            <a:off x="596633" y="124014"/>
            <a:ext cx="8479972" cy="1077218"/>
          </a:xfrm>
          <a:prstGeom prst="rect">
            <a:avLst/>
          </a:prstGeom>
          <a:solidFill>
            <a:schemeClr val="bg1"/>
          </a:solidFill>
        </p:spPr>
        <p:txBody>
          <a:bodyPr wrap="square">
            <a:spAutoFit/>
          </a:bodyPr>
          <a:lstStyle/>
          <a:p>
            <a:pPr>
              <a:defRPr/>
            </a:pPr>
            <a:r>
              <a:rPr lang="en-US" sz="3200" b="1" dirty="0">
                <a:solidFill>
                  <a:srgbClr val="0070C0"/>
                </a:solidFill>
                <a:latin typeface="+mj-lt"/>
              </a:rPr>
              <a:t>Alabama Fiscal Support for Higher Education Per $1,000 of Personal Income, 1961-2015</a:t>
            </a:r>
          </a:p>
        </p:txBody>
      </p:sp>
    </p:spTree>
    <p:extLst>
      <p:ext uri="{BB962C8B-B14F-4D97-AF65-F5344CB8AC3E}">
        <p14:creationId xmlns:p14="http://schemas.microsoft.com/office/powerpoint/2010/main" val="879713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0"/>
                                        <p:tgtEl>
                                          <p:spTgt spid="5"/>
                                        </p:tgtEl>
                                      </p:cBhvr>
                                    </p:animEffect>
                                  </p:childTnLst>
                                </p:cTn>
                              </p:par>
                            </p:childTnLst>
                          </p:cTn>
                        </p:par>
                        <p:par>
                          <p:cTn id="8" fill="hold">
                            <p:stCondLst>
                              <p:cond delay="5000"/>
                            </p:stCondLst>
                            <p:childTnLst>
                              <p:par>
                                <p:cTn id="9" presetID="22" presetClass="entr" presetSubtype="2"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right)">
                                      <p:cBhvr>
                                        <p:cTn id="11" dur="2500"/>
                                        <p:tgtEl>
                                          <p:spTgt spid="6"/>
                                        </p:tgtEl>
                                      </p:cBhvr>
                                    </p:animEffect>
                                  </p:childTnLst>
                                </p:cTn>
                              </p:par>
                            </p:childTnLst>
                          </p:cTn>
                        </p:par>
                        <p:par>
                          <p:cTn id="12" fill="hold">
                            <p:stCondLst>
                              <p:cond delay="7500"/>
                            </p:stCondLst>
                            <p:childTnLst>
                              <p:par>
                                <p:cTn id="13" presetID="42" presetClass="entr" presetSubtype="0"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anim calcmode="lin" valueType="num">
                                      <p:cBhvr>
                                        <p:cTn id="16" dur="500" fill="hold"/>
                                        <p:tgtEl>
                                          <p:spTgt spid="8"/>
                                        </p:tgtEl>
                                        <p:attrNameLst>
                                          <p:attrName>ppt_x</p:attrName>
                                        </p:attrNameLst>
                                      </p:cBhvr>
                                      <p:tavLst>
                                        <p:tav tm="0">
                                          <p:val>
                                            <p:strVal val="#ppt_x"/>
                                          </p:val>
                                        </p:tav>
                                        <p:tav tm="100000">
                                          <p:val>
                                            <p:strVal val="#ppt_x"/>
                                          </p:val>
                                        </p:tav>
                                      </p:tavLst>
                                    </p:anim>
                                    <p:anim calcmode="lin" valueType="num">
                                      <p:cBhvr>
                                        <p:cTn id="17"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2046" y="237215"/>
            <a:ext cx="10281697" cy="7797832"/>
          </a:xfrm>
          <a:prstGeom prst="rect">
            <a:avLst/>
          </a:prstGeom>
        </p:spPr>
      </p:pic>
      <p:sp>
        <p:nvSpPr>
          <p:cNvPr id="4" name="Rectangle 3"/>
          <p:cNvSpPr/>
          <p:nvPr/>
        </p:nvSpPr>
        <p:spPr>
          <a:xfrm>
            <a:off x="10390272" y="1623317"/>
            <a:ext cx="125328" cy="3619545"/>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cxnSp>
        <p:nvCxnSpPr>
          <p:cNvPr id="5" name="Straight Connector 4"/>
          <p:cNvCxnSpPr/>
          <p:nvPr/>
        </p:nvCxnSpPr>
        <p:spPr>
          <a:xfrm>
            <a:off x="1905802" y="519764"/>
            <a:ext cx="2585516" cy="9157"/>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7" name="Down Arrow 6"/>
          <p:cNvSpPr/>
          <p:nvPr/>
        </p:nvSpPr>
        <p:spPr>
          <a:xfrm>
            <a:off x="10385190" y="946082"/>
            <a:ext cx="116732" cy="49802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73960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1082" y="1690690"/>
            <a:ext cx="10515600" cy="4351338"/>
          </a:xfrm>
        </p:spPr>
        <p:txBody>
          <a:bodyPr/>
          <a:lstStyle/>
          <a:p>
            <a:pPr marL="0" indent="0">
              <a:buNone/>
            </a:pPr>
            <a:r>
              <a:rPr lang="en-US" b="1" dirty="0">
                <a:solidFill>
                  <a:srgbClr val="002060"/>
                </a:solidFill>
              </a:rPr>
              <a:t>Reality </a:t>
            </a:r>
            <a:r>
              <a:rPr lang="en-US" b="1" dirty="0" smtClean="0">
                <a:solidFill>
                  <a:srgbClr val="002060"/>
                </a:solidFill>
              </a:rPr>
              <a:t>2. New Presidents are especially vulnerable to unfettered enthusiasm for change. </a:t>
            </a:r>
          </a:p>
          <a:p>
            <a:r>
              <a:rPr lang="en-US" sz="2700" b="1" dirty="0" smtClean="0">
                <a:solidFill>
                  <a:srgbClr val="7030A0"/>
                </a:solidFill>
              </a:rPr>
              <a:t>The rationale and the strategy for change needs to be developed based on facts.</a:t>
            </a:r>
            <a:r>
              <a:rPr lang="en-US" sz="2700" dirty="0" smtClean="0"/>
              <a:t> A seasoned IR director can be an ideal source for identifying issues, suggesting effective approaches and documenting success. </a:t>
            </a:r>
          </a:p>
          <a:p>
            <a:r>
              <a:rPr lang="en-US" sz="2700" b="1" dirty="0" smtClean="0">
                <a:solidFill>
                  <a:schemeClr val="accent6">
                    <a:lumMod val="75000"/>
                  </a:schemeClr>
                </a:solidFill>
              </a:rPr>
              <a:t>Trends and projections are more important </a:t>
            </a:r>
            <a:r>
              <a:rPr lang="en-US" sz="2700" dirty="0" smtClean="0"/>
              <a:t>to a campus CEO than the day-to-day managerial assessments provided to vice presidents and deans.</a:t>
            </a:r>
            <a:endParaRPr lang="en-US" sz="2700" b="1" dirty="0" smtClean="0">
              <a:solidFill>
                <a:srgbClr val="002060"/>
              </a:solidFill>
            </a:endParaRPr>
          </a:p>
        </p:txBody>
      </p:sp>
      <p:sp>
        <p:nvSpPr>
          <p:cNvPr id="5" name="Title 1"/>
          <p:cNvSpPr>
            <a:spLocks noGrp="1"/>
          </p:cNvSpPr>
          <p:nvPr>
            <p:ph type="title"/>
          </p:nvPr>
        </p:nvSpPr>
        <p:spPr>
          <a:xfrm>
            <a:off x="761082" y="365127"/>
            <a:ext cx="10515600" cy="1325563"/>
          </a:xfrm>
        </p:spPr>
        <p:txBody>
          <a:bodyPr>
            <a:normAutofit/>
          </a:bodyPr>
          <a:lstStyle/>
          <a:p>
            <a:r>
              <a:rPr lang="en-US" b="1" dirty="0" smtClean="0">
                <a:solidFill>
                  <a:srgbClr val="0070C0"/>
                </a:solidFill>
              </a:rPr>
              <a:t>3. </a:t>
            </a:r>
            <a:r>
              <a:rPr lang="en-US" b="1" dirty="0">
                <a:solidFill>
                  <a:srgbClr val="0070C0"/>
                </a:solidFill>
              </a:rPr>
              <a:t>Supporting the </a:t>
            </a:r>
            <a:r>
              <a:rPr lang="en-US" b="1" dirty="0" smtClean="0">
                <a:solidFill>
                  <a:srgbClr val="0070C0"/>
                </a:solidFill>
              </a:rPr>
              <a:t>President/CEO</a:t>
            </a:r>
            <a:br>
              <a:rPr lang="en-US" b="1" dirty="0" smtClean="0">
                <a:solidFill>
                  <a:srgbClr val="0070C0"/>
                </a:solidFill>
              </a:rPr>
            </a:br>
            <a:r>
              <a:rPr lang="en-US" b="1" dirty="0" smtClean="0"/>
              <a:t>Presidential Realities</a:t>
            </a:r>
            <a:endParaRPr lang="en-US" b="1" dirty="0">
              <a:solidFill>
                <a:srgbClr val="0070C0"/>
              </a:solidFill>
            </a:endParaRPr>
          </a:p>
        </p:txBody>
      </p:sp>
      <p:pic>
        <p:nvPicPr>
          <p:cNvPr id="2" name="Picture 1"/>
          <p:cNvPicPr>
            <a:picLocks noChangeAspect="1"/>
          </p:cNvPicPr>
          <p:nvPr/>
        </p:nvPicPr>
        <p:blipFill>
          <a:blip r:embed="rId2"/>
          <a:stretch>
            <a:fillRect/>
          </a:stretch>
        </p:blipFill>
        <p:spPr>
          <a:xfrm>
            <a:off x="3482353" y="4693186"/>
            <a:ext cx="5617998" cy="2164814"/>
          </a:xfrm>
          <a:prstGeom prst="rect">
            <a:avLst/>
          </a:prstGeom>
        </p:spPr>
      </p:pic>
      <p:cxnSp>
        <p:nvCxnSpPr>
          <p:cNvPr id="6" name="Straight Connector 5"/>
          <p:cNvCxnSpPr/>
          <p:nvPr/>
        </p:nvCxnSpPr>
        <p:spPr>
          <a:xfrm flipV="1">
            <a:off x="7238917" y="3712684"/>
            <a:ext cx="2984736" cy="1"/>
          </a:xfrm>
          <a:prstGeom prst="line">
            <a:avLst/>
          </a:prstGeom>
          <a:ln w="571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44202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2793" y="287080"/>
            <a:ext cx="10078798" cy="8332151"/>
          </a:xfrm>
          <a:prstGeom prst="rect">
            <a:avLst/>
          </a:prstGeom>
        </p:spPr>
      </p:pic>
      <p:sp>
        <p:nvSpPr>
          <p:cNvPr id="5" name="Rectangle 4"/>
          <p:cNvSpPr/>
          <p:nvPr/>
        </p:nvSpPr>
        <p:spPr>
          <a:xfrm>
            <a:off x="9663643" y="2424224"/>
            <a:ext cx="108150" cy="2962578"/>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6" name="Down Arrow 5"/>
          <p:cNvSpPr/>
          <p:nvPr/>
        </p:nvSpPr>
        <p:spPr>
          <a:xfrm>
            <a:off x="9669512" y="1780993"/>
            <a:ext cx="116732" cy="49802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1"/>
          <p:cNvSpPr txBox="1">
            <a:spLocks noChangeArrowheads="1"/>
          </p:cNvSpPr>
          <p:nvPr/>
        </p:nvSpPr>
        <p:spPr bwMode="auto">
          <a:xfrm>
            <a:off x="6209652" y="1780993"/>
            <a:ext cx="1888958" cy="81814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1575" b="1" dirty="0">
                <a:latin typeface="Corbel" panose="020B0503020204020204" pitchFamily="34" charset="0"/>
              </a:rPr>
              <a:t>The repercussion of low state support is higher tuition.</a:t>
            </a:r>
            <a:endParaRPr lang="en-US" altLang="en-US" sz="1575" b="1" i="1" dirty="0">
              <a:latin typeface="Corbel" panose="020B0503020204020204" pitchFamily="34" charset="0"/>
            </a:endParaRPr>
          </a:p>
        </p:txBody>
      </p:sp>
      <p:cxnSp>
        <p:nvCxnSpPr>
          <p:cNvPr id="9" name="Straight Connector 8"/>
          <p:cNvCxnSpPr/>
          <p:nvPr/>
        </p:nvCxnSpPr>
        <p:spPr>
          <a:xfrm flipV="1">
            <a:off x="2176965" y="510155"/>
            <a:ext cx="986117" cy="8963"/>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91519569"/>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a:graphicFrameLocks/>
          </p:cNvGraphicFramePr>
          <p:nvPr>
            <p:extLst/>
          </p:nvPr>
        </p:nvGraphicFramePr>
        <p:xfrm>
          <a:off x="1575881" y="0"/>
          <a:ext cx="9319099" cy="8287966"/>
        </p:xfrm>
        <a:graphic>
          <a:graphicData uri="http://schemas.openxmlformats.org/drawingml/2006/chart">
            <c:chart xmlns:c="http://schemas.openxmlformats.org/drawingml/2006/chart" xmlns:r="http://schemas.openxmlformats.org/officeDocument/2006/relationships" r:id="rId2"/>
          </a:graphicData>
        </a:graphic>
      </p:graphicFrame>
      <p:sp>
        <p:nvSpPr>
          <p:cNvPr id="2" name="Right Arrow 1"/>
          <p:cNvSpPr/>
          <p:nvPr/>
        </p:nvSpPr>
        <p:spPr>
          <a:xfrm rot="1223931" flipV="1">
            <a:off x="2457946" y="726934"/>
            <a:ext cx="345057" cy="14946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7657380" y="1020176"/>
            <a:ext cx="3731857" cy="2246769"/>
          </a:xfrm>
          <a:prstGeom prst="rect">
            <a:avLst/>
          </a:prstGeom>
          <a:noFill/>
        </p:spPr>
        <p:txBody>
          <a:bodyPr wrap="square" rtlCol="0">
            <a:spAutoFit/>
          </a:bodyPr>
          <a:lstStyle/>
          <a:p>
            <a:r>
              <a:rPr lang="en-US" sz="2000" b="1" dirty="0" smtClean="0">
                <a:latin typeface="Times New Roman" panose="02020603050405020304" pitchFamily="18" charset="0"/>
                <a:cs typeface="Times New Roman" panose="02020603050405020304" pitchFamily="18" charset="0"/>
              </a:rPr>
              <a:t>State general funding per student is still lower than 2008 levels in </a:t>
            </a:r>
            <a:r>
              <a:rPr lang="en-US" sz="2000" b="1" dirty="0" smtClean="0">
                <a:solidFill>
                  <a:srgbClr val="FF0000"/>
                </a:solidFill>
                <a:latin typeface="Times New Roman" panose="02020603050405020304" pitchFamily="18" charset="0"/>
                <a:cs typeface="Times New Roman" panose="02020603050405020304" pitchFamily="18" charset="0"/>
              </a:rPr>
              <a:t>46 states</a:t>
            </a:r>
            <a:r>
              <a:rPr lang="en-US" sz="2000" b="1" dirty="0" smtClean="0">
                <a:latin typeface="Times New Roman" panose="02020603050405020304" pitchFamily="18" charset="0"/>
                <a:cs typeface="Times New Roman" panose="02020603050405020304" pitchFamily="18" charset="0"/>
              </a:rPr>
              <a:t>.  The chart shows the percent change in state formula funding per student, inflation adjusted, for fiscal years 2008-2017.</a:t>
            </a:r>
            <a:endParaRPr lang="en-US" sz="2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44833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24001" y="1"/>
            <a:ext cx="8879563" cy="6780097"/>
          </a:xfrm>
          <a:prstGeom prst="rect">
            <a:avLst/>
          </a:prstGeom>
        </p:spPr>
      </p:pic>
      <p:sp>
        <p:nvSpPr>
          <p:cNvPr id="5" name="Right Arrow 4"/>
          <p:cNvSpPr/>
          <p:nvPr/>
        </p:nvSpPr>
        <p:spPr>
          <a:xfrm rot="10800000">
            <a:off x="4240680" y="921173"/>
            <a:ext cx="1045029" cy="150223"/>
          </a:xfrm>
          <a:prstGeom prst="rightArrow">
            <a:avLst/>
          </a:prstGeom>
          <a:solidFill>
            <a:srgbClr val="FF0000"/>
          </a:solidFill>
          <a:ln>
            <a:solidFill>
              <a:srgbClr val="FF5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TextBox 9"/>
          <p:cNvSpPr txBox="1"/>
          <p:nvPr/>
        </p:nvSpPr>
        <p:spPr>
          <a:xfrm>
            <a:off x="5285709" y="971358"/>
            <a:ext cx="1498961" cy="507831"/>
          </a:xfrm>
          <a:prstGeom prst="rect">
            <a:avLst/>
          </a:prstGeom>
          <a:noFill/>
          <a:ln w="28575">
            <a:solidFill>
              <a:srgbClr val="FF0000"/>
            </a:solidFill>
          </a:ln>
        </p:spPr>
        <p:txBody>
          <a:bodyPr wrap="square" rtlCol="0">
            <a:spAutoFit/>
          </a:bodyPr>
          <a:lstStyle/>
          <a:p>
            <a:r>
              <a:rPr lang="en-US" sz="1350" dirty="0">
                <a:solidFill>
                  <a:srgbClr val="FF0000"/>
                </a:solidFill>
              </a:rPr>
              <a:t>-82.74 </a:t>
            </a:r>
            <a:r>
              <a:rPr lang="en-US" sz="1350" dirty="0"/>
              <a:t>decrease in need-based aid</a:t>
            </a:r>
          </a:p>
        </p:txBody>
      </p:sp>
      <p:sp>
        <p:nvSpPr>
          <p:cNvPr id="6" name="TextBox 5"/>
          <p:cNvSpPr txBox="1"/>
          <p:nvPr/>
        </p:nvSpPr>
        <p:spPr>
          <a:xfrm>
            <a:off x="5285709" y="1738653"/>
            <a:ext cx="2348050" cy="507831"/>
          </a:xfrm>
          <a:prstGeom prst="rect">
            <a:avLst/>
          </a:prstGeom>
          <a:solidFill>
            <a:srgbClr val="FFFF00"/>
          </a:solidFill>
        </p:spPr>
        <p:txBody>
          <a:bodyPr wrap="square" rtlCol="0">
            <a:spAutoFit/>
          </a:bodyPr>
          <a:lstStyle/>
          <a:p>
            <a:r>
              <a:rPr lang="en-US" sz="1350" dirty="0" smtClean="0"/>
              <a:t>During the same time period tuition increased 27</a:t>
            </a:r>
            <a:r>
              <a:rPr lang="en-US" sz="1350" dirty="0"/>
              <a:t>%</a:t>
            </a:r>
          </a:p>
        </p:txBody>
      </p:sp>
    </p:spTree>
    <p:extLst>
      <p:ext uri="{BB962C8B-B14F-4D97-AF65-F5344CB8AC3E}">
        <p14:creationId xmlns:p14="http://schemas.microsoft.com/office/powerpoint/2010/main" val="4303739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animBg="1"/>
      <p:bldP spid="6" grpId="0" animBg="1"/>
    </p:bld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18100" y="365125"/>
            <a:ext cx="6235700" cy="1325563"/>
          </a:xfrm>
        </p:spPr>
        <p:txBody>
          <a:bodyPr/>
          <a:lstStyle/>
          <a:p>
            <a:r>
              <a:rPr lang="en-US" b="1" dirty="0" smtClean="0">
                <a:solidFill>
                  <a:srgbClr val="0070C0"/>
                </a:solidFill>
              </a:rPr>
              <a:t>There is some urgency for credential production </a:t>
            </a:r>
            <a:endParaRPr lang="en-US" b="1" dirty="0">
              <a:solidFill>
                <a:srgbClr val="0070C0"/>
              </a:solidFill>
            </a:endParaRPr>
          </a:p>
        </p:txBody>
      </p:sp>
      <p:sp>
        <p:nvSpPr>
          <p:cNvPr id="3" name="Content Placeholder 2"/>
          <p:cNvSpPr>
            <a:spLocks noGrp="1"/>
          </p:cNvSpPr>
          <p:nvPr>
            <p:ph idx="1"/>
          </p:nvPr>
        </p:nvSpPr>
        <p:spPr>
          <a:xfrm>
            <a:off x="5118100" y="1825624"/>
            <a:ext cx="6680200" cy="4930775"/>
          </a:xfrm>
        </p:spPr>
        <p:txBody>
          <a:bodyPr>
            <a:normAutofit/>
          </a:bodyPr>
          <a:lstStyle/>
          <a:p>
            <a:r>
              <a:rPr lang="en-US" dirty="0"/>
              <a:t>T</a:t>
            </a:r>
            <a:r>
              <a:rPr lang="en-US" dirty="0" smtClean="0"/>
              <a:t>he </a:t>
            </a:r>
            <a:r>
              <a:rPr lang="en-US" dirty="0"/>
              <a:t>current educational requirements of the occupations that may grow are higher than those for the jobs displaced by automation. </a:t>
            </a:r>
          </a:p>
          <a:p>
            <a:r>
              <a:rPr lang="en-US" dirty="0"/>
              <a:t>If displaced workers are not reemployed quickly, countries will face rising unemployment and depressed wages </a:t>
            </a:r>
            <a:endParaRPr lang="en-US" dirty="0" smtClean="0"/>
          </a:p>
          <a:p>
            <a:r>
              <a:rPr lang="en-US" dirty="0" smtClean="0"/>
              <a:t>Globally, up </a:t>
            </a:r>
            <a:r>
              <a:rPr lang="en-US" dirty="0" smtClean="0">
                <a:solidFill>
                  <a:srgbClr val="FF0000"/>
                </a:solidFill>
              </a:rPr>
              <a:t>to 375 million workers </a:t>
            </a:r>
            <a:r>
              <a:rPr lang="en-US" dirty="0" smtClean="0"/>
              <a:t>may need to switch occupational categories by: </a:t>
            </a:r>
            <a:r>
              <a:rPr lang="en-US" b="1" dirty="0" smtClean="0">
                <a:solidFill>
                  <a:srgbClr val="FF0000"/>
                </a:solidFill>
              </a:rPr>
              <a:t> </a:t>
            </a:r>
            <a:endParaRPr lang="en-US" b="1" dirty="0">
              <a:solidFill>
                <a:srgbClr val="FF0000"/>
              </a:solidFill>
            </a:endParaRPr>
          </a:p>
          <a:p>
            <a:endParaRPr lang="en-US" dirty="0"/>
          </a:p>
        </p:txBody>
      </p:sp>
      <p:pic>
        <p:nvPicPr>
          <p:cNvPr id="6" name="Picture 5"/>
          <p:cNvPicPr>
            <a:picLocks noChangeAspect="1"/>
          </p:cNvPicPr>
          <p:nvPr/>
        </p:nvPicPr>
        <p:blipFill>
          <a:blip r:embed="rId2"/>
          <a:stretch>
            <a:fillRect/>
          </a:stretch>
        </p:blipFill>
        <p:spPr>
          <a:xfrm>
            <a:off x="281132" y="114300"/>
            <a:ext cx="4674723" cy="6642100"/>
          </a:xfrm>
          <a:prstGeom prst="rect">
            <a:avLst/>
          </a:prstGeom>
        </p:spPr>
      </p:pic>
      <p:sp>
        <p:nvSpPr>
          <p:cNvPr id="9" name="TextBox 8"/>
          <p:cNvSpPr txBox="1"/>
          <p:nvPr/>
        </p:nvSpPr>
        <p:spPr>
          <a:xfrm>
            <a:off x="10176195" y="5619750"/>
            <a:ext cx="1784350" cy="830997"/>
          </a:xfrm>
          <a:prstGeom prst="rect">
            <a:avLst/>
          </a:prstGeom>
          <a:noFill/>
        </p:spPr>
        <p:txBody>
          <a:bodyPr wrap="square" rtlCol="0">
            <a:spAutoFit/>
          </a:bodyPr>
          <a:lstStyle/>
          <a:p>
            <a:r>
              <a:rPr lang="en-US" sz="4800" b="1" dirty="0" smtClean="0">
                <a:solidFill>
                  <a:srgbClr val="FF0000"/>
                </a:solidFill>
              </a:rPr>
              <a:t>2030</a:t>
            </a:r>
            <a:endParaRPr lang="en-US" sz="4800" b="1" dirty="0">
              <a:solidFill>
                <a:srgbClr val="FF0000"/>
              </a:solidFill>
            </a:endParaRPr>
          </a:p>
        </p:txBody>
      </p:sp>
    </p:spTree>
    <p:extLst>
      <p:ext uri="{BB962C8B-B14F-4D97-AF65-F5344CB8AC3E}">
        <p14:creationId xmlns:p14="http://schemas.microsoft.com/office/powerpoint/2010/main" val="3366064171"/>
      </p:ext>
    </p:extLst>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p:cNvGraphicFramePr>
            <a:graphicFrameLocks noChangeAspect="1"/>
          </p:cNvGraphicFramePr>
          <p:nvPr>
            <p:extLst/>
          </p:nvPr>
        </p:nvGraphicFramePr>
        <p:xfrm>
          <a:off x="577169" y="228684"/>
          <a:ext cx="11390614" cy="5964298"/>
        </p:xfrm>
        <a:graphic>
          <a:graphicData uri="http://schemas.openxmlformats.org/presentationml/2006/ole">
            <mc:AlternateContent xmlns:mc="http://schemas.openxmlformats.org/markup-compatibility/2006">
              <mc:Choice xmlns:v="urn:schemas-microsoft-com:vml" Requires="v">
                <p:oleObj spid="_x0000_s14350" name="Worksheet" r:id="rId3" imgW="8565030" imgH="4484327" progId="Excel.Sheet.12">
                  <p:embed/>
                </p:oleObj>
              </mc:Choice>
              <mc:Fallback>
                <p:oleObj name="Worksheet" r:id="rId3" imgW="8565030" imgH="4484327" progId="Excel.Sheet.12">
                  <p:embed/>
                  <p:pic>
                    <p:nvPicPr>
                      <p:cNvPr id="5" name="Object 4"/>
                      <p:cNvPicPr/>
                      <p:nvPr/>
                    </p:nvPicPr>
                    <p:blipFill>
                      <a:blip r:embed="rId4"/>
                      <a:stretch>
                        <a:fillRect/>
                      </a:stretch>
                    </p:blipFill>
                    <p:spPr>
                      <a:xfrm>
                        <a:off x="577169" y="228684"/>
                        <a:ext cx="11390614" cy="5964298"/>
                      </a:xfrm>
                      <a:prstGeom prst="rect">
                        <a:avLst/>
                      </a:prstGeom>
                    </p:spPr>
                  </p:pic>
                </p:oleObj>
              </mc:Fallback>
            </mc:AlternateContent>
          </a:graphicData>
        </a:graphic>
      </p:graphicFrame>
      <p:sp>
        <p:nvSpPr>
          <p:cNvPr id="6" name="TextBox 5"/>
          <p:cNvSpPr txBox="1"/>
          <p:nvPr/>
        </p:nvSpPr>
        <p:spPr>
          <a:xfrm>
            <a:off x="10993583" y="1044863"/>
            <a:ext cx="1260763" cy="369332"/>
          </a:xfrm>
          <a:prstGeom prst="rect">
            <a:avLst/>
          </a:prstGeom>
          <a:solidFill>
            <a:schemeClr val="bg1"/>
          </a:solidFill>
        </p:spPr>
        <p:txBody>
          <a:bodyPr wrap="square" rtlCol="0">
            <a:spAutoFit/>
          </a:bodyPr>
          <a:lstStyle/>
          <a:p>
            <a:r>
              <a:rPr lang="en-US" dirty="0" smtClean="0"/>
              <a:t>166 Million </a:t>
            </a:r>
            <a:endParaRPr lang="en-US" dirty="0"/>
          </a:p>
        </p:txBody>
      </p:sp>
      <p:sp>
        <p:nvSpPr>
          <p:cNvPr id="2" name="TextBox 1"/>
          <p:cNvSpPr txBox="1"/>
          <p:nvPr/>
        </p:nvSpPr>
        <p:spPr>
          <a:xfrm>
            <a:off x="6801707" y="3210833"/>
            <a:ext cx="4822257" cy="1015663"/>
          </a:xfrm>
          <a:prstGeom prst="rect">
            <a:avLst/>
          </a:prstGeom>
          <a:solidFill>
            <a:schemeClr val="accent4">
              <a:lumMod val="40000"/>
              <a:lumOff val="60000"/>
            </a:schemeClr>
          </a:solidFill>
        </p:spPr>
        <p:txBody>
          <a:bodyPr wrap="square" rtlCol="0">
            <a:spAutoFit/>
          </a:bodyPr>
          <a:lstStyle/>
          <a:p>
            <a:r>
              <a:rPr lang="en-US" sz="2000" dirty="0" smtClean="0"/>
              <a:t>Alabama can be proactive and position itself to prosper during this dramatic economic transition by preparing its citizenry. </a:t>
            </a:r>
            <a:endParaRPr lang="en-US" sz="2000" dirty="0"/>
          </a:p>
        </p:txBody>
      </p:sp>
      <p:sp>
        <p:nvSpPr>
          <p:cNvPr id="4" name="TextBox 3"/>
          <p:cNvSpPr txBox="1"/>
          <p:nvPr/>
        </p:nvSpPr>
        <p:spPr>
          <a:xfrm>
            <a:off x="8561642" y="1761582"/>
            <a:ext cx="3062322" cy="1200329"/>
          </a:xfrm>
          <a:prstGeom prst="rect">
            <a:avLst/>
          </a:prstGeom>
          <a:solidFill>
            <a:schemeClr val="accent4">
              <a:lumMod val="60000"/>
              <a:lumOff val="40000"/>
            </a:schemeClr>
          </a:solidFill>
        </p:spPr>
        <p:txBody>
          <a:bodyPr wrap="square" rtlCol="0">
            <a:spAutoFit/>
          </a:bodyPr>
          <a:lstStyle/>
          <a:p>
            <a:r>
              <a:rPr lang="en-US" sz="2400" dirty="0" smtClean="0"/>
              <a:t>One-third of the </a:t>
            </a:r>
            <a:r>
              <a:rPr lang="en-US" sz="2400" u="sng" dirty="0" smtClean="0"/>
              <a:t>global occupational change will be in the US. </a:t>
            </a:r>
            <a:endParaRPr lang="en-US" sz="2400" u="sng" dirty="0"/>
          </a:p>
        </p:txBody>
      </p:sp>
    </p:spTree>
    <p:extLst>
      <p:ext uri="{BB962C8B-B14F-4D97-AF65-F5344CB8AC3E}">
        <p14:creationId xmlns:p14="http://schemas.microsoft.com/office/powerpoint/2010/main" val="1486309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graphicFrame>
        <p:nvGraphicFramePr>
          <p:cNvPr id="7" name="Object 6"/>
          <p:cNvGraphicFramePr>
            <a:graphicFrameLocks noChangeAspect="1"/>
          </p:cNvGraphicFramePr>
          <p:nvPr>
            <p:extLst/>
          </p:nvPr>
        </p:nvGraphicFramePr>
        <p:xfrm>
          <a:off x="292100" y="-268633"/>
          <a:ext cx="11899900" cy="6816725"/>
        </p:xfrm>
        <a:graphic>
          <a:graphicData uri="http://schemas.openxmlformats.org/presentationml/2006/ole">
            <mc:AlternateContent xmlns:mc="http://schemas.openxmlformats.org/markup-compatibility/2006">
              <mc:Choice xmlns:v="urn:schemas-microsoft-com:vml" Requires="v">
                <p:oleObj spid="_x0000_s15374" name="Worksheet" r:id="rId3" imgW="4756250" imgH="2724081" progId="Excel.Sheet.12">
                  <p:embed/>
                </p:oleObj>
              </mc:Choice>
              <mc:Fallback>
                <p:oleObj name="Worksheet" r:id="rId3" imgW="4756250" imgH="2724081" progId="Excel.Sheet.12">
                  <p:embed/>
                  <p:pic>
                    <p:nvPicPr>
                      <p:cNvPr id="7" name="Object 6"/>
                      <p:cNvPicPr/>
                      <p:nvPr/>
                    </p:nvPicPr>
                    <p:blipFill>
                      <a:blip r:embed="rId4"/>
                      <a:stretch>
                        <a:fillRect/>
                      </a:stretch>
                    </p:blipFill>
                    <p:spPr>
                      <a:xfrm>
                        <a:off x="292100" y="-268633"/>
                        <a:ext cx="11899900" cy="6816725"/>
                      </a:xfrm>
                      <a:prstGeom prst="rect">
                        <a:avLst/>
                      </a:prstGeom>
                    </p:spPr>
                  </p:pic>
                </p:oleObj>
              </mc:Fallback>
            </mc:AlternateContent>
          </a:graphicData>
        </a:graphic>
      </p:graphicFrame>
      <p:sp>
        <p:nvSpPr>
          <p:cNvPr id="6" name="TextBox 5"/>
          <p:cNvSpPr txBox="1"/>
          <p:nvPr/>
        </p:nvSpPr>
        <p:spPr>
          <a:xfrm>
            <a:off x="8561642" y="1797273"/>
            <a:ext cx="3062322" cy="1200329"/>
          </a:xfrm>
          <a:prstGeom prst="rect">
            <a:avLst/>
          </a:prstGeom>
          <a:solidFill>
            <a:schemeClr val="accent4">
              <a:lumMod val="60000"/>
              <a:lumOff val="40000"/>
            </a:schemeClr>
          </a:solidFill>
        </p:spPr>
        <p:txBody>
          <a:bodyPr wrap="square" rtlCol="0">
            <a:spAutoFit/>
          </a:bodyPr>
          <a:lstStyle/>
          <a:p>
            <a:r>
              <a:rPr lang="en-US" sz="2400" dirty="0" smtClean="0"/>
              <a:t>One-third of the </a:t>
            </a:r>
            <a:r>
              <a:rPr lang="en-US" sz="2400" u="sng" dirty="0" smtClean="0"/>
              <a:t>global occupational change will be in the US. </a:t>
            </a:r>
            <a:endParaRPr lang="en-US" sz="2400" u="sng" dirty="0"/>
          </a:p>
        </p:txBody>
      </p:sp>
    </p:spTree>
    <p:extLst>
      <p:ext uri="{BB962C8B-B14F-4D97-AF65-F5344CB8AC3E}">
        <p14:creationId xmlns:p14="http://schemas.microsoft.com/office/powerpoint/2010/main" val="4057092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209503" y="264201"/>
            <a:ext cx="12054468" cy="5988460"/>
          </a:xfrm>
          <a:prstGeom prst="rect">
            <a:avLst/>
          </a:prstGeom>
        </p:spPr>
      </p:pic>
      <p:sp>
        <p:nvSpPr>
          <p:cNvPr id="5" name="Rectangle 4"/>
          <p:cNvSpPr/>
          <p:nvPr/>
        </p:nvSpPr>
        <p:spPr>
          <a:xfrm>
            <a:off x="356136" y="230189"/>
            <a:ext cx="9192126" cy="443580"/>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09962431"/>
      </p:ext>
    </p:extLst>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13908" y="233549"/>
            <a:ext cx="9815946" cy="2677656"/>
          </a:xfrm>
          <a:prstGeom prst="rect">
            <a:avLst/>
          </a:prstGeom>
        </p:spPr>
        <p:txBody>
          <a:bodyPr wrap="square">
            <a:spAutoFit/>
          </a:bodyPr>
          <a:lstStyle/>
          <a:p>
            <a:r>
              <a:rPr lang="en-US" sz="2800" dirty="0" smtClean="0">
                <a:solidFill>
                  <a:srgbClr val="FF0000"/>
                </a:solidFill>
              </a:rPr>
              <a:t>WAGE POLARIZATION MAY CONTINUE IN SOME ADVANCED ECONOMIES </a:t>
            </a:r>
            <a:r>
              <a:rPr lang="en-US" sz="2800" dirty="0" smtClean="0"/>
              <a:t>Middle-wage jobs have felt the impact of automation in the past decades in the United States, creating a polarization phenomenon. Modeling the potential impact of automation, we find that this polarization could continue and become exacerbated in advanced economies</a:t>
            </a:r>
            <a:endParaRPr lang="en-US" sz="2800" dirty="0"/>
          </a:p>
        </p:txBody>
      </p:sp>
      <p:pic>
        <p:nvPicPr>
          <p:cNvPr id="2" name="Picture 1"/>
          <p:cNvPicPr>
            <a:picLocks noChangeAspect="1"/>
          </p:cNvPicPr>
          <p:nvPr/>
        </p:nvPicPr>
        <p:blipFill>
          <a:blip r:embed="rId2"/>
          <a:stretch>
            <a:fillRect/>
          </a:stretch>
        </p:blipFill>
        <p:spPr>
          <a:xfrm>
            <a:off x="291510" y="3276555"/>
            <a:ext cx="4276725" cy="3212113"/>
          </a:xfrm>
          <a:prstGeom prst="rect">
            <a:avLst/>
          </a:prstGeom>
        </p:spPr>
      </p:pic>
      <p:sp>
        <p:nvSpPr>
          <p:cNvPr id="3" name="TextBox 2"/>
          <p:cNvSpPr txBox="1"/>
          <p:nvPr/>
        </p:nvSpPr>
        <p:spPr>
          <a:xfrm>
            <a:off x="1585485" y="6489909"/>
            <a:ext cx="2014538" cy="369332"/>
          </a:xfrm>
          <a:prstGeom prst="rect">
            <a:avLst/>
          </a:prstGeom>
          <a:noFill/>
        </p:spPr>
        <p:txBody>
          <a:bodyPr wrap="square" rtlCol="0">
            <a:spAutoFit/>
          </a:bodyPr>
          <a:lstStyle/>
          <a:p>
            <a:r>
              <a:rPr lang="en-US" dirty="0" smtClean="0"/>
              <a:t>Geekwire.com</a:t>
            </a:r>
            <a:endParaRPr lang="en-US" dirty="0"/>
          </a:p>
        </p:txBody>
      </p:sp>
      <p:grpSp>
        <p:nvGrpSpPr>
          <p:cNvPr id="8" name="Group 7"/>
          <p:cNvGrpSpPr/>
          <p:nvPr/>
        </p:nvGrpSpPr>
        <p:grpSpPr>
          <a:xfrm>
            <a:off x="4662492" y="2824810"/>
            <a:ext cx="4520010" cy="2926083"/>
            <a:chOff x="4662492" y="2824810"/>
            <a:chExt cx="4520010" cy="2926083"/>
          </a:xfrm>
        </p:grpSpPr>
        <p:pic>
          <p:nvPicPr>
            <p:cNvPr id="5" name="Picture 4"/>
            <p:cNvPicPr>
              <a:picLocks noChangeAspect="1"/>
            </p:cNvPicPr>
            <p:nvPr/>
          </p:nvPicPr>
          <p:blipFill>
            <a:blip r:embed="rId3"/>
            <a:stretch>
              <a:fillRect/>
            </a:stretch>
          </p:blipFill>
          <p:spPr>
            <a:xfrm>
              <a:off x="4662492" y="2911205"/>
              <a:ext cx="4520010" cy="2495508"/>
            </a:xfrm>
            <a:prstGeom prst="rect">
              <a:avLst/>
            </a:prstGeom>
          </p:spPr>
        </p:pic>
        <p:sp>
          <p:nvSpPr>
            <p:cNvPr id="6" name="Rectangle 5"/>
            <p:cNvSpPr/>
            <p:nvPr/>
          </p:nvSpPr>
          <p:spPr>
            <a:xfrm>
              <a:off x="4745032" y="5356175"/>
              <a:ext cx="3597267" cy="369332"/>
            </a:xfrm>
            <a:prstGeom prst="rect">
              <a:avLst/>
            </a:prstGeom>
          </p:spPr>
          <p:txBody>
            <a:bodyPr wrap="none">
              <a:spAutoFit/>
            </a:bodyPr>
            <a:lstStyle/>
            <a:p>
              <a:r>
                <a:rPr lang="en-US" dirty="0"/>
                <a:t>auto.economictimes.indiatimes.com</a:t>
              </a:r>
            </a:p>
          </p:txBody>
        </p:sp>
        <p:sp>
          <p:nvSpPr>
            <p:cNvPr id="7" name="Rectangle 6"/>
            <p:cNvSpPr/>
            <p:nvPr/>
          </p:nvSpPr>
          <p:spPr>
            <a:xfrm>
              <a:off x="4662492" y="2824810"/>
              <a:ext cx="4260127" cy="2926083"/>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TextBox 8"/>
          <p:cNvSpPr txBox="1"/>
          <p:nvPr/>
        </p:nvSpPr>
        <p:spPr>
          <a:xfrm>
            <a:off x="4893998" y="5867050"/>
            <a:ext cx="7092056" cy="830997"/>
          </a:xfrm>
          <a:prstGeom prst="rect">
            <a:avLst/>
          </a:prstGeom>
          <a:solidFill>
            <a:schemeClr val="accent4">
              <a:lumMod val="60000"/>
              <a:lumOff val="40000"/>
            </a:schemeClr>
          </a:solidFill>
        </p:spPr>
        <p:txBody>
          <a:bodyPr wrap="square" rtlCol="0">
            <a:spAutoFit/>
          </a:bodyPr>
          <a:lstStyle/>
          <a:p>
            <a:r>
              <a:rPr lang="en-US" sz="2400" dirty="0" smtClean="0"/>
              <a:t>Alabama workers will need to be credentialed to have access to  jobs requiring higher skills and credentials. </a:t>
            </a:r>
            <a:endParaRPr lang="en-US" sz="2400" dirty="0"/>
          </a:p>
        </p:txBody>
      </p:sp>
    </p:spTree>
    <p:extLst>
      <p:ext uri="{BB962C8B-B14F-4D97-AF65-F5344CB8AC3E}">
        <p14:creationId xmlns:p14="http://schemas.microsoft.com/office/powerpoint/2010/main" val="4051146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736333" y="-630514"/>
            <a:ext cx="8800249" cy="7488514"/>
          </a:xfrm>
          <a:prstGeom prst="rect">
            <a:avLst/>
          </a:prstGeom>
        </p:spPr>
      </p:pic>
      <p:sp>
        <p:nvSpPr>
          <p:cNvPr id="6" name="Rectangle 5"/>
          <p:cNvSpPr/>
          <p:nvPr/>
        </p:nvSpPr>
        <p:spPr>
          <a:xfrm>
            <a:off x="4530903" y="893852"/>
            <a:ext cx="3308279" cy="582458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8620815" y="3640182"/>
            <a:ext cx="2565056" cy="830997"/>
          </a:xfrm>
          <a:prstGeom prst="rect">
            <a:avLst/>
          </a:prstGeom>
          <a:noFill/>
          <a:ln w="57150">
            <a:solidFill>
              <a:srgbClr val="FF0000"/>
            </a:solidFill>
          </a:ln>
        </p:spPr>
        <p:txBody>
          <a:bodyPr wrap="square" rtlCol="0">
            <a:spAutoFit/>
          </a:bodyPr>
          <a:lstStyle/>
          <a:p>
            <a:r>
              <a:rPr lang="en-US" sz="2400" dirty="0" smtClean="0"/>
              <a:t>Middle Class Jobs are at greatest risk</a:t>
            </a:r>
            <a:endParaRPr lang="en-US" sz="2400" dirty="0"/>
          </a:p>
        </p:txBody>
      </p:sp>
      <p:sp>
        <p:nvSpPr>
          <p:cNvPr id="11" name="TextBox 10"/>
          <p:cNvSpPr txBox="1"/>
          <p:nvPr/>
        </p:nvSpPr>
        <p:spPr>
          <a:xfrm>
            <a:off x="5130232" y="1468553"/>
            <a:ext cx="2857500" cy="523220"/>
          </a:xfrm>
          <a:prstGeom prst="rect">
            <a:avLst/>
          </a:prstGeom>
          <a:noFill/>
        </p:spPr>
        <p:txBody>
          <a:bodyPr wrap="square" rtlCol="0">
            <a:spAutoFit/>
          </a:bodyPr>
          <a:lstStyle/>
          <a:p>
            <a:r>
              <a:rPr lang="en-US" sz="2800" b="1" dirty="0" smtClean="0">
                <a:solidFill>
                  <a:srgbClr val="FF0000"/>
                </a:solidFill>
              </a:rPr>
              <a:t>Middle Class </a:t>
            </a:r>
            <a:endParaRPr lang="en-US" sz="2800" b="1" dirty="0">
              <a:solidFill>
                <a:srgbClr val="FF0000"/>
              </a:solidFill>
            </a:endParaRPr>
          </a:p>
        </p:txBody>
      </p:sp>
      <p:sp>
        <p:nvSpPr>
          <p:cNvPr id="2" name="TextBox 1"/>
          <p:cNvSpPr txBox="1"/>
          <p:nvPr/>
        </p:nvSpPr>
        <p:spPr>
          <a:xfrm>
            <a:off x="7987732" y="4471179"/>
            <a:ext cx="4048721" cy="923330"/>
          </a:xfrm>
          <a:prstGeom prst="rect">
            <a:avLst/>
          </a:prstGeom>
          <a:solidFill>
            <a:schemeClr val="accent4">
              <a:lumMod val="60000"/>
              <a:lumOff val="40000"/>
            </a:schemeClr>
          </a:solidFill>
        </p:spPr>
        <p:txBody>
          <a:bodyPr wrap="square" rtlCol="0">
            <a:spAutoFit/>
          </a:bodyPr>
          <a:lstStyle/>
          <a:p>
            <a:r>
              <a:rPr lang="en-US" dirty="0" smtClean="0"/>
              <a:t>Persons we train for mid-level jobs today will need to be training for a higher credentialed job in the near future. </a:t>
            </a:r>
            <a:endParaRPr lang="en-US" dirty="0"/>
          </a:p>
        </p:txBody>
      </p:sp>
    </p:spTree>
    <p:extLst>
      <p:ext uri="{BB962C8B-B14F-4D97-AF65-F5344CB8AC3E}">
        <p14:creationId xmlns:p14="http://schemas.microsoft.com/office/powerpoint/2010/main" val="2531759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1250"/>
                                        <p:tgtEl>
                                          <p:spTgt spid="6"/>
                                        </p:tgtEl>
                                      </p:cBhvr>
                                    </p:animEffect>
                                  </p:childTnLst>
                                </p:cTn>
                              </p:par>
                            </p:childTnLst>
                          </p:cTn>
                        </p:par>
                        <p:par>
                          <p:cTn id="8" fill="hold">
                            <p:stCondLst>
                              <p:cond delay="1250"/>
                            </p:stCondLst>
                            <p:childTnLst>
                              <p:par>
                                <p:cTn id="9" presetID="10" presetClass="entr" presetSubtype="0"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750"/>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11" grpId="0"/>
      <p:bldP spid="2" grpId="0" animBg="1"/>
    </p:bld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2"/>
          <a:stretch>
            <a:fillRect/>
          </a:stretch>
        </p:blipFill>
        <p:spPr>
          <a:xfrm>
            <a:off x="461776" y="457199"/>
            <a:ext cx="11475237" cy="5500256"/>
          </a:xfrm>
          <a:prstGeom prst="rect">
            <a:avLst/>
          </a:prstGeom>
        </p:spPr>
      </p:pic>
      <p:grpSp>
        <p:nvGrpSpPr>
          <p:cNvPr id="16" name="Group 15"/>
          <p:cNvGrpSpPr/>
          <p:nvPr/>
        </p:nvGrpSpPr>
        <p:grpSpPr>
          <a:xfrm>
            <a:off x="6979122" y="2051222"/>
            <a:ext cx="2353506" cy="1016005"/>
            <a:chOff x="6979122" y="2051222"/>
            <a:chExt cx="2353506" cy="1016005"/>
          </a:xfrm>
        </p:grpSpPr>
        <p:sp>
          <p:nvSpPr>
            <p:cNvPr id="5" name="TextBox 4"/>
            <p:cNvSpPr txBox="1"/>
            <p:nvPr/>
          </p:nvSpPr>
          <p:spPr>
            <a:xfrm>
              <a:off x="7577969" y="2143897"/>
              <a:ext cx="1754659" cy="923330"/>
            </a:xfrm>
            <a:prstGeom prst="rect">
              <a:avLst/>
            </a:prstGeom>
            <a:solidFill>
              <a:schemeClr val="accent4">
                <a:lumMod val="60000"/>
                <a:lumOff val="40000"/>
              </a:schemeClr>
            </a:solidFill>
          </p:spPr>
          <p:txBody>
            <a:bodyPr wrap="square" rtlCol="0">
              <a:spAutoFit/>
            </a:bodyPr>
            <a:lstStyle/>
            <a:p>
              <a:r>
                <a:rPr lang="en-US" dirty="0" smtClean="0"/>
                <a:t>Continued decline in low skilled work</a:t>
              </a:r>
              <a:endParaRPr lang="en-US" dirty="0"/>
            </a:p>
          </p:txBody>
        </p:sp>
        <p:cxnSp>
          <p:nvCxnSpPr>
            <p:cNvPr id="7" name="Straight Arrow Connector 6"/>
            <p:cNvCxnSpPr/>
            <p:nvPr/>
          </p:nvCxnSpPr>
          <p:spPr>
            <a:xfrm flipH="1" flipV="1">
              <a:off x="7055708" y="2051222"/>
              <a:ext cx="469557" cy="185351"/>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H="1" flipV="1">
              <a:off x="6979122" y="2804984"/>
              <a:ext cx="531342" cy="75436"/>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2" name="Group 21"/>
          <p:cNvGrpSpPr/>
          <p:nvPr/>
        </p:nvGrpSpPr>
        <p:grpSpPr>
          <a:xfrm>
            <a:off x="3615569" y="4520513"/>
            <a:ext cx="3254788" cy="923330"/>
            <a:chOff x="3615569" y="4520513"/>
            <a:chExt cx="3254788" cy="923330"/>
          </a:xfrm>
        </p:grpSpPr>
        <p:cxnSp>
          <p:nvCxnSpPr>
            <p:cNvPr id="11" name="Straight Arrow Connector 10"/>
            <p:cNvCxnSpPr/>
            <p:nvPr/>
          </p:nvCxnSpPr>
          <p:spPr>
            <a:xfrm flipV="1">
              <a:off x="5659394" y="4520514"/>
              <a:ext cx="1210963" cy="224481"/>
            </a:xfrm>
            <a:prstGeom prst="straightConnector1">
              <a:avLst/>
            </a:prstGeom>
            <a:ln w="5715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3615569" y="4520513"/>
              <a:ext cx="2043825" cy="923330"/>
            </a:xfrm>
            <a:prstGeom prst="rect">
              <a:avLst/>
            </a:prstGeom>
            <a:solidFill>
              <a:schemeClr val="accent4">
                <a:lumMod val="60000"/>
                <a:lumOff val="40000"/>
              </a:schemeClr>
            </a:solidFill>
          </p:spPr>
          <p:txBody>
            <a:bodyPr wrap="square" rtlCol="0">
              <a:spAutoFit/>
            </a:bodyPr>
            <a:lstStyle/>
            <a:p>
              <a:r>
                <a:rPr lang="en-US" dirty="0" smtClean="0"/>
                <a:t>Emphasis in even higher levels of education by 2030 </a:t>
              </a:r>
              <a:endParaRPr lang="en-US" dirty="0"/>
            </a:p>
          </p:txBody>
        </p:sp>
      </p:grpSp>
      <p:cxnSp>
        <p:nvCxnSpPr>
          <p:cNvPr id="21" name="Straight Arrow Connector 20"/>
          <p:cNvCxnSpPr/>
          <p:nvPr/>
        </p:nvCxnSpPr>
        <p:spPr>
          <a:xfrm flipV="1">
            <a:off x="5655696" y="5284068"/>
            <a:ext cx="1214661" cy="17662"/>
          </a:xfrm>
          <a:prstGeom prst="straightConnector1">
            <a:avLst/>
          </a:prstGeom>
          <a:ln w="5715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7" name="Rectangle 26"/>
          <p:cNvSpPr/>
          <p:nvPr/>
        </p:nvSpPr>
        <p:spPr>
          <a:xfrm>
            <a:off x="830172" y="5957455"/>
            <a:ext cx="10865708" cy="830997"/>
          </a:xfrm>
          <a:prstGeom prst="rect">
            <a:avLst/>
          </a:prstGeom>
        </p:spPr>
        <p:txBody>
          <a:bodyPr wrap="square">
            <a:spAutoFit/>
          </a:bodyPr>
          <a:lstStyle/>
          <a:p>
            <a:r>
              <a:rPr lang="en-US" sz="2400" dirty="0">
                <a:solidFill>
                  <a:srgbClr val="0070C0"/>
                </a:solidFill>
              </a:rPr>
              <a:t>Enabling individuals to learn marketable new skills throughout their lifetimes will be a central challenge for some countries over the next decade and beyond.</a:t>
            </a:r>
          </a:p>
        </p:txBody>
      </p:sp>
    </p:spTree>
    <p:extLst>
      <p:ext uri="{BB962C8B-B14F-4D97-AF65-F5344CB8AC3E}">
        <p14:creationId xmlns:p14="http://schemas.microsoft.com/office/powerpoint/2010/main" val="2625853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wipe(down)">
                                      <p:cBhvr>
                                        <p:cTn id="12" dur="500"/>
                                        <p:tgtEl>
                                          <p:spTgt spid="22"/>
                                        </p:tgtEl>
                                      </p:cBhvr>
                                    </p:animEffect>
                                  </p:childTnLst>
                                </p:cTn>
                              </p:par>
                              <p:par>
                                <p:cTn id="13" presetID="22" presetClass="entr" presetSubtype="4"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wipe(down)">
                                      <p:cBhvr>
                                        <p:cTn id="15" dur="500"/>
                                        <p:tgtEl>
                                          <p:spTgt spid="2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fade">
                                      <p:cBhvr>
                                        <p:cTn id="20"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55454" y="1602555"/>
            <a:ext cx="10515600" cy="3445201"/>
          </a:xfrm>
        </p:spPr>
        <p:txBody>
          <a:bodyPr>
            <a:normAutofit/>
          </a:bodyPr>
          <a:lstStyle/>
          <a:p>
            <a:pPr marL="0" indent="0">
              <a:buNone/>
            </a:pPr>
            <a:r>
              <a:rPr lang="en-US" b="1" dirty="0">
                <a:solidFill>
                  <a:srgbClr val="002060"/>
                </a:solidFill>
              </a:rPr>
              <a:t>Reality </a:t>
            </a:r>
            <a:r>
              <a:rPr lang="en-US" b="1" dirty="0" smtClean="0">
                <a:solidFill>
                  <a:srgbClr val="002060"/>
                </a:solidFill>
              </a:rPr>
              <a:t>3. Time is short.</a:t>
            </a:r>
          </a:p>
          <a:p>
            <a:r>
              <a:rPr lang="en-US" dirty="0" smtClean="0"/>
              <a:t>The time pressures and eclectic roles of modern institutional presidents often limit the opportunities to “discover” on their own.</a:t>
            </a:r>
          </a:p>
          <a:p>
            <a:r>
              <a:rPr lang="en-US" dirty="0" smtClean="0"/>
              <a:t>Presidents </a:t>
            </a:r>
            <a:r>
              <a:rPr lang="en-US" dirty="0"/>
              <a:t>welcome conclusions and informed recommendations</a:t>
            </a:r>
            <a:r>
              <a:rPr lang="en-US" dirty="0" smtClean="0"/>
              <a:t>.</a:t>
            </a:r>
          </a:p>
          <a:p>
            <a:r>
              <a:rPr lang="en-US" dirty="0" smtClean="0"/>
              <a:t>IR staff should examine the plethora of data, synthesize it into the essential points, and reveal points of opportunity and concern. </a:t>
            </a:r>
            <a:endParaRPr lang="en-US" dirty="0"/>
          </a:p>
          <a:p>
            <a:r>
              <a:rPr lang="en-US" dirty="0" smtClean="0">
                <a:solidFill>
                  <a:srgbClr val="FF0000"/>
                </a:solidFill>
              </a:rPr>
              <a:t>“It is the value of the information that matters.” –Larry Jones</a:t>
            </a:r>
          </a:p>
        </p:txBody>
      </p:sp>
      <p:sp>
        <p:nvSpPr>
          <p:cNvPr id="5" name="Title 1"/>
          <p:cNvSpPr>
            <a:spLocks noGrp="1"/>
          </p:cNvSpPr>
          <p:nvPr>
            <p:ph type="title"/>
          </p:nvPr>
        </p:nvSpPr>
        <p:spPr>
          <a:xfrm>
            <a:off x="761082" y="365127"/>
            <a:ext cx="10515600" cy="1325563"/>
          </a:xfrm>
        </p:spPr>
        <p:txBody>
          <a:bodyPr>
            <a:normAutofit/>
          </a:bodyPr>
          <a:lstStyle/>
          <a:p>
            <a:r>
              <a:rPr lang="en-US" b="1" dirty="0" smtClean="0">
                <a:solidFill>
                  <a:srgbClr val="0070C0"/>
                </a:solidFill>
              </a:rPr>
              <a:t>3. </a:t>
            </a:r>
            <a:r>
              <a:rPr lang="en-US" b="1" dirty="0">
                <a:solidFill>
                  <a:srgbClr val="0070C0"/>
                </a:solidFill>
              </a:rPr>
              <a:t>Supporting the </a:t>
            </a:r>
            <a:r>
              <a:rPr lang="en-US" b="1" dirty="0" smtClean="0">
                <a:solidFill>
                  <a:srgbClr val="0070C0"/>
                </a:solidFill>
              </a:rPr>
              <a:t>President/CEO</a:t>
            </a:r>
            <a:br>
              <a:rPr lang="en-US" b="1" dirty="0" smtClean="0">
                <a:solidFill>
                  <a:srgbClr val="0070C0"/>
                </a:solidFill>
              </a:rPr>
            </a:br>
            <a:r>
              <a:rPr lang="en-US" b="1" dirty="0" smtClean="0"/>
              <a:t>Presidential Realities</a:t>
            </a:r>
            <a:endParaRPr lang="en-US" b="1" dirty="0">
              <a:solidFill>
                <a:srgbClr val="0070C0"/>
              </a:solidFill>
            </a:endParaRPr>
          </a:p>
        </p:txBody>
      </p:sp>
      <p:pic>
        <p:nvPicPr>
          <p:cNvPr id="2" name="Picture 1"/>
          <p:cNvPicPr>
            <a:picLocks noChangeAspect="1"/>
          </p:cNvPicPr>
          <p:nvPr/>
        </p:nvPicPr>
        <p:blipFill>
          <a:blip r:embed="rId2"/>
          <a:stretch>
            <a:fillRect/>
          </a:stretch>
        </p:blipFill>
        <p:spPr>
          <a:xfrm>
            <a:off x="661930" y="5272878"/>
            <a:ext cx="10809124" cy="1538300"/>
          </a:xfrm>
          <a:prstGeom prst="rect">
            <a:avLst/>
          </a:prstGeom>
          <a:solidFill>
            <a:schemeClr val="accent6">
              <a:lumMod val="50000"/>
            </a:schemeClr>
          </a:solidFill>
        </p:spPr>
      </p:pic>
      <p:sp>
        <p:nvSpPr>
          <p:cNvPr id="4" name="Rectangle 3"/>
          <p:cNvSpPr/>
          <p:nvPr/>
        </p:nvSpPr>
        <p:spPr>
          <a:xfrm>
            <a:off x="2181340" y="5905041"/>
            <a:ext cx="209320" cy="136987"/>
          </a:xfrm>
          <a:prstGeom prst="rect">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39840335"/>
      </p:ext>
    </p:extLst>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0070C0"/>
                </a:solidFill>
              </a:rPr>
              <a:t>Building Human Capital </a:t>
            </a:r>
            <a:endParaRPr lang="en-US" b="1" dirty="0">
              <a:solidFill>
                <a:srgbClr val="0070C0"/>
              </a:solidFill>
            </a:endParaRPr>
          </a:p>
        </p:txBody>
      </p:sp>
      <p:sp>
        <p:nvSpPr>
          <p:cNvPr id="3" name="Content Placeholder 2"/>
          <p:cNvSpPr>
            <a:spLocks noGrp="1"/>
          </p:cNvSpPr>
          <p:nvPr>
            <p:ph idx="1"/>
          </p:nvPr>
        </p:nvSpPr>
        <p:spPr>
          <a:xfrm>
            <a:off x="731520" y="1690688"/>
            <a:ext cx="8092048" cy="4351338"/>
          </a:xfrm>
        </p:spPr>
        <p:txBody>
          <a:bodyPr>
            <a:normAutofit/>
          </a:bodyPr>
          <a:lstStyle/>
          <a:p>
            <a:pPr marL="0" indent="0">
              <a:buNone/>
            </a:pPr>
            <a:r>
              <a:rPr lang="en-US" sz="4300" b="1" dirty="0" smtClean="0"/>
              <a:t>Governor Ivey on Human Capital </a:t>
            </a:r>
          </a:p>
          <a:p>
            <a:r>
              <a:rPr lang="en-US" dirty="0" smtClean="0"/>
              <a:t>“</a:t>
            </a:r>
            <a:r>
              <a:rPr lang="en-US" dirty="0">
                <a:solidFill>
                  <a:srgbClr val="FF0000"/>
                </a:solidFill>
              </a:rPr>
              <a:t>The best investment in economic development is an investment in </a:t>
            </a:r>
            <a:r>
              <a:rPr lang="en-US" dirty="0" smtClean="0">
                <a:solidFill>
                  <a:srgbClr val="FF0000"/>
                </a:solidFill>
              </a:rPr>
              <a:t>education</a:t>
            </a:r>
            <a:r>
              <a:rPr lang="en-US" dirty="0" smtClean="0"/>
              <a:t>. If </a:t>
            </a:r>
            <a:r>
              <a:rPr lang="en-US" dirty="0"/>
              <a:t>we don’t have a qualified, effective, up-to-date workforce, then the top companies will not come to Alabama no matter what we do. A well-trained workforce is essential</a:t>
            </a:r>
            <a:r>
              <a:rPr lang="en-US" dirty="0" smtClean="0"/>
              <a:t>.”</a:t>
            </a: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95534" y="1626576"/>
            <a:ext cx="2619375" cy="3276600"/>
          </a:xfrm>
          <a:prstGeom prst="rect">
            <a:avLst/>
          </a:prstGeom>
        </p:spPr>
      </p:pic>
    </p:spTree>
    <p:extLst>
      <p:ext uri="{BB962C8B-B14F-4D97-AF65-F5344CB8AC3E}">
        <p14:creationId xmlns:p14="http://schemas.microsoft.com/office/powerpoint/2010/main" val="3989479517"/>
      </p:ext>
    </p:extLst>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8650357" cy="1325563"/>
          </a:xfrm>
        </p:spPr>
        <p:txBody>
          <a:bodyPr/>
          <a:lstStyle/>
          <a:p>
            <a:r>
              <a:rPr lang="en-US" b="1" dirty="0" smtClean="0">
                <a:solidFill>
                  <a:srgbClr val="0070C0"/>
                </a:solidFill>
              </a:rPr>
              <a:t>Priorities for Alabama Public Colleges and Universities: </a:t>
            </a:r>
            <a:endParaRPr lang="en-US" b="1" dirty="0">
              <a:solidFill>
                <a:srgbClr val="0070C0"/>
              </a:solidFill>
            </a:endParaRPr>
          </a:p>
        </p:txBody>
      </p:sp>
      <p:sp>
        <p:nvSpPr>
          <p:cNvPr id="3" name="Content Placeholder 2"/>
          <p:cNvSpPr>
            <a:spLocks noGrp="1"/>
          </p:cNvSpPr>
          <p:nvPr>
            <p:ph idx="1"/>
          </p:nvPr>
        </p:nvSpPr>
        <p:spPr>
          <a:xfrm>
            <a:off x="715618" y="1690688"/>
            <a:ext cx="5920409" cy="4351338"/>
          </a:xfrm>
        </p:spPr>
        <p:txBody>
          <a:bodyPr>
            <a:normAutofit fontScale="92500"/>
          </a:bodyPr>
          <a:lstStyle/>
          <a:p>
            <a:r>
              <a:rPr lang="en-US" sz="4000" i="1" dirty="0" smtClean="0"/>
              <a:t>Improve Access</a:t>
            </a:r>
          </a:p>
          <a:p>
            <a:r>
              <a:rPr lang="en-US" sz="4000" i="1" dirty="0" smtClean="0"/>
              <a:t>Enhance Student Success</a:t>
            </a:r>
            <a:r>
              <a:rPr lang="en-US" sz="4000" i="1" dirty="0"/>
              <a:t>	</a:t>
            </a:r>
            <a:endParaRPr lang="en-US" sz="4000" i="1" dirty="0" smtClean="0"/>
          </a:p>
          <a:p>
            <a:r>
              <a:rPr lang="en-US" sz="4000" i="1" dirty="0" smtClean="0"/>
              <a:t>Enhance </a:t>
            </a:r>
            <a:r>
              <a:rPr lang="en-US" sz="4000" i="1" dirty="0"/>
              <a:t>STEM Programs	</a:t>
            </a:r>
            <a:endParaRPr lang="en-US" sz="4000" i="1" dirty="0" smtClean="0"/>
          </a:p>
          <a:p>
            <a:r>
              <a:rPr lang="en-US" sz="4000" i="1" dirty="0" smtClean="0"/>
              <a:t>Support Alabama’s </a:t>
            </a:r>
            <a:r>
              <a:rPr lang="en-US" sz="4000" i="1" dirty="0"/>
              <a:t>Economy and Workforce	</a:t>
            </a:r>
            <a:endParaRPr lang="en-US" sz="4000" i="1" dirty="0" smtClean="0"/>
          </a:p>
          <a:p>
            <a:r>
              <a:rPr lang="en-US" sz="4000" i="1" dirty="0" smtClean="0"/>
              <a:t>Organizational </a:t>
            </a:r>
            <a:r>
              <a:rPr lang="en-US" sz="4000" i="1" dirty="0"/>
              <a:t>Effectiveness and </a:t>
            </a:r>
            <a:r>
              <a:rPr lang="en-US" sz="4000" i="1" dirty="0" smtClean="0"/>
              <a:t>Efficiency</a:t>
            </a:r>
            <a:endParaRPr lang="en-US" sz="4000" dirty="0"/>
          </a:p>
        </p:txBody>
      </p:sp>
      <p:sp>
        <p:nvSpPr>
          <p:cNvPr id="4" name="TextBox 3"/>
          <p:cNvSpPr txBox="1"/>
          <p:nvPr/>
        </p:nvSpPr>
        <p:spPr>
          <a:xfrm>
            <a:off x="4285423" y="1605857"/>
            <a:ext cx="7906577" cy="461665"/>
          </a:xfrm>
          <a:prstGeom prst="rect">
            <a:avLst/>
          </a:prstGeom>
          <a:solidFill>
            <a:schemeClr val="accent4">
              <a:lumMod val="40000"/>
              <a:lumOff val="60000"/>
            </a:schemeClr>
          </a:solidFill>
        </p:spPr>
        <p:txBody>
          <a:bodyPr wrap="square" rtlCol="0">
            <a:spAutoFit/>
          </a:bodyPr>
          <a:lstStyle/>
          <a:p>
            <a:r>
              <a:rPr lang="en-US" sz="2400" dirty="0" smtClean="0">
                <a:solidFill>
                  <a:srgbClr val="FF0000"/>
                </a:solidFill>
              </a:rPr>
              <a:t>&gt; Financial Aid,</a:t>
            </a:r>
            <a:r>
              <a:rPr lang="en-US" sz="2400" dirty="0" smtClean="0"/>
              <a:t> </a:t>
            </a:r>
            <a:r>
              <a:rPr lang="en-US" sz="2400" dirty="0" smtClean="0">
                <a:solidFill>
                  <a:srgbClr val="FF0000"/>
                </a:solidFill>
              </a:rPr>
              <a:t>local aid, </a:t>
            </a:r>
            <a:r>
              <a:rPr lang="en-US" sz="2400" dirty="0" smtClean="0">
                <a:solidFill>
                  <a:srgbClr val="7030A0"/>
                </a:solidFill>
              </a:rPr>
              <a:t>Support local HS, </a:t>
            </a:r>
            <a:r>
              <a:rPr lang="en-US" sz="2400" dirty="0" smtClean="0">
                <a:solidFill>
                  <a:schemeClr val="accent5">
                    <a:lumMod val="75000"/>
                  </a:schemeClr>
                </a:solidFill>
              </a:rPr>
              <a:t>Summer melt </a:t>
            </a:r>
            <a:endParaRPr lang="en-US" sz="2400" dirty="0">
              <a:solidFill>
                <a:schemeClr val="accent5">
                  <a:lumMod val="75000"/>
                </a:schemeClr>
              </a:solidFill>
            </a:endParaRPr>
          </a:p>
        </p:txBody>
      </p:sp>
      <p:sp>
        <p:nvSpPr>
          <p:cNvPr id="9" name="TextBox 8"/>
          <p:cNvSpPr txBox="1"/>
          <p:nvPr/>
        </p:nvSpPr>
        <p:spPr>
          <a:xfrm>
            <a:off x="5890591" y="2076590"/>
            <a:ext cx="7553739" cy="830997"/>
          </a:xfrm>
          <a:prstGeom prst="rect">
            <a:avLst/>
          </a:prstGeom>
          <a:solidFill>
            <a:schemeClr val="accent3">
              <a:lumMod val="20000"/>
              <a:lumOff val="80000"/>
            </a:schemeClr>
          </a:solidFill>
        </p:spPr>
        <p:txBody>
          <a:bodyPr wrap="square" rtlCol="0">
            <a:spAutoFit/>
          </a:bodyPr>
          <a:lstStyle/>
          <a:p>
            <a:r>
              <a:rPr lang="en-US" sz="2400" dirty="0" smtClean="0">
                <a:solidFill>
                  <a:srgbClr val="FF0000"/>
                </a:solidFill>
              </a:rPr>
              <a:t>Rethink Dev Ed,</a:t>
            </a:r>
            <a:r>
              <a:rPr lang="en-US" sz="2400" dirty="0" smtClean="0"/>
              <a:t> </a:t>
            </a:r>
            <a:r>
              <a:rPr lang="en-US" sz="2400" dirty="0" smtClean="0">
                <a:solidFill>
                  <a:srgbClr val="7030A0"/>
                </a:solidFill>
              </a:rPr>
              <a:t>Support transfer of credits,  </a:t>
            </a:r>
          </a:p>
          <a:p>
            <a:r>
              <a:rPr lang="en-US" sz="2400" dirty="0" smtClean="0">
                <a:solidFill>
                  <a:schemeClr val="accent5">
                    <a:lumMod val="75000"/>
                  </a:schemeClr>
                </a:solidFill>
              </a:rPr>
              <a:t>Alternative ways to earn credits  </a:t>
            </a:r>
            <a:endParaRPr lang="en-US" sz="2400" dirty="0">
              <a:solidFill>
                <a:schemeClr val="accent5">
                  <a:lumMod val="75000"/>
                </a:schemeClr>
              </a:solidFill>
            </a:endParaRPr>
          </a:p>
        </p:txBody>
      </p:sp>
      <p:sp>
        <p:nvSpPr>
          <p:cNvPr id="10" name="TextBox 9"/>
          <p:cNvSpPr txBox="1"/>
          <p:nvPr/>
        </p:nvSpPr>
        <p:spPr>
          <a:xfrm>
            <a:off x="5983356" y="2892840"/>
            <a:ext cx="7553739" cy="830997"/>
          </a:xfrm>
          <a:prstGeom prst="rect">
            <a:avLst/>
          </a:prstGeom>
          <a:solidFill>
            <a:schemeClr val="accent6">
              <a:lumMod val="60000"/>
              <a:lumOff val="40000"/>
            </a:schemeClr>
          </a:solidFill>
        </p:spPr>
        <p:txBody>
          <a:bodyPr wrap="square" rtlCol="0">
            <a:spAutoFit/>
          </a:bodyPr>
          <a:lstStyle/>
          <a:p>
            <a:r>
              <a:rPr lang="en-US" sz="2400" dirty="0" smtClean="0">
                <a:solidFill>
                  <a:srgbClr val="FF0000"/>
                </a:solidFill>
              </a:rPr>
              <a:t>Financial Aid for STEM students, including </a:t>
            </a:r>
          </a:p>
          <a:p>
            <a:r>
              <a:rPr lang="en-US" sz="2400" dirty="0" smtClean="0">
                <a:solidFill>
                  <a:srgbClr val="FF0000"/>
                </a:solidFill>
              </a:rPr>
              <a:t>Teacher Ed Science and Math teachers</a:t>
            </a:r>
            <a:r>
              <a:rPr lang="en-US" sz="2400" dirty="0" smtClean="0">
                <a:solidFill>
                  <a:schemeClr val="accent5">
                    <a:lumMod val="75000"/>
                  </a:schemeClr>
                </a:solidFill>
              </a:rPr>
              <a:t> </a:t>
            </a:r>
            <a:endParaRPr lang="en-US" sz="2400" dirty="0">
              <a:solidFill>
                <a:schemeClr val="accent5">
                  <a:lumMod val="75000"/>
                </a:schemeClr>
              </a:solidFill>
            </a:endParaRPr>
          </a:p>
        </p:txBody>
      </p:sp>
      <p:sp>
        <p:nvSpPr>
          <p:cNvPr id="11" name="TextBox 10"/>
          <p:cNvSpPr txBox="1"/>
          <p:nvPr/>
        </p:nvSpPr>
        <p:spPr>
          <a:xfrm>
            <a:off x="6549887" y="3723837"/>
            <a:ext cx="5642114" cy="830997"/>
          </a:xfrm>
          <a:prstGeom prst="rect">
            <a:avLst/>
          </a:prstGeom>
          <a:solidFill>
            <a:schemeClr val="accent1">
              <a:lumMod val="60000"/>
              <a:lumOff val="40000"/>
            </a:schemeClr>
          </a:solidFill>
        </p:spPr>
        <p:txBody>
          <a:bodyPr wrap="square" rtlCol="0">
            <a:spAutoFit/>
          </a:bodyPr>
          <a:lstStyle/>
          <a:p>
            <a:r>
              <a:rPr lang="en-US" sz="2400" dirty="0" smtClean="0"/>
              <a:t>Expand programs that address needs of Business and Industry </a:t>
            </a:r>
            <a:endParaRPr lang="en-US" sz="2400" dirty="0"/>
          </a:p>
        </p:txBody>
      </p:sp>
      <p:sp>
        <p:nvSpPr>
          <p:cNvPr id="12" name="TextBox 11"/>
          <p:cNvSpPr txBox="1"/>
          <p:nvPr/>
        </p:nvSpPr>
        <p:spPr>
          <a:xfrm>
            <a:off x="6549887" y="4554834"/>
            <a:ext cx="5642113" cy="1569660"/>
          </a:xfrm>
          <a:prstGeom prst="rect">
            <a:avLst/>
          </a:prstGeom>
          <a:solidFill>
            <a:schemeClr val="accent3">
              <a:lumMod val="60000"/>
              <a:lumOff val="40000"/>
            </a:schemeClr>
          </a:solidFill>
          <a:ln>
            <a:solidFill>
              <a:srgbClr val="00B050"/>
            </a:solidFill>
          </a:ln>
        </p:spPr>
        <p:txBody>
          <a:bodyPr wrap="square" rtlCol="0">
            <a:spAutoFit/>
          </a:bodyPr>
          <a:lstStyle/>
          <a:p>
            <a:r>
              <a:rPr lang="en-US" sz="2400" dirty="0" smtClean="0">
                <a:solidFill>
                  <a:srgbClr val="002060"/>
                </a:solidFill>
              </a:rPr>
              <a:t>Speedy new-program approval</a:t>
            </a:r>
            <a:r>
              <a:rPr lang="en-US" sz="2400" dirty="0" smtClean="0">
                <a:solidFill>
                  <a:srgbClr val="FF0000"/>
                </a:solidFill>
              </a:rPr>
              <a:t>, Easier curricular change process, </a:t>
            </a:r>
            <a:r>
              <a:rPr lang="en-US" sz="2400" dirty="0" smtClean="0">
                <a:solidFill>
                  <a:srgbClr val="7030A0"/>
                </a:solidFill>
              </a:rPr>
              <a:t>encourage organizational redesign, </a:t>
            </a:r>
            <a:r>
              <a:rPr lang="en-US" sz="2400" dirty="0" smtClean="0">
                <a:solidFill>
                  <a:schemeClr val="accent2">
                    <a:lumMod val="75000"/>
                  </a:schemeClr>
                </a:solidFill>
              </a:rPr>
              <a:t>accountability and performance funding </a:t>
            </a:r>
            <a:endParaRPr lang="en-US" sz="2400" dirty="0">
              <a:solidFill>
                <a:schemeClr val="accent2">
                  <a:lumMod val="75000"/>
                </a:schemeClr>
              </a:solidFill>
            </a:endParaRPr>
          </a:p>
        </p:txBody>
      </p:sp>
    </p:spTree>
    <p:extLst>
      <p:ext uri="{BB962C8B-B14F-4D97-AF65-F5344CB8AC3E}">
        <p14:creationId xmlns:p14="http://schemas.microsoft.com/office/powerpoint/2010/main" val="1645787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animBg="1"/>
      <p:bldP spid="10" grpId="0" animBg="1"/>
      <p:bldP spid="11" grpId="0" animBg="1"/>
      <p:bldP spid="12" grpId="0" animBg="1"/>
    </p:bld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1331089" y="6041982"/>
            <a:ext cx="2095017" cy="369332"/>
          </a:xfrm>
          <a:prstGeom prst="rect">
            <a:avLst/>
          </a:prstGeom>
          <a:solidFill>
            <a:schemeClr val="bg1"/>
          </a:solidFill>
        </p:spPr>
        <p:txBody>
          <a:bodyPr wrap="square" rtlCol="0">
            <a:spAutoFit/>
          </a:bodyPr>
          <a:lstStyle/>
          <a:p>
            <a:endParaRPr lang="en-US" dirty="0"/>
          </a:p>
        </p:txBody>
      </p:sp>
      <p:pic>
        <p:nvPicPr>
          <p:cNvPr id="5" name="Picture 4"/>
          <p:cNvPicPr>
            <a:picLocks noChangeAspect="1"/>
          </p:cNvPicPr>
          <p:nvPr/>
        </p:nvPicPr>
        <p:blipFill rotWithShape="1">
          <a:blip r:embed="rId3"/>
          <a:srcRect l="1146"/>
          <a:stretch/>
        </p:blipFill>
        <p:spPr>
          <a:xfrm>
            <a:off x="1334987" y="2050"/>
            <a:ext cx="9565311" cy="6855950"/>
          </a:xfrm>
          <a:prstGeom prst="rect">
            <a:avLst/>
          </a:prstGeom>
        </p:spPr>
      </p:pic>
      <p:sp>
        <p:nvSpPr>
          <p:cNvPr id="2" name="TextBox 1"/>
          <p:cNvSpPr txBox="1"/>
          <p:nvPr/>
        </p:nvSpPr>
        <p:spPr>
          <a:xfrm>
            <a:off x="9995501" y="2691361"/>
            <a:ext cx="1435261" cy="1477328"/>
          </a:xfrm>
          <a:prstGeom prst="rect">
            <a:avLst/>
          </a:prstGeom>
          <a:noFill/>
        </p:spPr>
        <p:txBody>
          <a:bodyPr wrap="square" rtlCol="0">
            <a:spAutoFit/>
          </a:bodyPr>
          <a:lstStyle/>
          <a:p>
            <a:r>
              <a:rPr lang="en-US" b="1" dirty="0" smtClean="0"/>
              <a:t>137 Systems</a:t>
            </a:r>
          </a:p>
          <a:p>
            <a:r>
              <a:rPr lang="en-US" dirty="0"/>
              <a:t> </a:t>
            </a:r>
            <a:r>
              <a:rPr lang="en-US" dirty="0" smtClean="0"/>
              <a:t>    12 A’s</a:t>
            </a:r>
          </a:p>
          <a:p>
            <a:r>
              <a:rPr lang="en-US" dirty="0" smtClean="0"/>
              <a:t>     52 B’s</a:t>
            </a:r>
          </a:p>
          <a:p>
            <a:r>
              <a:rPr lang="en-US" dirty="0"/>
              <a:t> </a:t>
            </a:r>
            <a:r>
              <a:rPr lang="en-US" dirty="0" smtClean="0"/>
              <a:t>    54 C’s</a:t>
            </a:r>
          </a:p>
          <a:p>
            <a:r>
              <a:rPr lang="en-US" dirty="0"/>
              <a:t> </a:t>
            </a:r>
            <a:r>
              <a:rPr lang="en-US" dirty="0" smtClean="0"/>
              <a:t>    19 D’s</a:t>
            </a:r>
            <a:endParaRPr lang="en-US" dirty="0"/>
          </a:p>
        </p:txBody>
      </p:sp>
      <p:sp>
        <p:nvSpPr>
          <p:cNvPr id="3" name="TextBox 2"/>
          <p:cNvSpPr txBox="1"/>
          <p:nvPr/>
        </p:nvSpPr>
        <p:spPr>
          <a:xfrm>
            <a:off x="311081" y="199397"/>
            <a:ext cx="2992944" cy="1569660"/>
          </a:xfrm>
          <a:prstGeom prst="rect">
            <a:avLst/>
          </a:prstGeom>
          <a:noFill/>
        </p:spPr>
        <p:txBody>
          <a:bodyPr wrap="square" rtlCol="0">
            <a:spAutoFit/>
          </a:bodyPr>
          <a:lstStyle/>
          <a:p>
            <a:pPr algn="ctr"/>
            <a:r>
              <a:rPr lang="en-US" sz="2400" dirty="0" smtClean="0">
                <a:latin typeface="Times New Roman" panose="02020603050405020304" pitchFamily="18" charset="0"/>
                <a:cs typeface="Times New Roman" panose="02020603050405020304" pitchFamily="18" charset="0"/>
              </a:rPr>
              <a:t>2016-2017              School District Grades Indicated on Alabama Poverty Map</a:t>
            </a:r>
            <a:endParaRPr lang="en-US" sz="2400" dirty="0">
              <a:latin typeface="Times New Roman" panose="02020603050405020304" pitchFamily="18" charset="0"/>
              <a:cs typeface="Times New Roman" panose="02020603050405020304" pitchFamily="18" charset="0"/>
            </a:endParaRPr>
          </a:p>
        </p:txBody>
      </p:sp>
      <p:sp>
        <p:nvSpPr>
          <p:cNvPr id="6" name="Rectangle 5"/>
          <p:cNvSpPr/>
          <p:nvPr/>
        </p:nvSpPr>
        <p:spPr>
          <a:xfrm>
            <a:off x="8751729" y="129203"/>
            <a:ext cx="2413802" cy="523220"/>
          </a:xfrm>
          <a:prstGeom prst="rect">
            <a:avLst/>
          </a:prstGeom>
        </p:spPr>
        <p:txBody>
          <a:bodyPr wrap="none">
            <a:spAutoFit/>
          </a:bodyPr>
          <a:lstStyle/>
          <a:p>
            <a:r>
              <a:rPr lang="en-US" sz="2800" i="1" dirty="0"/>
              <a:t>Improve Access</a:t>
            </a:r>
          </a:p>
        </p:txBody>
      </p:sp>
      <p:sp>
        <p:nvSpPr>
          <p:cNvPr id="8" name="TextBox 7"/>
          <p:cNvSpPr txBox="1"/>
          <p:nvPr/>
        </p:nvSpPr>
        <p:spPr>
          <a:xfrm>
            <a:off x="8492647" y="592577"/>
            <a:ext cx="3277900" cy="1200329"/>
          </a:xfrm>
          <a:prstGeom prst="rect">
            <a:avLst/>
          </a:prstGeom>
          <a:solidFill>
            <a:schemeClr val="accent4">
              <a:lumMod val="40000"/>
              <a:lumOff val="60000"/>
            </a:schemeClr>
          </a:solidFill>
        </p:spPr>
        <p:txBody>
          <a:bodyPr wrap="square" rtlCol="0">
            <a:spAutoFit/>
          </a:bodyPr>
          <a:lstStyle/>
          <a:p>
            <a:pPr algn="ctr"/>
            <a:r>
              <a:rPr lang="en-US" sz="2400" dirty="0" smtClean="0">
                <a:solidFill>
                  <a:srgbClr val="FF0000"/>
                </a:solidFill>
              </a:rPr>
              <a:t>&gt; Financial Aid,</a:t>
            </a:r>
            <a:r>
              <a:rPr lang="en-US" sz="2400" dirty="0" smtClean="0"/>
              <a:t> </a:t>
            </a:r>
            <a:r>
              <a:rPr lang="en-US" sz="2400" dirty="0" smtClean="0">
                <a:solidFill>
                  <a:srgbClr val="FF0000"/>
                </a:solidFill>
              </a:rPr>
              <a:t>local aid, </a:t>
            </a:r>
            <a:r>
              <a:rPr lang="en-US" sz="2400" dirty="0" smtClean="0">
                <a:solidFill>
                  <a:srgbClr val="7030A0"/>
                </a:solidFill>
              </a:rPr>
              <a:t>Support local HS, </a:t>
            </a:r>
            <a:r>
              <a:rPr lang="en-US" sz="2400" dirty="0" smtClean="0">
                <a:solidFill>
                  <a:schemeClr val="accent5">
                    <a:lumMod val="75000"/>
                  </a:schemeClr>
                </a:solidFill>
              </a:rPr>
              <a:t>Summer melt </a:t>
            </a:r>
            <a:endParaRPr lang="en-US" sz="2400" dirty="0">
              <a:solidFill>
                <a:schemeClr val="accent5">
                  <a:lumMod val="75000"/>
                </a:schemeClr>
              </a:solidFill>
            </a:endParaRPr>
          </a:p>
        </p:txBody>
      </p:sp>
      <p:sp>
        <p:nvSpPr>
          <p:cNvPr id="20" name="TextBox 19"/>
          <p:cNvSpPr txBox="1"/>
          <p:nvPr/>
        </p:nvSpPr>
        <p:spPr>
          <a:xfrm>
            <a:off x="464738" y="1818289"/>
            <a:ext cx="3025529" cy="1938992"/>
          </a:xfrm>
          <a:prstGeom prst="rect">
            <a:avLst/>
          </a:prstGeom>
          <a:solidFill>
            <a:schemeClr val="accent6">
              <a:lumMod val="40000"/>
              <a:lumOff val="60000"/>
            </a:schemeClr>
          </a:solidFill>
        </p:spPr>
        <p:txBody>
          <a:bodyPr wrap="square" rtlCol="0">
            <a:spAutoFit/>
          </a:bodyPr>
          <a:lstStyle/>
          <a:p>
            <a:r>
              <a:rPr lang="en-US" sz="2400" dirty="0" smtClean="0"/>
              <a:t>There is a statistically significant relationship between poverty and low performing school districts</a:t>
            </a:r>
          </a:p>
        </p:txBody>
      </p:sp>
      <p:sp>
        <p:nvSpPr>
          <p:cNvPr id="4" name="Slide Number Placeholder 3"/>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162</a:t>
            </a:fld>
            <a:endParaRPr lang="en-US">
              <a:solidFill>
                <a:srgbClr val="46464A">
                  <a:lumMod val="60000"/>
                  <a:lumOff val="40000"/>
                </a:srgbClr>
              </a:solidFill>
            </a:endParaRPr>
          </a:p>
        </p:txBody>
      </p:sp>
    </p:spTree>
    <p:extLst>
      <p:ext uri="{BB962C8B-B14F-4D97-AF65-F5344CB8AC3E}">
        <p14:creationId xmlns:p14="http://schemas.microsoft.com/office/powerpoint/2010/main" val="2909915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0" grpId="0" animBg="1"/>
    </p:bld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1331089" y="6041982"/>
            <a:ext cx="2095017" cy="369332"/>
          </a:xfrm>
          <a:prstGeom prst="rect">
            <a:avLst/>
          </a:prstGeom>
          <a:solidFill>
            <a:schemeClr val="bg1"/>
          </a:solidFill>
        </p:spPr>
        <p:txBody>
          <a:bodyPr wrap="square" rtlCol="0">
            <a:spAutoFit/>
          </a:bodyPr>
          <a:lstStyle/>
          <a:p>
            <a:endParaRPr lang="en-US" dirty="0"/>
          </a:p>
        </p:txBody>
      </p:sp>
      <p:pic>
        <p:nvPicPr>
          <p:cNvPr id="5" name="Picture 4"/>
          <p:cNvPicPr>
            <a:picLocks noChangeAspect="1"/>
          </p:cNvPicPr>
          <p:nvPr/>
        </p:nvPicPr>
        <p:blipFill rotWithShape="1">
          <a:blip r:embed="rId2"/>
          <a:srcRect l="1146"/>
          <a:stretch/>
        </p:blipFill>
        <p:spPr>
          <a:xfrm>
            <a:off x="1331089" y="0"/>
            <a:ext cx="9565311" cy="6855950"/>
          </a:xfrm>
          <a:prstGeom prst="rect">
            <a:avLst/>
          </a:prstGeom>
        </p:spPr>
      </p:pic>
      <p:sp>
        <p:nvSpPr>
          <p:cNvPr id="2" name="TextBox 1"/>
          <p:cNvSpPr txBox="1"/>
          <p:nvPr/>
        </p:nvSpPr>
        <p:spPr>
          <a:xfrm>
            <a:off x="9995501" y="2691361"/>
            <a:ext cx="1435261" cy="1477328"/>
          </a:xfrm>
          <a:prstGeom prst="rect">
            <a:avLst/>
          </a:prstGeom>
          <a:noFill/>
        </p:spPr>
        <p:txBody>
          <a:bodyPr wrap="square" rtlCol="0">
            <a:spAutoFit/>
          </a:bodyPr>
          <a:lstStyle/>
          <a:p>
            <a:r>
              <a:rPr lang="en-US" b="1" dirty="0" smtClean="0"/>
              <a:t>137 Systems</a:t>
            </a:r>
          </a:p>
          <a:p>
            <a:r>
              <a:rPr lang="en-US" dirty="0"/>
              <a:t> </a:t>
            </a:r>
            <a:r>
              <a:rPr lang="en-US" dirty="0" smtClean="0"/>
              <a:t>    12 A’s</a:t>
            </a:r>
          </a:p>
          <a:p>
            <a:r>
              <a:rPr lang="en-US" dirty="0" smtClean="0"/>
              <a:t>     52 B’s</a:t>
            </a:r>
          </a:p>
          <a:p>
            <a:r>
              <a:rPr lang="en-US" dirty="0"/>
              <a:t> </a:t>
            </a:r>
            <a:r>
              <a:rPr lang="en-US" dirty="0" smtClean="0"/>
              <a:t>    54 C’s</a:t>
            </a:r>
          </a:p>
          <a:p>
            <a:r>
              <a:rPr lang="en-US" dirty="0"/>
              <a:t> </a:t>
            </a:r>
            <a:r>
              <a:rPr lang="en-US" dirty="0" smtClean="0"/>
              <a:t>    19 D’s</a:t>
            </a:r>
            <a:endParaRPr lang="en-US" dirty="0"/>
          </a:p>
        </p:txBody>
      </p:sp>
      <p:sp>
        <p:nvSpPr>
          <p:cNvPr id="3" name="TextBox 2"/>
          <p:cNvSpPr txBox="1"/>
          <p:nvPr/>
        </p:nvSpPr>
        <p:spPr>
          <a:xfrm>
            <a:off x="311081" y="199397"/>
            <a:ext cx="2992944" cy="1569660"/>
          </a:xfrm>
          <a:prstGeom prst="rect">
            <a:avLst/>
          </a:prstGeom>
          <a:noFill/>
        </p:spPr>
        <p:txBody>
          <a:bodyPr wrap="square" rtlCol="0">
            <a:spAutoFit/>
          </a:bodyPr>
          <a:lstStyle/>
          <a:p>
            <a:pPr algn="ctr"/>
            <a:r>
              <a:rPr lang="en-US" sz="2400" dirty="0" smtClean="0">
                <a:latin typeface="Times New Roman" panose="02020603050405020304" pitchFamily="18" charset="0"/>
                <a:cs typeface="Times New Roman" panose="02020603050405020304" pitchFamily="18" charset="0"/>
              </a:rPr>
              <a:t>2016-2017              School District Grades Indicated on Alabama Poverty Map</a:t>
            </a:r>
            <a:endParaRPr lang="en-US" sz="2400" dirty="0">
              <a:latin typeface="Times New Roman" panose="02020603050405020304" pitchFamily="18" charset="0"/>
              <a:cs typeface="Times New Roman" panose="02020603050405020304" pitchFamily="18" charset="0"/>
            </a:endParaRPr>
          </a:p>
        </p:txBody>
      </p:sp>
      <p:sp>
        <p:nvSpPr>
          <p:cNvPr id="6" name="TextBox 5"/>
          <p:cNvSpPr txBox="1"/>
          <p:nvPr/>
        </p:nvSpPr>
        <p:spPr>
          <a:xfrm>
            <a:off x="8244742" y="1288888"/>
            <a:ext cx="3871356" cy="446276"/>
          </a:xfrm>
          <a:prstGeom prst="rect">
            <a:avLst/>
          </a:prstGeom>
          <a:solidFill>
            <a:schemeClr val="accent6">
              <a:lumMod val="40000"/>
              <a:lumOff val="60000"/>
            </a:schemeClr>
          </a:solidFill>
          <a:ln w="57150">
            <a:solidFill>
              <a:srgbClr val="FF0000"/>
            </a:solidFill>
          </a:ln>
        </p:spPr>
        <p:txBody>
          <a:bodyPr wrap="square" rtlCol="0">
            <a:spAutoFit/>
          </a:bodyPr>
          <a:lstStyle/>
          <a:p>
            <a:r>
              <a:rPr lang="en-US" sz="2300" dirty="0" smtClean="0"/>
              <a:t>No “D” districts above this line</a:t>
            </a:r>
          </a:p>
        </p:txBody>
      </p:sp>
      <p:cxnSp>
        <p:nvCxnSpPr>
          <p:cNvPr id="7" name="Straight Connector 6"/>
          <p:cNvCxnSpPr/>
          <p:nvPr/>
        </p:nvCxnSpPr>
        <p:spPr>
          <a:xfrm flipH="1">
            <a:off x="4860758" y="1769057"/>
            <a:ext cx="3383984" cy="136745"/>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321694" y="2517569"/>
            <a:ext cx="3932672" cy="461665"/>
          </a:xfrm>
          <a:prstGeom prst="rect">
            <a:avLst/>
          </a:prstGeom>
          <a:solidFill>
            <a:schemeClr val="accent6">
              <a:lumMod val="40000"/>
              <a:lumOff val="60000"/>
            </a:schemeClr>
          </a:solidFill>
          <a:ln w="76200">
            <a:solidFill>
              <a:srgbClr val="00B050"/>
            </a:solidFill>
          </a:ln>
        </p:spPr>
        <p:txBody>
          <a:bodyPr wrap="square" rtlCol="0">
            <a:spAutoFit/>
          </a:bodyPr>
          <a:lstStyle/>
          <a:p>
            <a:r>
              <a:rPr lang="en-US" sz="2400" dirty="0" smtClean="0"/>
              <a:t>No “A” districts below this line</a:t>
            </a:r>
          </a:p>
        </p:txBody>
      </p:sp>
      <p:cxnSp>
        <p:nvCxnSpPr>
          <p:cNvPr id="9" name="Straight Connector 8"/>
          <p:cNvCxnSpPr/>
          <p:nvPr/>
        </p:nvCxnSpPr>
        <p:spPr>
          <a:xfrm flipH="1">
            <a:off x="3715351" y="2517569"/>
            <a:ext cx="4812633" cy="0"/>
          </a:xfrm>
          <a:prstGeom prst="line">
            <a:avLst/>
          </a:prstGeom>
          <a:ln w="76200">
            <a:solidFill>
              <a:srgbClr val="00B050"/>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8307348" y="290507"/>
            <a:ext cx="3713242" cy="461665"/>
          </a:xfrm>
          <a:prstGeom prst="rect">
            <a:avLst/>
          </a:prstGeom>
          <a:solidFill>
            <a:schemeClr val="accent6">
              <a:lumMod val="40000"/>
              <a:lumOff val="60000"/>
            </a:schemeClr>
          </a:solidFill>
          <a:ln w="76200">
            <a:solidFill>
              <a:srgbClr val="00B050"/>
            </a:solidFill>
          </a:ln>
        </p:spPr>
        <p:txBody>
          <a:bodyPr wrap="square" rtlCol="0">
            <a:spAutoFit/>
          </a:bodyPr>
          <a:lstStyle/>
          <a:p>
            <a:r>
              <a:rPr lang="en-US" sz="2400" dirty="0" smtClean="0"/>
              <a:t>Only “city’ districts made A’s </a:t>
            </a:r>
          </a:p>
        </p:txBody>
      </p:sp>
      <p:sp>
        <p:nvSpPr>
          <p:cNvPr id="4" name="Slide Number Placeholder 3"/>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163</a:t>
            </a:fld>
            <a:endParaRPr lang="en-US">
              <a:solidFill>
                <a:srgbClr val="46464A">
                  <a:lumMod val="60000"/>
                  <a:lumOff val="40000"/>
                </a:srgbClr>
              </a:solidFill>
            </a:endParaRPr>
          </a:p>
        </p:txBody>
      </p:sp>
    </p:spTree>
    <p:extLst>
      <p:ext uri="{BB962C8B-B14F-4D97-AF65-F5344CB8AC3E}">
        <p14:creationId xmlns:p14="http://schemas.microsoft.com/office/powerpoint/2010/main" val="2897227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down)">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12" grpId="0" animBg="1"/>
    </p:bld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1331089" y="6041982"/>
            <a:ext cx="2095017" cy="369332"/>
          </a:xfrm>
          <a:prstGeom prst="rect">
            <a:avLst/>
          </a:prstGeom>
          <a:solidFill>
            <a:schemeClr val="bg1"/>
          </a:solidFill>
        </p:spPr>
        <p:txBody>
          <a:bodyPr wrap="square" rtlCol="0">
            <a:spAutoFit/>
          </a:bodyPr>
          <a:lstStyle/>
          <a:p>
            <a:endParaRPr lang="en-US" dirty="0"/>
          </a:p>
        </p:txBody>
      </p:sp>
      <p:pic>
        <p:nvPicPr>
          <p:cNvPr id="5" name="Picture 4"/>
          <p:cNvPicPr>
            <a:picLocks noChangeAspect="1"/>
          </p:cNvPicPr>
          <p:nvPr/>
        </p:nvPicPr>
        <p:blipFill rotWithShape="1">
          <a:blip r:embed="rId2"/>
          <a:srcRect l="1146"/>
          <a:stretch/>
        </p:blipFill>
        <p:spPr>
          <a:xfrm>
            <a:off x="1334988" y="2050"/>
            <a:ext cx="9565311" cy="6855950"/>
          </a:xfrm>
          <a:prstGeom prst="rect">
            <a:avLst/>
          </a:prstGeom>
        </p:spPr>
      </p:pic>
      <p:sp>
        <p:nvSpPr>
          <p:cNvPr id="2" name="TextBox 1"/>
          <p:cNvSpPr txBox="1"/>
          <p:nvPr/>
        </p:nvSpPr>
        <p:spPr>
          <a:xfrm>
            <a:off x="9995501" y="2691361"/>
            <a:ext cx="1435261" cy="1477328"/>
          </a:xfrm>
          <a:prstGeom prst="rect">
            <a:avLst/>
          </a:prstGeom>
          <a:noFill/>
        </p:spPr>
        <p:txBody>
          <a:bodyPr wrap="square" rtlCol="0">
            <a:spAutoFit/>
          </a:bodyPr>
          <a:lstStyle/>
          <a:p>
            <a:r>
              <a:rPr lang="en-US" b="1" dirty="0" smtClean="0"/>
              <a:t>137 Systems</a:t>
            </a:r>
          </a:p>
          <a:p>
            <a:r>
              <a:rPr lang="en-US" dirty="0"/>
              <a:t> </a:t>
            </a:r>
            <a:r>
              <a:rPr lang="en-US" dirty="0" smtClean="0"/>
              <a:t>    12 A’s</a:t>
            </a:r>
          </a:p>
          <a:p>
            <a:r>
              <a:rPr lang="en-US" dirty="0" smtClean="0"/>
              <a:t>     52 B’s</a:t>
            </a:r>
          </a:p>
          <a:p>
            <a:r>
              <a:rPr lang="en-US" dirty="0"/>
              <a:t> </a:t>
            </a:r>
            <a:r>
              <a:rPr lang="en-US" dirty="0" smtClean="0"/>
              <a:t>    54 C’s</a:t>
            </a:r>
          </a:p>
          <a:p>
            <a:r>
              <a:rPr lang="en-US" dirty="0"/>
              <a:t> </a:t>
            </a:r>
            <a:r>
              <a:rPr lang="en-US" dirty="0" smtClean="0"/>
              <a:t>    19 D’s</a:t>
            </a:r>
            <a:endParaRPr lang="en-US" dirty="0"/>
          </a:p>
        </p:txBody>
      </p:sp>
      <p:sp>
        <p:nvSpPr>
          <p:cNvPr id="3" name="TextBox 2"/>
          <p:cNvSpPr txBox="1"/>
          <p:nvPr/>
        </p:nvSpPr>
        <p:spPr>
          <a:xfrm>
            <a:off x="311081" y="199397"/>
            <a:ext cx="2992944" cy="1569660"/>
          </a:xfrm>
          <a:prstGeom prst="rect">
            <a:avLst/>
          </a:prstGeom>
          <a:noFill/>
        </p:spPr>
        <p:txBody>
          <a:bodyPr wrap="square" rtlCol="0">
            <a:spAutoFit/>
          </a:bodyPr>
          <a:lstStyle/>
          <a:p>
            <a:pPr algn="ctr"/>
            <a:r>
              <a:rPr lang="en-US" sz="2400" dirty="0" smtClean="0">
                <a:latin typeface="Times New Roman" panose="02020603050405020304" pitchFamily="18" charset="0"/>
                <a:cs typeface="Times New Roman" panose="02020603050405020304" pitchFamily="18" charset="0"/>
              </a:rPr>
              <a:t>2016-2017              School District Grades Indicated on Alabama Poverty Map</a:t>
            </a:r>
            <a:endParaRPr lang="en-US" sz="2400" dirty="0">
              <a:latin typeface="Times New Roman" panose="02020603050405020304" pitchFamily="18" charset="0"/>
              <a:cs typeface="Times New Roman" panose="02020603050405020304" pitchFamily="18" charset="0"/>
            </a:endParaRPr>
          </a:p>
        </p:txBody>
      </p:sp>
      <p:grpSp>
        <p:nvGrpSpPr>
          <p:cNvPr id="6" name="Group 5"/>
          <p:cNvGrpSpPr/>
          <p:nvPr/>
        </p:nvGrpSpPr>
        <p:grpSpPr>
          <a:xfrm>
            <a:off x="5222803" y="199397"/>
            <a:ext cx="2492043" cy="2491964"/>
            <a:chOff x="4953296" y="259655"/>
            <a:chExt cx="2314159" cy="2343050"/>
          </a:xfrm>
        </p:grpSpPr>
        <p:cxnSp>
          <p:nvCxnSpPr>
            <p:cNvPr id="7" name="Straight Connector 6"/>
            <p:cNvCxnSpPr/>
            <p:nvPr/>
          </p:nvCxnSpPr>
          <p:spPr>
            <a:xfrm>
              <a:off x="4963886" y="1526733"/>
              <a:ext cx="1269261" cy="1075972"/>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H="1">
              <a:off x="6153348" y="1526733"/>
              <a:ext cx="1114106" cy="1075972"/>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6365174" y="296883"/>
              <a:ext cx="902281" cy="122985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a:off x="4953296" y="259655"/>
              <a:ext cx="360044" cy="1233461"/>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a:off x="5258790" y="296883"/>
              <a:ext cx="1106384" cy="0"/>
            </a:xfrm>
            <a:prstGeom prst="line">
              <a:avLst/>
            </a:prstGeom>
            <a:ln w="76200"/>
          </p:spPr>
          <p:style>
            <a:lnRef idx="1">
              <a:schemeClr val="accent1"/>
            </a:lnRef>
            <a:fillRef idx="0">
              <a:schemeClr val="accent1"/>
            </a:fillRef>
            <a:effectRef idx="0">
              <a:schemeClr val="accent1"/>
            </a:effectRef>
            <a:fontRef idx="minor">
              <a:schemeClr val="tx1"/>
            </a:fontRef>
          </p:style>
        </p:cxnSp>
      </p:grpSp>
      <p:sp>
        <p:nvSpPr>
          <p:cNvPr id="13" name="TextBox 12"/>
          <p:cNvSpPr txBox="1"/>
          <p:nvPr/>
        </p:nvSpPr>
        <p:spPr>
          <a:xfrm>
            <a:off x="8374489" y="313401"/>
            <a:ext cx="3204703" cy="1200329"/>
          </a:xfrm>
          <a:prstGeom prst="rect">
            <a:avLst/>
          </a:prstGeom>
          <a:solidFill>
            <a:schemeClr val="accent6">
              <a:lumMod val="40000"/>
              <a:lumOff val="60000"/>
            </a:schemeClr>
          </a:solidFill>
          <a:ln w="76200">
            <a:solidFill>
              <a:srgbClr val="00B0F0"/>
            </a:solidFill>
          </a:ln>
        </p:spPr>
        <p:txBody>
          <a:bodyPr wrap="square" rtlCol="0">
            <a:spAutoFit/>
          </a:bodyPr>
          <a:lstStyle/>
          <a:p>
            <a:r>
              <a:rPr lang="en-US" sz="2400" dirty="0" smtClean="0"/>
              <a:t>“A” districts exist only in this 125 x 75 mile pentagon. </a:t>
            </a:r>
          </a:p>
        </p:txBody>
      </p:sp>
      <p:sp>
        <p:nvSpPr>
          <p:cNvPr id="4" name="Slide Number Placeholder 3"/>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164</a:t>
            </a:fld>
            <a:endParaRPr lang="en-US">
              <a:solidFill>
                <a:srgbClr val="46464A">
                  <a:lumMod val="60000"/>
                  <a:lumOff val="40000"/>
                </a:srgbClr>
              </a:solidFill>
            </a:endParaRPr>
          </a:p>
        </p:txBody>
      </p:sp>
    </p:spTree>
    <p:extLst>
      <p:ext uri="{BB962C8B-B14F-4D97-AF65-F5344CB8AC3E}">
        <p14:creationId xmlns:p14="http://schemas.microsoft.com/office/powerpoint/2010/main" val="759286879"/>
      </p:ext>
    </p:extLst>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1331089" y="6041982"/>
            <a:ext cx="2095017" cy="369332"/>
          </a:xfrm>
          <a:prstGeom prst="rect">
            <a:avLst/>
          </a:prstGeom>
          <a:solidFill>
            <a:schemeClr val="bg1"/>
          </a:solidFill>
        </p:spPr>
        <p:txBody>
          <a:bodyPr wrap="square" rtlCol="0">
            <a:spAutoFit/>
          </a:bodyPr>
          <a:lstStyle/>
          <a:p>
            <a:endParaRPr lang="en-US" dirty="0"/>
          </a:p>
        </p:txBody>
      </p:sp>
      <p:pic>
        <p:nvPicPr>
          <p:cNvPr id="5" name="Picture 4"/>
          <p:cNvPicPr>
            <a:picLocks noChangeAspect="1"/>
          </p:cNvPicPr>
          <p:nvPr/>
        </p:nvPicPr>
        <p:blipFill rotWithShape="1">
          <a:blip r:embed="rId2"/>
          <a:srcRect l="1146"/>
          <a:stretch/>
        </p:blipFill>
        <p:spPr>
          <a:xfrm>
            <a:off x="1354238" y="2050"/>
            <a:ext cx="9565311" cy="6855950"/>
          </a:xfrm>
          <a:prstGeom prst="rect">
            <a:avLst/>
          </a:prstGeom>
        </p:spPr>
      </p:pic>
      <p:sp>
        <p:nvSpPr>
          <p:cNvPr id="2" name="TextBox 1"/>
          <p:cNvSpPr txBox="1"/>
          <p:nvPr/>
        </p:nvSpPr>
        <p:spPr>
          <a:xfrm>
            <a:off x="9995501" y="2691361"/>
            <a:ext cx="1435261" cy="1477328"/>
          </a:xfrm>
          <a:prstGeom prst="rect">
            <a:avLst/>
          </a:prstGeom>
          <a:noFill/>
        </p:spPr>
        <p:txBody>
          <a:bodyPr wrap="square" rtlCol="0">
            <a:spAutoFit/>
          </a:bodyPr>
          <a:lstStyle/>
          <a:p>
            <a:r>
              <a:rPr lang="en-US" b="1" dirty="0" smtClean="0"/>
              <a:t>137 Systems</a:t>
            </a:r>
          </a:p>
          <a:p>
            <a:r>
              <a:rPr lang="en-US" dirty="0"/>
              <a:t> </a:t>
            </a:r>
            <a:r>
              <a:rPr lang="en-US" dirty="0" smtClean="0"/>
              <a:t>    12 A’s</a:t>
            </a:r>
          </a:p>
          <a:p>
            <a:r>
              <a:rPr lang="en-US" dirty="0" smtClean="0"/>
              <a:t>     52 B’s</a:t>
            </a:r>
          </a:p>
          <a:p>
            <a:r>
              <a:rPr lang="en-US" dirty="0"/>
              <a:t> </a:t>
            </a:r>
            <a:r>
              <a:rPr lang="en-US" dirty="0" smtClean="0"/>
              <a:t>    54 C’s</a:t>
            </a:r>
          </a:p>
          <a:p>
            <a:r>
              <a:rPr lang="en-US" dirty="0"/>
              <a:t> </a:t>
            </a:r>
            <a:r>
              <a:rPr lang="en-US" dirty="0" smtClean="0"/>
              <a:t>    19 D’s</a:t>
            </a:r>
            <a:endParaRPr lang="en-US" dirty="0"/>
          </a:p>
        </p:txBody>
      </p:sp>
      <p:sp>
        <p:nvSpPr>
          <p:cNvPr id="3" name="TextBox 2"/>
          <p:cNvSpPr txBox="1"/>
          <p:nvPr/>
        </p:nvSpPr>
        <p:spPr>
          <a:xfrm>
            <a:off x="311081" y="199397"/>
            <a:ext cx="2992944" cy="1569660"/>
          </a:xfrm>
          <a:prstGeom prst="rect">
            <a:avLst/>
          </a:prstGeom>
          <a:noFill/>
        </p:spPr>
        <p:txBody>
          <a:bodyPr wrap="square" rtlCol="0">
            <a:spAutoFit/>
          </a:bodyPr>
          <a:lstStyle/>
          <a:p>
            <a:pPr algn="ctr"/>
            <a:r>
              <a:rPr lang="en-US" sz="2400" dirty="0" smtClean="0">
                <a:latin typeface="Times New Roman" panose="02020603050405020304" pitchFamily="18" charset="0"/>
                <a:cs typeface="Times New Roman" panose="02020603050405020304" pitchFamily="18" charset="0"/>
              </a:rPr>
              <a:t>2016-2017              School District Grades Indicated on Alabama Poverty Map</a:t>
            </a:r>
            <a:endParaRPr lang="en-US" sz="2400" dirty="0">
              <a:latin typeface="Times New Roman" panose="02020603050405020304" pitchFamily="18" charset="0"/>
              <a:cs typeface="Times New Roman" panose="02020603050405020304" pitchFamily="18" charset="0"/>
            </a:endParaRPr>
          </a:p>
        </p:txBody>
      </p:sp>
      <p:sp>
        <p:nvSpPr>
          <p:cNvPr id="6" name="TextBox 5"/>
          <p:cNvSpPr txBox="1"/>
          <p:nvPr/>
        </p:nvSpPr>
        <p:spPr>
          <a:xfrm>
            <a:off x="8499107" y="199397"/>
            <a:ext cx="3201162" cy="1323439"/>
          </a:xfrm>
          <a:prstGeom prst="rect">
            <a:avLst/>
          </a:prstGeom>
          <a:solidFill>
            <a:schemeClr val="accent6">
              <a:lumMod val="40000"/>
              <a:lumOff val="60000"/>
            </a:schemeClr>
          </a:solidFill>
        </p:spPr>
        <p:txBody>
          <a:bodyPr wrap="square" rtlCol="0">
            <a:spAutoFit/>
          </a:bodyPr>
          <a:lstStyle/>
          <a:p>
            <a:r>
              <a:rPr lang="en-US" sz="2000" dirty="0" smtClean="0"/>
              <a:t>School districts on the map that are identified are in the poor counties and received a ‘B’.  </a:t>
            </a:r>
          </a:p>
        </p:txBody>
      </p:sp>
      <p:sp>
        <p:nvSpPr>
          <p:cNvPr id="4" name="TextBox 3"/>
          <p:cNvSpPr txBox="1"/>
          <p:nvPr/>
        </p:nvSpPr>
        <p:spPr>
          <a:xfrm>
            <a:off x="8644749" y="1522836"/>
            <a:ext cx="2909877" cy="923330"/>
          </a:xfrm>
          <a:prstGeom prst="rect">
            <a:avLst/>
          </a:prstGeom>
          <a:solidFill>
            <a:schemeClr val="accent1">
              <a:lumMod val="40000"/>
              <a:lumOff val="60000"/>
            </a:schemeClr>
          </a:solidFill>
        </p:spPr>
        <p:txBody>
          <a:bodyPr wrap="square" rtlCol="0">
            <a:spAutoFit/>
          </a:bodyPr>
          <a:lstStyle/>
          <a:p>
            <a:r>
              <a:rPr lang="en-US" dirty="0"/>
              <a:t>What makes these districts more successful than other districts in poor counties? </a:t>
            </a:r>
          </a:p>
        </p:txBody>
      </p:sp>
      <p:sp>
        <p:nvSpPr>
          <p:cNvPr id="7" name="Slide Number Placeholder 6"/>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165</a:t>
            </a:fld>
            <a:endParaRPr lang="en-US">
              <a:solidFill>
                <a:srgbClr val="46464A">
                  <a:lumMod val="60000"/>
                  <a:lumOff val="40000"/>
                </a:srgbClr>
              </a:solidFill>
            </a:endParaRPr>
          </a:p>
        </p:txBody>
      </p:sp>
    </p:spTree>
    <p:extLst>
      <p:ext uri="{BB962C8B-B14F-4D97-AF65-F5344CB8AC3E}">
        <p14:creationId xmlns:p14="http://schemas.microsoft.com/office/powerpoint/2010/main" val="2287747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0070C0"/>
                </a:solidFill>
              </a:rPr>
              <a:t>Initiatives that could help Your Community/ County become an Emerald City</a:t>
            </a:r>
            <a:endParaRPr lang="en-US" b="1" dirty="0">
              <a:solidFill>
                <a:srgbClr val="0070C0"/>
              </a:solidFill>
            </a:endParaRPr>
          </a:p>
        </p:txBody>
      </p:sp>
      <p:sp>
        <p:nvSpPr>
          <p:cNvPr id="3" name="Content Placeholder 2"/>
          <p:cNvSpPr>
            <a:spLocks noGrp="1"/>
          </p:cNvSpPr>
          <p:nvPr>
            <p:ph idx="1"/>
          </p:nvPr>
        </p:nvSpPr>
        <p:spPr>
          <a:xfrm>
            <a:off x="602673" y="1594435"/>
            <a:ext cx="6751027" cy="4351338"/>
          </a:xfrm>
        </p:spPr>
        <p:txBody>
          <a:bodyPr>
            <a:noAutofit/>
          </a:bodyPr>
          <a:lstStyle/>
          <a:p>
            <a:r>
              <a:rPr lang="en-US" b="1" dirty="0" smtClean="0">
                <a:solidFill>
                  <a:srgbClr val="0070C0"/>
                </a:solidFill>
              </a:rPr>
              <a:t>Improve Local </a:t>
            </a:r>
            <a:r>
              <a:rPr lang="en-US" b="1" dirty="0">
                <a:solidFill>
                  <a:srgbClr val="0070C0"/>
                </a:solidFill>
              </a:rPr>
              <a:t>S</a:t>
            </a:r>
            <a:r>
              <a:rPr lang="en-US" b="1" dirty="0" smtClean="0">
                <a:solidFill>
                  <a:srgbClr val="0070C0"/>
                </a:solidFill>
              </a:rPr>
              <a:t>chools: </a:t>
            </a:r>
            <a:r>
              <a:rPr lang="en-US" dirty="0" smtClean="0"/>
              <a:t>The ALSDE report card:  no school district below the Birmingham MSA earned an “A” Grade</a:t>
            </a:r>
          </a:p>
          <a:p>
            <a:r>
              <a:rPr lang="en-US" b="1" dirty="0" smtClean="0">
                <a:solidFill>
                  <a:srgbClr val="0070C0"/>
                </a:solidFill>
              </a:rPr>
              <a:t>Participate in the FAFSA Completion Project</a:t>
            </a:r>
          </a:p>
          <a:p>
            <a:r>
              <a:rPr lang="en-US" b="1" dirty="0" smtClean="0">
                <a:solidFill>
                  <a:srgbClr val="0070C0"/>
                </a:solidFill>
              </a:rPr>
              <a:t>Local Scholarships </a:t>
            </a:r>
            <a:r>
              <a:rPr lang="en-US" dirty="0" smtClean="0"/>
              <a:t>for locals to attend local Community Colleges and Universities (e.g., Shoals Scholar Dollars, Gateway to Education (Alex. City) </a:t>
            </a:r>
          </a:p>
          <a:p>
            <a:r>
              <a:rPr lang="en-US" b="1" dirty="0" smtClean="0">
                <a:solidFill>
                  <a:srgbClr val="0070C0"/>
                </a:solidFill>
              </a:rPr>
              <a:t>Support your Colleges and Universities</a:t>
            </a:r>
          </a:p>
          <a:p>
            <a:r>
              <a:rPr lang="en-US" b="1" dirty="0" smtClean="0">
                <a:solidFill>
                  <a:srgbClr val="0070C0"/>
                </a:solidFill>
              </a:rPr>
              <a:t>Increase Cataloging of Industry Certifications</a:t>
            </a:r>
            <a:r>
              <a:rPr lang="en-US" dirty="0" smtClean="0">
                <a:solidFill>
                  <a:srgbClr val="0070C0"/>
                </a:solidFill>
              </a:rPr>
              <a:t>. </a:t>
            </a:r>
          </a:p>
          <a:p>
            <a:pPr marL="0" indent="0">
              <a:buNone/>
            </a:pPr>
            <a:endParaRPr lang="en-US" dirty="0" smtClean="0">
              <a:solidFill>
                <a:srgbClr val="0070C0"/>
              </a:solidFill>
            </a:endParaRPr>
          </a:p>
          <a:p>
            <a:pPr marL="0" indent="0">
              <a:buNone/>
            </a:pPr>
            <a:endParaRPr lang="en-US" dirty="0" smtClean="0"/>
          </a:p>
          <a:p>
            <a:pPr marL="0" indent="0">
              <a:buNone/>
            </a:pPr>
            <a:r>
              <a:rPr lang="en-US" dirty="0" smtClean="0"/>
              <a:t> </a:t>
            </a:r>
            <a:endParaRPr lang="en-US" dirty="0"/>
          </a:p>
        </p:txBody>
      </p:sp>
      <p:pic>
        <p:nvPicPr>
          <p:cNvPr id="4" name="Picture 4" descr="http://www.randysouders.com/souders1030oz.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23018" y="1755904"/>
            <a:ext cx="3903024" cy="4914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27686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greatestgeneratio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05000" y="262657"/>
            <a:ext cx="3462338" cy="56579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9" name="Rectangle 3"/>
          <p:cNvSpPr>
            <a:spLocks noChangeArrowheads="1"/>
          </p:cNvSpPr>
          <p:nvPr/>
        </p:nvSpPr>
        <p:spPr bwMode="auto">
          <a:xfrm>
            <a:off x="5981700" y="733692"/>
            <a:ext cx="4647844"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lnSpc>
                <a:spcPct val="90000"/>
              </a:lnSpc>
              <a:spcBef>
                <a:spcPts val="1000"/>
              </a:spcBef>
              <a:buFont typeface="Arial" panose="020B0604020202020204" pitchFamily="34" charset="0"/>
              <a:buChar char="•"/>
              <a:tabLst>
                <a:tab pos="0" algn="l"/>
                <a:tab pos="5486400" algn="r"/>
              </a:tabLst>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tabLst>
                <a:tab pos="0" algn="l"/>
                <a:tab pos="5486400" algn="r"/>
              </a:tabLst>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tabLst>
                <a:tab pos="0" algn="l"/>
                <a:tab pos="5486400" algn="r"/>
              </a:tabLst>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tabLst>
                <a:tab pos="0" algn="l"/>
                <a:tab pos="5486400" algn="r"/>
              </a:tabLst>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tabLst>
                <a:tab pos="0" algn="l"/>
                <a:tab pos="5486400" algn="r"/>
              </a:tabLst>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tabLst>
                <a:tab pos="0" algn="l"/>
                <a:tab pos="5486400" algn="r"/>
              </a:tabLst>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tabLst>
                <a:tab pos="0" algn="l"/>
                <a:tab pos="5486400" algn="r"/>
              </a:tabLst>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tabLst>
                <a:tab pos="0" algn="l"/>
                <a:tab pos="5486400" algn="r"/>
              </a:tabLst>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tabLst>
                <a:tab pos="0" algn="l"/>
                <a:tab pos="5486400" algn="r"/>
              </a:tabLst>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2400" dirty="0"/>
              <a:t>At the end of WWII, the U.S made a bold decision to invest in the future of its economy by providing $1.9 billion annually to the education of returning veterans of the war. </a:t>
            </a:r>
            <a:r>
              <a:rPr lang="en-US" altLang="en-US" sz="2400" dirty="0">
                <a:solidFill>
                  <a:srgbClr val="0070C0"/>
                </a:solidFill>
              </a:rPr>
              <a:t>This commitment to human capital helped enable the WWII generation to become the “greatest generation.”</a:t>
            </a:r>
          </a:p>
          <a:p>
            <a:pPr eaLnBrk="1" hangingPunct="1">
              <a:lnSpc>
                <a:spcPct val="100000"/>
              </a:lnSpc>
              <a:spcBef>
                <a:spcPct val="0"/>
              </a:spcBef>
              <a:buFontTx/>
              <a:buNone/>
            </a:pPr>
            <a:endParaRPr lang="en-US" altLang="en-US" sz="2400" dirty="0"/>
          </a:p>
        </p:txBody>
      </p:sp>
      <p:sp>
        <p:nvSpPr>
          <p:cNvPr id="872452" name="Text Box 4"/>
          <p:cNvSpPr txBox="1">
            <a:spLocks noChangeArrowheads="1"/>
          </p:cNvSpPr>
          <p:nvPr/>
        </p:nvSpPr>
        <p:spPr bwMode="auto">
          <a:xfrm>
            <a:off x="5807691" y="4365010"/>
            <a:ext cx="5059092"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2400" b="1" dirty="0">
                <a:solidFill>
                  <a:srgbClr val="FF0000"/>
                </a:solidFill>
              </a:rPr>
              <a:t>Possibly, </a:t>
            </a:r>
            <a:r>
              <a:rPr lang="en-US" altLang="en-US" sz="2400" b="1" dirty="0" smtClean="0">
                <a:solidFill>
                  <a:srgbClr val="FF0000"/>
                </a:solidFill>
              </a:rPr>
              <a:t>Alabama’s greatest </a:t>
            </a:r>
            <a:r>
              <a:rPr lang="en-US" altLang="en-US" sz="2400" b="1" dirty="0">
                <a:solidFill>
                  <a:srgbClr val="FF0000"/>
                </a:solidFill>
              </a:rPr>
              <a:t>generation is at the schoolhouse door waiting for the opportunity to propel </a:t>
            </a:r>
            <a:r>
              <a:rPr lang="en-US" altLang="en-US" sz="2400" b="1" dirty="0" smtClean="0">
                <a:solidFill>
                  <a:srgbClr val="FF0000"/>
                </a:solidFill>
              </a:rPr>
              <a:t>Alabama into </a:t>
            </a:r>
            <a:r>
              <a:rPr lang="en-US" altLang="en-US" sz="2400" b="1" dirty="0">
                <a:solidFill>
                  <a:srgbClr val="FF0000"/>
                </a:solidFill>
              </a:rPr>
              <a:t>the global economy.  </a:t>
            </a:r>
          </a:p>
          <a:p>
            <a:pPr eaLnBrk="1" hangingPunct="1">
              <a:lnSpc>
                <a:spcPct val="100000"/>
              </a:lnSpc>
              <a:spcBef>
                <a:spcPct val="50000"/>
              </a:spcBef>
              <a:buFontTx/>
              <a:buNone/>
            </a:pPr>
            <a:endParaRPr lang="en-US" altLang="en-US" sz="2400" dirty="0"/>
          </a:p>
        </p:txBody>
      </p:sp>
    </p:spTree>
    <p:extLst>
      <p:ext uri="{BB962C8B-B14F-4D97-AF65-F5344CB8AC3E}">
        <p14:creationId xmlns:p14="http://schemas.microsoft.com/office/powerpoint/2010/main" val="211211350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72452"/>
                                        </p:tgtEl>
                                        <p:attrNameLst>
                                          <p:attrName>style.visibility</p:attrName>
                                        </p:attrNameLst>
                                      </p:cBhvr>
                                      <p:to>
                                        <p:strVal val="visible"/>
                                      </p:to>
                                    </p:set>
                                    <p:animEffect transition="in" filter="wipe(left)">
                                      <p:cBhvr>
                                        <p:cTn id="7" dur="500"/>
                                        <p:tgtEl>
                                          <p:spTgt spid="8724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245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761082" y="365127"/>
            <a:ext cx="10515600" cy="1325563"/>
          </a:xfrm>
          <a:ln>
            <a:solidFill>
              <a:schemeClr val="bg1"/>
            </a:solidFill>
          </a:ln>
        </p:spPr>
        <p:txBody>
          <a:bodyPr>
            <a:normAutofit/>
          </a:bodyPr>
          <a:lstStyle/>
          <a:p>
            <a:r>
              <a:rPr lang="en-US" b="1" dirty="0" smtClean="0">
                <a:solidFill>
                  <a:srgbClr val="0070C0"/>
                </a:solidFill>
              </a:rPr>
              <a:t>3. </a:t>
            </a:r>
            <a:r>
              <a:rPr lang="en-US" b="1" dirty="0">
                <a:solidFill>
                  <a:srgbClr val="0070C0"/>
                </a:solidFill>
              </a:rPr>
              <a:t>Supporting the </a:t>
            </a:r>
            <a:r>
              <a:rPr lang="en-US" b="1" dirty="0" smtClean="0">
                <a:solidFill>
                  <a:srgbClr val="0070C0"/>
                </a:solidFill>
              </a:rPr>
              <a:t>President/CEO</a:t>
            </a:r>
            <a:br>
              <a:rPr lang="en-US" b="1" dirty="0" smtClean="0">
                <a:solidFill>
                  <a:srgbClr val="0070C0"/>
                </a:solidFill>
              </a:rPr>
            </a:br>
            <a:r>
              <a:rPr lang="en-US" b="1" dirty="0" smtClean="0"/>
              <a:t>Presidential Realities</a:t>
            </a:r>
            <a:endParaRPr lang="en-US" b="1" dirty="0">
              <a:solidFill>
                <a:srgbClr val="0070C0"/>
              </a:solidFill>
            </a:endParaRPr>
          </a:p>
        </p:txBody>
      </p:sp>
      <p:pic>
        <p:nvPicPr>
          <p:cNvPr id="2" name="Picture 1"/>
          <p:cNvPicPr>
            <a:picLocks noChangeAspect="1"/>
          </p:cNvPicPr>
          <p:nvPr/>
        </p:nvPicPr>
        <p:blipFill rotWithShape="1">
          <a:blip r:embed="rId2"/>
          <a:srcRect l="39128" b="26487"/>
          <a:stretch/>
        </p:blipFill>
        <p:spPr>
          <a:xfrm>
            <a:off x="6940626" y="1923992"/>
            <a:ext cx="5166911" cy="3482231"/>
          </a:xfrm>
          <a:prstGeom prst="rect">
            <a:avLst/>
          </a:prstGeom>
          <a:ln w="57150">
            <a:solidFill>
              <a:schemeClr val="tx1"/>
            </a:solidFill>
          </a:ln>
        </p:spPr>
      </p:pic>
      <p:sp>
        <p:nvSpPr>
          <p:cNvPr id="4" name="Rectangle 3"/>
          <p:cNvSpPr/>
          <p:nvPr/>
        </p:nvSpPr>
        <p:spPr>
          <a:xfrm>
            <a:off x="6940626" y="2071171"/>
            <a:ext cx="3272010" cy="150182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761082" y="1690690"/>
            <a:ext cx="5959207" cy="4351338"/>
          </a:xfrm>
          <a:solidFill>
            <a:schemeClr val="bg1"/>
          </a:solidFill>
        </p:spPr>
        <p:txBody>
          <a:bodyPr>
            <a:noAutofit/>
          </a:bodyPr>
          <a:lstStyle/>
          <a:p>
            <a:pPr marL="0" indent="0">
              <a:buNone/>
            </a:pPr>
            <a:r>
              <a:rPr lang="en-US" sz="2400" b="1" dirty="0">
                <a:solidFill>
                  <a:srgbClr val="002060"/>
                </a:solidFill>
              </a:rPr>
              <a:t>Reality </a:t>
            </a:r>
            <a:r>
              <a:rPr lang="en-US" sz="2400" b="1" dirty="0" smtClean="0">
                <a:solidFill>
                  <a:srgbClr val="002060"/>
                </a:solidFill>
              </a:rPr>
              <a:t>4. Trust is a terrible thing to waste </a:t>
            </a:r>
          </a:p>
          <a:p>
            <a:r>
              <a:rPr lang="en-US" sz="2400" dirty="0" smtClean="0"/>
              <a:t>Be an honest broker of information –you may be the only one. </a:t>
            </a:r>
          </a:p>
          <a:p>
            <a:r>
              <a:rPr lang="en-US" sz="2400" dirty="0" smtClean="0"/>
              <a:t>Confidence in the information provided by the IR office is crucial</a:t>
            </a:r>
          </a:p>
          <a:p>
            <a:r>
              <a:rPr lang="en-US" sz="2400" dirty="0" smtClean="0"/>
              <a:t>Accuracy </a:t>
            </a:r>
            <a:r>
              <a:rPr lang="en-US" sz="2400" dirty="0"/>
              <a:t>of information is very important when it is </a:t>
            </a:r>
            <a:r>
              <a:rPr lang="en-US" sz="2400" dirty="0" smtClean="0"/>
              <a:t>articulated </a:t>
            </a:r>
            <a:r>
              <a:rPr lang="en-US" sz="2400" dirty="0"/>
              <a:t>from behind a podium </a:t>
            </a:r>
            <a:endParaRPr lang="en-US" sz="2400" dirty="0" smtClean="0"/>
          </a:p>
          <a:p>
            <a:r>
              <a:rPr lang="en-US" sz="2400" b="1" dirty="0" smtClean="0">
                <a:solidFill>
                  <a:srgbClr val="002060"/>
                </a:solidFill>
              </a:rPr>
              <a:t>When </a:t>
            </a:r>
            <a:r>
              <a:rPr lang="en-US" sz="2400" b="1" dirty="0">
                <a:solidFill>
                  <a:srgbClr val="002060"/>
                </a:solidFill>
              </a:rPr>
              <a:t>difficult issues are being debated, questions about the appropriateness or the quality of the data used in analyses often become the focus of the discussion rather than the policy or action initially under discussion.</a:t>
            </a:r>
          </a:p>
          <a:p>
            <a:pPr marL="0" indent="0">
              <a:buNone/>
            </a:pPr>
            <a:endParaRPr lang="en-US" sz="2400" dirty="0"/>
          </a:p>
        </p:txBody>
      </p:sp>
    </p:spTree>
    <p:extLst>
      <p:ext uri="{BB962C8B-B14F-4D97-AF65-F5344CB8AC3E}">
        <p14:creationId xmlns:p14="http://schemas.microsoft.com/office/powerpoint/2010/main" val="125201044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690690"/>
            <a:ext cx="10515600" cy="4351338"/>
          </a:xfrm>
        </p:spPr>
        <p:txBody>
          <a:bodyPr>
            <a:noAutofit/>
          </a:bodyPr>
          <a:lstStyle/>
          <a:p>
            <a:pPr marL="0" indent="0">
              <a:buNone/>
            </a:pPr>
            <a:r>
              <a:rPr lang="en-US" sz="2400" b="1" dirty="0">
                <a:solidFill>
                  <a:srgbClr val="002060"/>
                </a:solidFill>
              </a:rPr>
              <a:t>Reality </a:t>
            </a:r>
            <a:r>
              <a:rPr lang="en-US" sz="2400" b="1" dirty="0" smtClean="0">
                <a:solidFill>
                  <a:srgbClr val="002060"/>
                </a:solidFill>
              </a:rPr>
              <a:t>5. Things look different from the other side of the desk. </a:t>
            </a:r>
          </a:p>
          <a:p>
            <a:r>
              <a:rPr lang="en-US" sz="2400" dirty="0"/>
              <a:t>Phenomenological absolutism </a:t>
            </a:r>
            <a:r>
              <a:rPr lang="en-US" sz="2400" dirty="0" smtClean="0"/>
              <a:t>-- Presidents </a:t>
            </a:r>
            <a:r>
              <a:rPr lang="en-US" sz="2400" dirty="0"/>
              <a:t>will be privy to many aspects of the campus </a:t>
            </a:r>
            <a:r>
              <a:rPr lang="en-US" sz="2400" dirty="0" smtClean="0"/>
              <a:t>milieu that </a:t>
            </a:r>
            <a:r>
              <a:rPr lang="en-US" sz="2400" dirty="0"/>
              <a:t>influence </a:t>
            </a:r>
            <a:r>
              <a:rPr lang="en-US" sz="2400" dirty="0" smtClean="0"/>
              <a:t>decisions as </a:t>
            </a:r>
            <a:r>
              <a:rPr lang="en-US" sz="2400" dirty="0"/>
              <a:t>much as or more than facts and figures. </a:t>
            </a:r>
            <a:endParaRPr lang="en-US" sz="2400" dirty="0" smtClean="0"/>
          </a:p>
          <a:p>
            <a:r>
              <a:rPr lang="en-US" sz="2400" dirty="0" smtClean="0"/>
              <a:t>Decision </a:t>
            </a:r>
            <a:r>
              <a:rPr lang="en-US" sz="2400" dirty="0"/>
              <a:t>making </a:t>
            </a:r>
            <a:r>
              <a:rPr lang="en-US" sz="2400" dirty="0" smtClean="0"/>
              <a:t>is not </a:t>
            </a:r>
            <a:r>
              <a:rPr lang="en-US" sz="2400" dirty="0"/>
              <a:t>fully </a:t>
            </a:r>
            <a:r>
              <a:rPr lang="en-US" sz="2400" dirty="0" smtClean="0"/>
              <a:t>based on rational factors </a:t>
            </a:r>
          </a:p>
          <a:p>
            <a:r>
              <a:rPr lang="en-US" sz="2400" dirty="0" smtClean="0"/>
              <a:t>James </a:t>
            </a:r>
            <a:r>
              <a:rPr lang="en-US" sz="2400" dirty="0"/>
              <a:t>Baldwin (1961), author and civil rights icon, said "the price one pays for pursuing any profession or calling is an intimate knowledge of its ugly side" </a:t>
            </a:r>
            <a:endParaRPr lang="en-US" sz="2400" dirty="0" smtClean="0"/>
          </a:p>
          <a:p>
            <a:r>
              <a:rPr lang="en-US" sz="2400" dirty="0" smtClean="0"/>
              <a:t>Be glad you do not know some things</a:t>
            </a:r>
            <a:endParaRPr lang="en-US" sz="2400" dirty="0"/>
          </a:p>
        </p:txBody>
      </p:sp>
      <p:sp>
        <p:nvSpPr>
          <p:cNvPr id="5" name="Title 1"/>
          <p:cNvSpPr>
            <a:spLocks noGrp="1"/>
          </p:cNvSpPr>
          <p:nvPr>
            <p:ph type="title"/>
          </p:nvPr>
        </p:nvSpPr>
        <p:spPr>
          <a:xfrm>
            <a:off x="761082" y="365127"/>
            <a:ext cx="10515600" cy="1325563"/>
          </a:xfrm>
        </p:spPr>
        <p:txBody>
          <a:bodyPr>
            <a:normAutofit/>
          </a:bodyPr>
          <a:lstStyle/>
          <a:p>
            <a:r>
              <a:rPr lang="en-US" b="1" dirty="0" smtClean="0">
                <a:solidFill>
                  <a:srgbClr val="0070C0"/>
                </a:solidFill>
              </a:rPr>
              <a:t>3. </a:t>
            </a:r>
            <a:r>
              <a:rPr lang="en-US" b="1" dirty="0">
                <a:solidFill>
                  <a:srgbClr val="0070C0"/>
                </a:solidFill>
              </a:rPr>
              <a:t>Supporting the </a:t>
            </a:r>
            <a:r>
              <a:rPr lang="en-US" b="1" dirty="0" smtClean="0">
                <a:solidFill>
                  <a:srgbClr val="0070C0"/>
                </a:solidFill>
              </a:rPr>
              <a:t>President/CEO</a:t>
            </a:r>
            <a:br>
              <a:rPr lang="en-US" b="1" dirty="0" smtClean="0">
                <a:solidFill>
                  <a:srgbClr val="0070C0"/>
                </a:solidFill>
              </a:rPr>
            </a:br>
            <a:r>
              <a:rPr lang="en-US" b="1" dirty="0" smtClean="0"/>
              <a:t>Presidential Realities</a:t>
            </a:r>
            <a:endParaRPr lang="en-US" b="1" dirty="0">
              <a:solidFill>
                <a:srgbClr val="0070C0"/>
              </a:solidFill>
            </a:endParaRPr>
          </a:p>
        </p:txBody>
      </p:sp>
      <p:pic>
        <p:nvPicPr>
          <p:cNvPr id="2" name="Picture 1"/>
          <p:cNvPicPr>
            <a:picLocks noChangeAspect="1"/>
          </p:cNvPicPr>
          <p:nvPr/>
        </p:nvPicPr>
        <p:blipFill rotWithShape="1">
          <a:blip r:embed="rId2"/>
          <a:srcRect r="23817" b="5045"/>
          <a:stretch/>
        </p:blipFill>
        <p:spPr>
          <a:xfrm>
            <a:off x="1143918" y="4557322"/>
            <a:ext cx="9904164" cy="2218051"/>
          </a:xfrm>
          <a:prstGeom prst="rect">
            <a:avLst/>
          </a:prstGeom>
        </p:spPr>
      </p:pic>
    </p:spTree>
    <p:extLst>
      <p:ext uri="{BB962C8B-B14F-4D97-AF65-F5344CB8AC3E}">
        <p14:creationId xmlns:p14="http://schemas.microsoft.com/office/powerpoint/2010/main" val="426123106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697814" y="1805184"/>
            <a:ext cx="4770303" cy="4351338"/>
          </a:xfrm>
        </p:spPr>
        <p:txBody>
          <a:bodyPr>
            <a:noAutofit/>
          </a:bodyPr>
          <a:lstStyle/>
          <a:p>
            <a:r>
              <a:rPr lang="en-US" sz="2600" dirty="0" smtClean="0"/>
              <a:t>Fact books/ Standard Reports </a:t>
            </a:r>
          </a:p>
          <a:p>
            <a:r>
              <a:rPr lang="en-US" sz="2600" dirty="0" smtClean="0"/>
              <a:t>Data Dashboards</a:t>
            </a:r>
          </a:p>
          <a:p>
            <a:r>
              <a:rPr lang="en-US" sz="2600" dirty="0" smtClean="0"/>
              <a:t>Trends</a:t>
            </a:r>
          </a:p>
          <a:p>
            <a:r>
              <a:rPr lang="en-US" sz="2600" dirty="0" smtClean="0"/>
              <a:t>Surveys</a:t>
            </a:r>
          </a:p>
          <a:p>
            <a:r>
              <a:rPr lang="en-US" sz="2600" dirty="0" smtClean="0"/>
              <a:t>Planning, Budget and Finance</a:t>
            </a:r>
          </a:p>
          <a:p>
            <a:r>
              <a:rPr lang="en-US" sz="2600" dirty="0" smtClean="0"/>
              <a:t>Converting Management Data to Public Relations Information</a:t>
            </a:r>
          </a:p>
          <a:p>
            <a:r>
              <a:rPr lang="en-US" sz="2600" dirty="0" smtClean="0">
                <a:solidFill>
                  <a:srgbClr val="FF0000"/>
                </a:solidFill>
              </a:rPr>
              <a:t>Ad hoc </a:t>
            </a:r>
          </a:p>
          <a:p>
            <a:r>
              <a:rPr lang="en-US" sz="2600" dirty="0" smtClean="0"/>
              <a:t>Responding to Board of Trustees Members</a:t>
            </a:r>
          </a:p>
          <a:p>
            <a:r>
              <a:rPr lang="en-US" sz="2600" dirty="0" smtClean="0">
                <a:solidFill>
                  <a:srgbClr val="002060"/>
                </a:solidFill>
              </a:rPr>
              <a:t>Information Timelines </a:t>
            </a:r>
            <a:endParaRPr lang="en-US" sz="2600" dirty="0">
              <a:solidFill>
                <a:srgbClr val="002060"/>
              </a:solidFill>
            </a:endParaRPr>
          </a:p>
        </p:txBody>
      </p:sp>
      <p:pic>
        <p:nvPicPr>
          <p:cNvPr id="6" name="Picture 5"/>
          <p:cNvPicPr>
            <a:picLocks noChangeAspect="1"/>
          </p:cNvPicPr>
          <p:nvPr/>
        </p:nvPicPr>
        <p:blipFill>
          <a:blip r:embed="rId2"/>
          <a:stretch>
            <a:fillRect/>
          </a:stretch>
        </p:blipFill>
        <p:spPr>
          <a:xfrm>
            <a:off x="7660302" y="1959142"/>
            <a:ext cx="3454708" cy="3909095"/>
          </a:xfrm>
          <a:prstGeom prst="rect">
            <a:avLst/>
          </a:prstGeom>
          <a:ln w="38100">
            <a:solidFill>
              <a:srgbClr val="018CCF"/>
            </a:solidFill>
          </a:ln>
        </p:spPr>
      </p:pic>
      <p:sp>
        <p:nvSpPr>
          <p:cNvPr id="7" name="Title 1"/>
          <p:cNvSpPr txBox="1">
            <a:spLocks/>
          </p:cNvSpPr>
          <p:nvPr/>
        </p:nvSpPr>
        <p:spPr>
          <a:xfrm>
            <a:off x="736412" y="365127"/>
            <a:ext cx="11051636"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0070C0"/>
                </a:solidFill>
              </a:rPr>
              <a:t>4</a:t>
            </a:r>
            <a:r>
              <a:rPr lang="en-US" b="1" dirty="0" smtClean="0">
                <a:solidFill>
                  <a:srgbClr val="0070C0"/>
                </a:solidFill>
              </a:rPr>
              <a:t>. Supporting the VPs, Departments and Faculty </a:t>
            </a:r>
            <a:r>
              <a:rPr lang="en-US" sz="4000" b="1" dirty="0" smtClean="0">
                <a:solidFill>
                  <a:srgbClr val="0070C0"/>
                </a:solidFill>
              </a:rPr>
              <a:t/>
            </a:r>
            <a:br>
              <a:rPr lang="en-US" sz="4000" b="1" dirty="0" smtClean="0">
                <a:solidFill>
                  <a:srgbClr val="0070C0"/>
                </a:solidFill>
              </a:rPr>
            </a:br>
            <a:r>
              <a:rPr lang="en-US" b="1" dirty="0" smtClean="0">
                <a:solidFill>
                  <a:srgbClr val="0070C0"/>
                </a:solidFill>
              </a:rPr>
              <a:t> </a:t>
            </a:r>
            <a:r>
              <a:rPr lang="en-US" b="1" dirty="0" smtClean="0"/>
              <a:t>Types of Information</a:t>
            </a:r>
            <a:endParaRPr lang="en-US" b="1" dirty="0"/>
          </a:p>
        </p:txBody>
      </p:sp>
      <p:grpSp>
        <p:nvGrpSpPr>
          <p:cNvPr id="14" name="Group 13"/>
          <p:cNvGrpSpPr/>
          <p:nvPr/>
        </p:nvGrpSpPr>
        <p:grpSpPr>
          <a:xfrm>
            <a:off x="895888" y="1849252"/>
            <a:ext cx="2290190" cy="1067865"/>
            <a:chOff x="895888" y="1849252"/>
            <a:chExt cx="2290190" cy="966567"/>
          </a:xfrm>
        </p:grpSpPr>
        <p:sp>
          <p:nvSpPr>
            <p:cNvPr id="9" name="TextBox 8"/>
            <p:cNvSpPr txBox="1"/>
            <p:nvPr/>
          </p:nvSpPr>
          <p:spPr>
            <a:xfrm>
              <a:off x="895888" y="1959142"/>
              <a:ext cx="2290190" cy="830997"/>
            </a:xfrm>
            <a:prstGeom prst="rect">
              <a:avLst/>
            </a:prstGeom>
            <a:noFill/>
          </p:spPr>
          <p:txBody>
            <a:bodyPr wrap="square" rtlCol="0">
              <a:spAutoFit/>
            </a:bodyPr>
            <a:lstStyle/>
            <a:p>
              <a:r>
                <a:rPr lang="en-US" sz="2400" dirty="0" smtClean="0">
                  <a:solidFill>
                    <a:srgbClr val="0070C0"/>
                  </a:solidFill>
                </a:rPr>
                <a:t>Necessary, 	 </a:t>
              </a:r>
              <a:r>
                <a:rPr lang="en-US" sz="2400" dirty="0">
                  <a:solidFill>
                    <a:srgbClr val="0070C0"/>
                  </a:solidFill>
                </a:rPr>
                <a:t>but </a:t>
              </a:r>
              <a:r>
                <a:rPr lang="en-US" sz="2400" dirty="0" smtClean="0">
                  <a:solidFill>
                    <a:srgbClr val="0070C0"/>
                  </a:solidFill>
                </a:rPr>
                <a:t>banal</a:t>
              </a:r>
              <a:endParaRPr lang="en-US" sz="2400" dirty="0">
                <a:solidFill>
                  <a:srgbClr val="0070C0"/>
                </a:solidFill>
              </a:endParaRPr>
            </a:p>
          </p:txBody>
        </p:sp>
        <p:sp>
          <p:nvSpPr>
            <p:cNvPr id="13" name="Right Brace 12"/>
            <p:cNvSpPr/>
            <p:nvPr/>
          </p:nvSpPr>
          <p:spPr>
            <a:xfrm flipH="1">
              <a:off x="2566930" y="1849252"/>
              <a:ext cx="137778" cy="966567"/>
            </a:xfrm>
            <a:prstGeom prst="rightBrace">
              <a:avLst/>
            </a:pr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9" name="Group 18"/>
          <p:cNvGrpSpPr/>
          <p:nvPr/>
        </p:nvGrpSpPr>
        <p:grpSpPr>
          <a:xfrm>
            <a:off x="797686" y="2867649"/>
            <a:ext cx="1957207" cy="1137390"/>
            <a:chOff x="798085" y="1440510"/>
            <a:chExt cx="1959036" cy="1586784"/>
          </a:xfrm>
        </p:grpSpPr>
        <p:sp>
          <p:nvSpPr>
            <p:cNvPr id="20" name="TextBox 19"/>
            <p:cNvSpPr txBox="1"/>
            <p:nvPr/>
          </p:nvSpPr>
          <p:spPr>
            <a:xfrm>
              <a:off x="798085" y="1440510"/>
              <a:ext cx="1709540" cy="1159332"/>
            </a:xfrm>
            <a:prstGeom prst="rect">
              <a:avLst/>
            </a:prstGeom>
            <a:noFill/>
          </p:spPr>
          <p:txBody>
            <a:bodyPr wrap="square" rtlCol="0">
              <a:spAutoFit/>
            </a:bodyPr>
            <a:lstStyle/>
            <a:p>
              <a:r>
                <a:rPr lang="en-US" sz="2400" dirty="0" smtClean="0">
                  <a:solidFill>
                    <a:srgbClr val="7030A0"/>
                  </a:solidFill>
                </a:rPr>
                <a:t>Focused, has impact</a:t>
              </a:r>
              <a:endParaRPr lang="en-US" sz="2400" dirty="0">
                <a:solidFill>
                  <a:srgbClr val="7030A0"/>
                </a:solidFill>
              </a:endParaRPr>
            </a:p>
          </p:txBody>
        </p:sp>
        <p:sp>
          <p:nvSpPr>
            <p:cNvPr id="21" name="Right Brace 20"/>
            <p:cNvSpPr/>
            <p:nvPr/>
          </p:nvSpPr>
          <p:spPr>
            <a:xfrm flipH="1">
              <a:off x="2507624" y="1534874"/>
              <a:ext cx="249497" cy="1492420"/>
            </a:xfrm>
            <a:prstGeom prst="rightBrace">
              <a:avLst/>
            </a:prstGeom>
            <a:ln w="57150">
              <a:solidFill>
                <a:srgbClr val="7030A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7030A0"/>
                </a:solidFill>
              </a:endParaRPr>
            </a:p>
          </p:txBody>
        </p:sp>
      </p:grpSp>
      <p:grpSp>
        <p:nvGrpSpPr>
          <p:cNvPr id="22" name="Group 21"/>
          <p:cNvGrpSpPr/>
          <p:nvPr/>
        </p:nvGrpSpPr>
        <p:grpSpPr>
          <a:xfrm>
            <a:off x="326110" y="4205880"/>
            <a:ext cx="2457281" cy="639075"/>
            <a:chOff x="359555" y="1861420"/>
            <a:chExt cx="2287256" cy="814286"/>
          </a:xfrm>
        </p:grpSpPr>
        <p:sp>
          <p:nvSpPr>
            <p:cNvPr id="23" name="TextBox 22"/>
            <p:cNvSpPr txBox="1"/>
            <p:nvPr/>
          </p:nvSpPr>
          <p:spPr>
            <a:xfrm>
              <a:off x="359555" y="1869483"/>
              <a:ext cx="2009214" cy="588237"/>
            </a:xfrm>
            <a:prstGeom prst="rect">
              <a:avLst/>
            </a:prstGeom>
            <a:noFill/>
          </p:spPr>
          <p:txBody>
            <a:bodyPr wrap="square" rtlCol="0">
              <a:spAutoFit/>
            </a:bodyPr>
            <a:lstStyle/>
            <a:p>
              <a:r>
                <a:rPr lang="en-US" sz="2400" dirty="0" smtClean="0">
                  <a:solidFill>
                    <a:schemeClr val="accent6">
                      <a:lumMod val="75000"/>
                    </a:schemeClr>
                  </a:solidFill>
                </a:rPr>
                <a:t>Bling, bling</a:t>
              </a:r>
              <a:endParaRPr lang="en-US" sz="2400" dirty="0">
                <a:solidFill>
                  <a:schemeClr val="accent6">
                    <a:lumMod val="75000"/>
                  </a:schemeClr>
                </a:solidFill>
              </a:endParaRPr>
            </a:p>
          </p:txBody>
        </p:sp>
        <p:sp>
          <p:nvSpPr>
            <p:cNvPr id="24" name="Right Brace 23"/>
            <p:cNvSpPr/>
            <p:nvPr/>
          </p:nvSpPr>
          <p:spPr>
            <a:xfrm flipH="1">
              <a:off x="2099183" y="1861420"/>
              <a:ext cx="547628" cy="814286"/>
            </a:xfrm>
            <a:prstGeom prst="rightBrace">
              <a:avLst>
                <a:gd name="adj1" fmla="val 8333"/>
                <a:gd name="adj2" fmla="val 49047"/>
              </a:avLst>
            </a:prstGeom>
            <a:ln w="571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chemeClr val="accent6">
                    <a:lumMod val="75000"/>
                  </a:schemeClr>
                </a:solidFill>
              </a:endParaRPr>
            </a:p>
          </p:txBody>
        </p:sp>
      </p:grpSp>
      <p:grpSp>
        <p:nvGrpSpPr>
          <p:cNvPr id="25" name="Group 24"/>
          <p:cNvGrpSpPr/>
          <p:nvPr/>
        </p:nvGrpSpPr>
        <p:grpSpPr>
          <a:xfrm>
            <a:off x="313403" y="4734459"/>
            <a:ext cx="2713199" cy="830997"/>
            <a:chOff x="987763" y="1594024"/>
            <a:chExt cx="2237784" cy="830997"/>
          </a:xfrm>
        </p:grpSpPr>
        <p:sp>
          <p:nvSpPr>
            <p:cNvPr id="26" name="TextBox 25"/>
            <p:cNvSpPr txBox="1"/>
            <p:nvPr/>
          </p:nvSpPr>
          <p:spPr>
            <a:xfrm>
              <a:off x="987763" y="1594024"/>
              <a:ext cx="2237784" cy="830997"/>
            </a:xfrm>
            <a:prstGeom prst="rect">
              <a:avLst/>
            </a:prstGeom>
            <a:noFill/>
          </p:spPr>
          <p:txBody>
            <a:bodyPr wrap="square" rtlCol="0">
              <a:spAutoFit/>
            </a:bodyPr>
            <a:lstStyle/>
            <a:p>
              <a:r>
                <a:rPr lang="en-US" sz="2400" dirty="0" smtClean="0">
                  <a:solidFill>
                    <a:srgbClr val="FF0000"/>
                  </a:solidFill>
                </a:rPr>
                <a:t>Dangerous </a:t>
              </a:r>
            </a:p>
            <a:p>
              <a:r>
                <a:rPr lang="en-US" sz="2400" dirty="0" smtClean="0">
                  <a:solidFill>
                    <a:srgbClr val="FF0000"/>
                  </a:solidFill>
                </a:rPr>
                <a:t>– do well</a:t>
              </a:r>
            </a:p>
          </p:txBody>
        </p:sp>
        <p:sp>
          <p:nvSpPr>
            <p:cNvPr id="27" name="Right Brace 26"/>
            <p:cNvSpPr/>
            <p:nvPr/>
          </p:nvSpPr>
          <p:spPr>
            <a:xfrm flipH="1">
              <a:off x="2597108" y="1887992"/>
              <a:ext cx="362948" cy="487477"/>
            </a:xfrm>
            <a:prstGeom prst="rightBrace">
              <a:avLst>
                <a:gd name="adj1" fmla="val 8333"/>
                <a:gd name="adj2" fmla="val 41069"/>
              </a:avLst>
            </a:prstGeom>
            <a:ln w="571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32" name="Group 31"/>
          <p:cNvGrpSpPr/>
          <p:nvPr/>
        </p:nvGrpSpPr>
        <p:grpSpPr>
          <a:xfrm>
            <a:off x="313403" y="5496255"/>
            <a:ext cx="2627432" cy="830997"/>
            <a:chOff x="987763" y="1662260"/>
            <a:chExt cx="2237784" cy="830997"/>
          </a:xfrm>
        </p:grpSpPr>
        <p:sp>
          <p:nvSpPr>
            <p:cNvPr id="33" name="TextBox 32"/>
            <p:cNvSpPr txBox="1"/>
            <p:nvPr/>
          </p:nvSpPr>
          <p:spPr>
            <a:xfrm>
              <a:off x="987763" y="1662260"/>
              <a:ext cx="2237784" cy="830997"/>
            </a:xfrm>
            <a:prstGeom prst="rect">
              <a:avLst/>
            </a:prstGeom>
            <a:noFill/>
          </p:spPr>
          <p:txBody>
            <a:bodyPr wrap="square" rtlCol="0">
              <a:spAutoFit/>
            </a:bodyPr>
            <a:lstStyle/>
            <a:p>
              <a:r>
                <a:rPr lang="en-US" sz="2400" dirty="0" smtClean="0">
                  <a:solidFill>
                    <a:schemeClr val="accent2">
                      <a:lumMod val="75000"/>
                    </a:schemeClr>
                  </a:solidFill>
                </a:rPr>
                <a:t>Dangerous </a:t>
              </a:r>
            </a:p>
            <a:p>
              <a:r>
                <a:rPr lang="en-US" sz="2400" dirty="0" smtClean="0">
                  <a:solidFill>
                    <a:schemeClr val="accent2">
                      <a:lumMod val="75000"/>
                    </a:schemeClr>
                  </a:solidFill>
                </a:rPr>
                <a:t>–  avoid</a:t>
              </a:r>
            </a:p>
          </p:txBody>
        </p:sp>
        <p:sp>
          <p:nvSpPr>
            <p:cNvPr id="34" name="Right Brace 33"/>
            <p:cNvSpPr/>
            <p:nvPr/>
          </p:nvSpPr>
          <p:spPr>
            <a:xfrm flipH="1">
              <a:off x="2597108" y="1887992"/>
              <a:ext cx="362948" cy="487477"/>
            </a:xfrm>
            <a:prstGeom prst="rightBrace">
              <a:avLst>
                <a:gd name="adj1" fmla="val 8333"/>
                <a:gd name="adj2" fmla="val 41069"/>
              </a:avLst>
            </a:prstGeom>
            <a:ln w="571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35" name="Group 34"/>
          <p:cNvGrpSpPr/>
          <p:nvPr/>
        </p:nvGrpSpPr>
        <p:grpSpPr>
          <a:xfrm>
            <a:off x="148344" y="6256006"/>
            <a:ext cx="2480772" cy="538023"/>
            <a:chOff x="818748" y="1837446"/>
            <a:chExt cx="2335865" cy="538023"/>
          </a:xfrm>
        </p:grpSpPr>
        <p:sp>
          <p:nvSpPr>
            <p:cNvPr id="36" name="TextBox 35"/>
            <p:cNvSpPr txBox="1"/>
            <p:nvPr/>
          </p:nvSpPr>
          <p:spPr>
            <a:xfrm>
              <a:off x="818748" y="1837446"/>
              <a:ext cx="2335865" cy="461665"/>
            </a:xfrm>
            <a:prstGeom prst="rect">
              <a:avLst/>
            </a:prstGeom>
            <a:noFill/>
          </p:spPr>
          <p:txBody>
            <a:bodyPr wrap="square" rtlCol="0">
              <a:spAutoFit/>
            </a:bodyPr>
            <a:lstStyle/>
            <a:p>
              <a:r>
                <a:rPr lang="en-US" sz="2400" dirty="0" smtClean="0">
                  <a:solidFill>
                    <a:srgbClr val="0070C0"/>
                  </a:solidFill>
                </a:rPr>
                <a:t>Helps sanity</a:t>
              </a:r>
            </a:p>
          </p:txBody>
        </p:sp>
        <p:sp>
          <p:nvSpPr>
            <p:cNvPr id="37" name="Right Brace 36"/>
            <p:cNvSpPr/>
            <p:nvPr/>
          </p:nvSpPr>
          <p:spPr>
            <a:xfrm flipH="1">
              <a:off x="2597107" y="1887992"/>
              <a:ext cx="553779" cy="487477"/>
            </a:xfrm>
            <a:prstGeom prst="rightBrace">
              <a:avLst>
                <a:gd name="adj1" fmla="val 8333"/>
                <a:gd name="adj2" fmla="val 41069"/>
              </a:avLst>
            </a:prstGeom>
            <a:ln w="57150">
              <a:solidFill>
                <a:srgbClr val="018CC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Tree>
    <p:extLst>
      <p:ext uri="{BB962C8B-B14F-4D97-AF65-F5344CB8AC3E}">
        <p14:creationId xmlns:p14="http://schemas.microsoft.com/office/powerpoint/2010/main" val="3257466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left)">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wipe(left)">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wipe(left)">
                                      <p:cBhvr>
                                        <p:cTn id="22" dur="500"/>
                                        <p:tgtEl>
                                          <p:spTgt spid="2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32"/>
                                        </p:tgtEl>
                                        <p:attrNameLst>
                                          <p:attrName>style.visibility</p:attrName>
                                        </p:attrNameLst>
                                      </p:cBhvr>
                                      <p:to>
                                        <p:strVal val="visible"/>
                                      </p:to>
                                    </p:set>
                                    <p:animEffect transition="in" filter="wipe(left)">
                                      <p:cBhvr>
                                        <p:cTn id="27" dur="500"/>
                                        <p:tgtEl>
                                          <p:spTgt spid="3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35"/>
                                        </p:tgtEl>
                                        <p:attrNameLst>
                                          <p:attrName>style.visibility</p:attrName>
                                        </p:attrNameLst>
                                      </p:cBhvr>
                                      <p:to>
                                        <p:strVal val="visible"/>
                                      </p:to>
                                    </p:set>
                                    <p:animEffect transition="in" filter="wipe(left)">
                                      <p:cBhvr>
                                        <p:cTn id="32"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717014" y="1792574"/>
            <a:ext cx="10515600" cy="4351338"/>
          </a:xfrm>
        </p:spPr>
        <p:txBody>
          <a:bodyPr>
            <a:normAutofit/>
          </a:bodyPr>
          <a:lstStyle/>
          <a:p>
            <a:r>
              <a:rPr lang="en-US" sz="4800" dirty="0" smtClean="0"/>
              <a:t>Your role</a:t>
            </a:r>
          </a:p>
          <a:p>
            <a:r>
              <a:rPr lang="en-US" sz="4800" dirty="0" smtClean="0"/>
              <a:t>Who you serve</a:t>
            </a:r>
          </a:p>
          <a:p>
            <a:r>
              <a:rPr lang="en-US" sz="4800" dirty="0" smtClean="0"/>
              <a:t>Prioritizing your work</a:t>
            </a:r>
          </a:p>
          <a:p>
            <a:r>
              <a:rPr lang="en-US" sz="4800" dirty="0" smtClean="0">
                <a:solidFill>
                  <a:srgbClr val="002060"/>
                </a:solidFill>
              </a:rPr>
              <a:t>Building Human Capital</a:t>
            </a:r>
          </a:p>
          <a:p>
            <a:endParaRPr lang="en-US" sz="4800" dirty="0"/>
          </a:p>
        </p:txBody>
      </p:sp>
      <p:pic>
        <p:nvPicPr>
          <p:cNvPr id="4" name="Picture 2" descr="http://upload.wikimedia.org/wikipedia/commons/thumb/6/6b/Independence_Hall_clip_art.svg/358px-Independence_Hall_clip_art.svg.png"/>
          <p:cNvPicPr>
            <a:picLocks noChangeAspect="1" noChangeArrowheads="1"/>
          </p:cNvPicPr>
          <p:nvPr/>
        </p:nvPicPr>
        <p:blipFill>
          <a:blip r:embed="rId2" cstate="print"/>
          <a:srcRect/>
          <a:stretch>
            <a:fillRect/>
          </a:stretch>
        </p:blipFill>
        <p:spPr bwMode="auto">
          <a:xfrm>
            <a:off x="6426127" y="592847"/>
            <a:ext cx="5765873" cy="6265153"/>
          </a:xfrm>
          <a:prstGeom prst="rect">
            <a:avLst/>
          </a:prstGeom>
          <a:noFill/>
        </p:spPr>
      </p:pic>
    </p:spTree>
    <p:extLst>
      <p:ext uri="{BB962C8B-B14F-4D97-AF65-F5344CB8AC3E}">
        <p14:creationId xmlns:p14="http://schemas.microsoft.com/office/powerpoint/2010/main" val="115819481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solidFill>
                  <a:srgbClr val="0070C0"/>
                </a:solidFill>
              </a:rPr>
              <a:t>5. Do your research as if everyone will read it. </a:t>
            </a:r>
            <a:br>
              <a:rPr lang="en-US" b="1" dirty="0" smtClean="0">
                <a:solidFill>
                  <a:srgbClr val="0070C0"/>
                </a:solidFill>
              </a:rPr>
            </a:br>
            <a:endParaRPr lang="en-US" b="1" dirty="0">
              <a:solidFill>
                <a:srgbClr val="0070C0"/>
              </a:solidFill>
            </a:endParaRPr>
          </a:p>
        </p:txBody>
      </p:sp>
      <p:sp>
        <p:nvSpPr>
          <p:cNvPr id="3" name="Content Placeholder 2"/>
          <p:cNvSpPr>
            <a:spLocks noGrp="1"/>
          </p:cNvSpPr>
          <p:nvPr>
            <p:ph idx="1"/>
          </p:nvPr>
        </p:nvSpPr>
        <p:spPr>
          <a:xfrm>
            <a:off x="1223783" y="1437178"/>
            <a:ext cx="5896233" cy="4628789"/>
          </a:xfrm>
        </p:spPr>
        <p:txBody>
          <a:bodyPr>
            <a:normAutofit/>
          </a:bodyPr>
          <a:lstStyle/>
          <a:p>
            <a:r>
              <a:rPr lang="en-US" dirty="0" smtClean="0"/>
              <a:t>Data reality is like politics, in that its beauty is in the eye of the beholder</a:t>
            </a:r>
          </a:p>
          <a:p>
            <a:r>
              <a:rPr lang="en-US" dirty="0" smtClean="0"/>
              <a:t>Objectiveness does not mean not giving recommendations </a:t>
            </a:r>
          </a:p>
          <a:p>
            <a:r>
              <a:rPr lang="en-US" dirty="0" smtClean="0"/>
              <a:t>Provide external context and reference: use standard measures, compare to peers</a:t>
            </a:r>
          </a:p>
          <a:p>
            <a:r>
              <a:rPr lang="en-US" dirty="0" smtClean="0"/>
              <a:t>Don’t throw shade unless shade needs to be thrown</a:t>
            </a:r>
          </a:p>
          <a:p>
            <a:r>
              <a:rPr lang="en-US" dirty="0" smtClean="0"/>
              <a:t>The data should be the star </a:t>
            </a:r>
          </a:p>
          <a:p>
            <a:pPr marL="0" indent="0">
              <a:buNone/>
            </a:pPr>
            <a:endParaRPr lang="en-US" dirty="0"/>
          </a:p>
        </p:txBody>
      </p:sp>
      <p:sp>
        <p:nvSpPr>
          <p:cNvPr id="5" name="TextBox 4"/>
          <p:cNvSpPr txBox="1"/>
          <p:nvPr/>
        </p:nvSpPr>
        <p:spPr>
          <a:xfrm>
            <a:off x="7623673" y="1111506"/>
            <a:ext cx="3598124" cy="5693866"/>
          </a:xfrm>
          <a:prstGeom prst="rect">
            <a:avLst/>
          </a:prstGeom>
          <a:solidFill>
            <a:schemeClr val="accent4">
              <a:lumMod val="75000"/>
            </a:schemeClr>
          </a:solidFill>
        </p:spPr>
        <p:txBody>
          <a:bodyPr wrap="square" rtlCol="0">
            <a:spAutoFit/>
          </a:bodyPr>
          <a:lstStyle/>
          <a:p>
            <a:endParaRPr lang="en-US" sz="2800" dirty="0" smtClean="0"/>
          </a:p>
          <a:p>
            <a:endParaRPr lang="en-US" sz="2800" dirty="0"/>
          </a:p>
          <a:p>
            <a:endParaRPr lang="en-US" sz="2800" dirty="0" smtClean="0"/>
          </a:p>
          <a:p>
            <a:endParaRPr lang="en-US" sz="2800" dirty="0"/>
          </a:p>
          <a:p>
            <a:r>
              <a:rPr lang="en-US" sz="2800" dirty="0" smtClean="0">
                <a:solidFill>
                  <a:srgbClr val="002060"/>
                </a:solidFill>
              </a:rPr>
              <a:t>Brain Gain: Rationale, Formula, Progress</a:t>
            </a:r>
          </a:p>
          <a:p>
            <a:endParaRPr lang="en-US" sz="2800" dirty="0"/>
          </a:p>
          <a:p>
            <a:endParaRPr lang="en-US" sz="2800" dirty="0" smtClean="0"/>
          </a:p>
          <a:p>
            <a:endParaRPr lang="en-US" sz="2800" dirty="0"/>
          </a:p>
          <a:p>
            <a:endParaRPr lang="en-US" sz="2800" dirty="0" smtClean="0"/>
          </a:p>
          <a:p>
            <a:endParaRPr lang="en-US" sz="2800" dirty="0" smtClean="0"/>
          </a:p>
          <a:p>
            <a:endParaRPr lang="en-US" sz="2800" dirty="0"/>
          </a:p>
          <a:p>
            <a:endParaRPr lang="en-US" sz="2800" dirty="0"/>
          </a:p>
        </p:txBody>
      </p:sp>
      <p:pic>
        <p:nvPicPr>
          <p:cNvPr id="10244" name="Picture 4" descr="Image result for oklahoma state regent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77908" y="1191775"/>
            <a:ext cx="3316675" cy="165610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descr="sihb3cix[1]"/>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119064" y="3751572"/>
            <a:ext cx="2479162" cy="3053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410608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838200" y="365125"/>
            <a:ext cx="10515600" cy="1325563"/>
          </a:xfrm>
        </p:spPr>
        <p:txBody>
          <a:bodyPr>
            <a:normAutofit/>
          </a:bodyPr>
          <a:lstStyle/>
          <a:p>
            <a:r>
              <a:rPr lang="en-US" b="1" dirty="0">
                <a:solidFill>
                  <a:srgbClr val="0070C0"/>
                </a:solidFill>
              </a:rPr>
              <a:t>6</a:t>
            </a:r>
            <a:r>
              <a:rPr lang="en-US" b="1" dirty="0" smtClean="0">
                <a:solidFill>
                  <a:srgbClr val="0070C0"/>
                </a:solidFill>
              </a:rPr>
              <a:t>. Working with others</a:t>
            </a:r>
            <a:endParaRPr lang="en-US" b="1" dirty="0">
              <a:solidFill>
                <a:srgbClr val="0070C0"/>
              </a:solidFill>
            </a:endParaRPr>
          </a:p>
        </p:txBody>
      </p:sp>
      <p:pic>
        <p:nvPicPr>
          <p:cNvPr id="12290" name="Picture 2" descr="Image result for dress the par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6415490" y="125738"/>
            <a:ext cx="5647980" cy="2465381"/>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846922" y="1706812"/>
            <a:ext cx="10015709" cy="4255686"/>
          </a:xfrm>
        </p:spPr>
        <p:txBody>
          <a:bodyPr>
            <a:noAutofit/>
          </a:bodyPr>
          <a:lstStyle/>
          <a:p>
            <a:r>
              <a:rPr lang="en-US" dirty="0" smtClean="0">
                <a:solidFill>
                  <a:srgbClr val="0070C0"/>
                </a:solidFill>
              </a:rPr>
              <a:t>Dress the part </a:t>
            </a:r>
          </a:p>
          <a:p>
            <a:r>
              <a:rPr lang="en-US" dirty="0" smtClean="0">
                <a:solidFill>
                  <a:srgbClr val="0070C0"/>
                </a:solidFill>
              </a:rPr>
              <a:t>Engage professionally</a:t>
            </a:r>
          </a:p>
          <a:p>
            <a:pPr lvl="1"/>
            <a:r>
              <a:rPr lang="en-US" dirty="0" smtClean="0"/>
              <a:t>Send campus leaders links to national studies or significant research that they may be interested in</a:t>
            </a:r>
          </a:p>
          <a:p>
            <a:pPr lvl="1"/>
            <a:r>
              <a:rPr lang="en-US" dirty="0" smtClean="0"/>
              <a:t>Summarize specific reports in a format that they can share with their staff</a:t>
            </a:r>
          </a:p>
          <a:p>
            <a:pPr lvl="1"/>
            <a:r>
              <a:rPr lang="en-US" dirty="0" smtClean="0"/>
              <a:t>Suggest solutions</a:t>
            </a:r>
          </a:p>
          <a:p>
            <a:pPr lvl="1"/>
            <a:r>
              <a:rPr lang="en-US" dirty="0" smtClean="0"/>
              <a:t>Meet with departments to learn more about their work and issues</a:t>
            </a:r>
          </a:p>
          <a:p>
            <a:r>
              <a:rPr lang="en-US" dirty="0" smtClean="0">
                <a:solidFill>
                  <a:srgbClr val="0070C0"/>
                </a:solidFill>
              </a:rPr>
              <a:t>Find ways in which you can serve the various departments</a:t>
            </a:r>
          </a:p>
          <a:p>
            <a:pPr lvl="1"/>
            <a:r>
              <a:rPr lang="en-US" dirty="0"/>
              <a:t>V</a:t>
            </a:r>
            <a:r>
              <a:rPr lang="en-US" dirty="0" smtClean="0"/>
              <a:t>olunteer to support programs going through accrediting studies or visits </a:t>
            </a:r>
          </a:p>
          <a:p>
            <a:pPr lvl="1"/>
            <a:r>
              <a:rPr lang="en-US" dirty="0" smtClean="0"/>
              <a:t>Volunteer to be staff to important committees or task forces </a:t>
            </a:r>
          </a:p>
          <a:p>
            <a:r>
              <a:rPr lang="en-US" dirty="0" smtClean="0">
                <a:solidFill>
                  <a:srgbClr val="0070C0"/>
                </a:solidFill>
              </a:rPr>
              <a:t>When confronted with data/reporting issues, assume incompetence, not malevolence</a:t>
            </a:r>
          </a:p>
        </p:txBody>
      </p:sp>
    </p:spTree>
    <p:extLst>
      <p:ext uri="{BB962C8B-B14F-4D97-AF65-F5344CB8AC3E}">
        <p14:creationId xmlns:p14="http://schemas.microsoft.com/office/powerpoint/2010/main" val="46610339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838200" y="365125"/>
            <a:ext cx="10515600" cy="1325563"/>
          </a:xfrm>
        </p:spPr>
        <p:txBody>
          <a:bodyPr>
            <a:normAutofit/>
          </a:bodyPr>
          <a:lstStyle/>
          <a:p>
            <a:r>
              <a:rPr lang="en-US" b="1" dirty="0" smtClean="0">
                <a:solidFill>
                  <a:srgbClr val="0070C0"/>
                </a:solidFill>
              </a:rPr>
              <a:t>7. Involve yourself in external activities that could change how your institution operates</a:t>
            </a:r>
            <a:endParaRPr lang="en-US" b="1" dirty="0">
              <a:solidFill>
                <a:srgbClr val="0070C0"/>
              </a:solidFill>
            </a:endParaRPr>
          </a:p>
        </p:txBody>
      </p:sp>
      <p:sp>
        <p:nvSpPr>
          <p:cNvPr id="6" name="Content Placeholder 2"/>
          <p:cNvSpPr txBox="1">
            <a:spLocks/>
          </p:cNvSpPr>
          <p:nvPr/>
        </p:nvSpPr>
        <p:spPr>
          <a:xfrm>
            <a:off x="959385" y="1839014"/>
            <a:ext cx="10015709" cy="425568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smtClean="0">
                <a:solidFill>
                  <a:srgbClr val="0070C0"/>
                </a:solidFill>
              </a:rPr>
              <a:t>Efforts to improve data quality (state and federal efforts) </a:t>
            </a:r>
          </a:p>
          <a:p>
            <a:r>
              <a:rPr lang="en-US" dirty="0" smtClean="0">
                <a:solidFill>
                  <a:srgbClr val="0070C0"/>
                </a:solidFill>
              </a:rPr>
              <a:t>Collaborative research efforts between campuses</a:t>
            </a:r>
          </a:p>
          <a:p>
            <a:r>
              <a:rPr lang="en-US" dirty="0" smtClean="0">
                <a:solidFill>
                  <a:srgbClr val="0070C0"/>
                </a:solidFill>
              </a:rPr>
              <a:t>State longitudinal databases </a:t>
            </a:r>
          </a:p>
          <a:p>
            <a:r>
              <a:rPr lang="en-US" dirty="0" smtClean="0">
                <a:solidFill>
                  <a:srgbClr val="0070C0"/>
                </a:solidFill>
              </a:rPr>
              <a:t>Local and state efforts that are not totally college-based</a:t>
            </a:r>
          </a:p>
          <a:p>
            <a:pPr lvl="1"/>
            <a:r>
              <a:rPr lang="en-US" dirty="0" smtClean="0">
                <a:solidFill>
                  <a:srgbClr val="0070C0"/>
                </a:solidFill>
              </a:rPr>
              <a:t>There is much to learn at the point where your organization and the rest of the world meet </a:t>
            </a:r>
          </a:p>
        </p:txBody>
      </p:sp>
      <p:pic>
        <p:nvPicPr>
          <p:cNvPr id="20482" name="Picture 2" descr="Image result for town and gown relation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94901" y="4629767"/>
            <a:ext cx="3646584" cy="2155949"/>
          </a:xfrm>
          <a:prstGeom prst="rect">
            <a:avLst/>
          </a:prstGeom>
          <a:noFill/>
          <a:extLst>
            <a:ext uri="{909E8E84-426E-40DD-AFC4-6F175D3DCCD1}">
              <a14:hiddenFill xmlns:a14="http://schemas.microsoft.com/office/drawing/2010/main">
                <a:solidFill>
                  <a:srgbClr val="FFFFFF"/>
                </a:solidFill>
              </a14:hiddenFill>
            </a:ext>
          </a:extLst>
        </p:spPr>
      </p:pic>
      <p:pic>
        <p:nvPicPr>
          <p:cNvPr id="20484" name="Picture 4" descr="Image result for college town student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2312" y="4629767"/>
            <a:ext cx="3832797" cy="21559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189308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1000 weekends (40 X 25) </a:t>
            </a:r>
          </a:p>
          <a:p>
            <a:r>
              <a:rPr lang="en-US" dirty="0" smtClean="0"/>
              <a:t>Use your talents in other places of importance.</a:t>
            </a:r>
          </a:p>
          <a:p>
            <a:r>
              <a:rPr lang="en-US" dirty="0" smtClean="0"/>
              <a:t>Do things that grow your skill set</a:t>
            </a:r>
          </a:p>
          <a:p>
            <a:r>
              <a:rPr lang="en-US" dirty="0" smtClean="0"/>
              <a:t>Set yourself up for opportunities for growth </a:t>
            </a:r>
          </a:p>
          <a:p>
            <a:pPr marL="0" indent="0">
              <a:buNone/>
            </a:pPr>
            <a:r>
              <a:rPr lang="en-US" dirty="0" smtClean="0"/>
              <a:t> </a:t>
            </a:r>
          </a:p>
          <a:p>
            <a:pPr marL="0" indent="0">
              <a:buNone/>
            </a:pPr>
            <a:r>
              <a:rPr lang="en-US" dirty="0" smtClean="0">
                <a:solidFill>
                  <a:srgbClr val="FF0000"/>
                </a:solidFill>
              </a:rPr>
              <a:t>These things </a:t>
            </a:r>
            <a:r>
              <a:rPr lang="en-US" dirty="0">
                <a:solidFill>
                  <a:srgbClr val="FF0000"/>
                </a:solidFill>
              </a:rPr>
              <a:t>will make you a better </a:t>
            </a:r>
            <a:r>
              <a:rPr lang="en-US" dirty="0" smtClean="0">
                <a:solidFill>
                  <a:srgbClr val="FF0000"/>
                </a:solidFill>
              </a:rPr>
              <a:t>researcher and a better person </a:t>
            </a:r>
          </a:p>
          <a:p>
            <a:endParaRPr lang="en-US" dirty="0" smtClean="0">
              <a:solidFill>
                <a:srgbClr val="FF0000"/>
              </a:solidFill>
            </a:endParaRPr>
          </a:p>
          <a:p>
            <a:pPr marL="0" indent="0">
              <a:buNone/>
            </a:pPr>
            <a:endParaRPr lang="en-US" dirty="0" smtClean="0"/>
          </a:p>
          <a:p>
            <a:endParaRPr lang="en-US" dirty="0"/>
          </a:p>
        </p:txBody>
      </p:sp>
      <p:sp>
        <p:nvSpPr>
          <p:cNvPr id="4" name="Title 1"/>
          <p:cNvSpPr txBox="1">
            <a:spLocks/>
          </p:cNvSpPr>
          <p:nvPr/>
        </p:nvSpPr>
        <p:spPr>
          <a:xfrm>
            <a:off x="990600" y="5175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0070C0"/>
                </a:solidFill>
              </a:rPr>
              <a:t>8</a:t>
            </a:r>
            <a:r>
              <a:rPr lang="en-US" b="1" dirty="0" smtClean="0">
                <a:solidFill>
                  <a:srgbClr val="0070C0"/>
                </a:solidFill>
              </a:rPr>
              <a:t>. Involve yourself in external activities that could change YOU</a:t>
            </a:r>
            <a:endParaRPr lang="en-US" b="1" dirty="0">
              <a:solidFill>
                <a:srgbClr val="0070C0"/>
              </a:solidFill>
            </a:endParaRPr>
          </a:p>
        </p:txBody>
      </p:sp>
    </p:spTree>
    <p:extLst>
      <p:ext uri="{BB962C8B-B14F-4D97-AF65-F5344CB8AC3E}">
        <p14:creationId xmlns:p14="http://schemas.microsoft.com/office/powerpoint/2010/main" val="53278184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71346" y="495374"/>
            <a:ext cx="4377656" cy="5857300"/>
          </a:xfrm>
          <a:prstGeom prst="rect">
            <a:avLst/>
          </a:prstGeom>
        </p:spPr>
      </p:pic>
      <p:sp>
        <p:nvSpPr>
          <p:cNvPr id="2" name="TextBox 1"/>
          <p:cNvSpPr txBox="1"/>
          <p:nvPr/>
        </p:nvSpPr>
        <p:spPr>
          <a:xfrm>
            <a:off x="4759693" y="3353985"/>
            <a:ext cx="6799516" cy="954107"/>
          </a:xfrm>
          <a:prstGeom prst="rect">
            <a:avLst/>
          </a:prstGeom>
          <a:noFill/>
        </p:spPr>
        <p:txBody>
          <a:bodyPr wrap="square" rtlCol="0">
            <a:spAutoFit/>
          </a:bodyPr>
          <a:lstStyle/>
          <a:p>
            <a:r>
              <a:rPr lang="en-US" sz="2800" b="1" dirty="0" smtClean="0">
                <a:solidFill>
                  <a:srgbClr val="0070C0"/>
                </a:solidFill>
              </a:rPr>
              <a:t>Jim Purcell, Ed.D., Executive Director, Alabama Commission on Higher Education</a:t>
            </a:r>
            <a:endParaRPr lang="en-US" sz="2800" b="1" dirty="0">
              <a:solidFill>
                <a:srgbClr val="0070C0"/>
              </a:solidFill>
            </a:endParaRPr>
          </a:p>
        </p:txBody>
      </p:sp>
    </p:spTree>
    <p:extLst>
      <p:ext uri="{BB962C8B-B14F-4D97-AF65-F5344CB8AC3E}">
        <p14:creationId xmlns:p14="http://schemas.microsoft.com/office/powerpoint/2010/main" val="170195290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t="923" b="1379"/>
          <a:stretch/>
        </p:blipFill>
        <p:spPr>
          <a:xfrm>
            <a:off x="1479082" y="0"/>
            <a:ext cx="9212679" cy="6858000"/>
          </a:xfrm>
          <a:prstGeom prst="rect">
            <a:avLst/>
          </a:prstGeom>
        </p:spPr>
      </p:pic>
      <p:sp>
        <p:nvSpPr>
          <p:cNvPr id="3" name="Oval 2"/>
          <p:cNvSpPr/>
          <p:nvPr/>
        </p:nvSpPr>
        <p:spPr>
          <a:xfrm>
            <a:off x="1285460" y="437322"/>
            <a:ext cx="1974574" cy="1139687"/>
          </a:xfrm>
          <a:prstGeom prst="ellipse">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96411527"/>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t="233" b="350"/>
          <a:stretch/>
        </p:blipFill>
        <p:spPr>
          <a:xfrm>
            <a:off x="1417161" y="0"/>
            <a:ext cx="9250840" cy="6841958"/>
          </a:xfrm>
          <a:prstGeom prst="rect">
            <a:avLst/>
          </a:prstGeom>
        </p:spPr>
      </p:pic>
    </p:spTree>
    <p:extLst>
      <p:ext uri="{BB962C8B-B14F-4D97-AF65-F5344CB8AC3E}">
        <p14:creationId xmlns:p14="http://schemas.microsoft.com/office/powerpoint/2010/main" val="2144678136"/>
      </p:ext>
    </p:extLst>
  </p:cSld>
  <p:clrMapOvr>
    <a:masterClrMapping/>
  </p:clrMapOvr>
  <mc:AlternateContent xmlns:mc="http://schemas.openxmlformats.org/markup-compatibility/2006" xmlns:p14="http://schemas.microsoft.com/office/powerpoint/2010/main">
    <mc:Choice Requires="p14">
      <p:transition p14:dur="250" advClick="0" advTm="0">
        <p:fade/>
      </p:transition>
    </mc:Choice>
    <mc:Fallback xmlns="">
      <p:transition advClick="0" advTm="0">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t="468"/>
          <a:stretch/>
        </p:blipFill>
        <p:spPr>
          <a:xfrm>
            <a:off x="1460584" y="0"/>
            <a:ext cx="9255542" cy="6858000"/>
          </a:xfrm>
          <a:prstGeom prst="rect">
            <a:avLst/>
          </a:prstGeom>
        </p:spPr>
      </p:pic>
    </p:spTree>
    <p:extLst>
      <p:ext uri="{BB962C8B-B14F-4D97-AF65-F5344CB8AC3E}">
        <p14:creationId xmlns:p14="http://schemas.microsoft.com/office/powerpoint/2010/main" val="254859016"/>
      </p:ext>
    </p:extLst>
  </p:cSld>
  <p:clrMapOvr>
    <a:masterClrMapping/>
  </p:clrMapOvr>
  <mc:AlternateContent xmlns:mc="http://schemas.openxmlformats.org/markup-compatibility/2006" xmlns:p14="http://schemas.microsoft.com/office/powerpoint/2010/main">
    <mc:Choice Requires="p14">
      <p:transition p14:dur="250" advClick="0" advTm="0">
        <p:fade/>
      </p:transition>
    </mc:Choice>
    <mc:Fallback xmlns="">
      <p:transition advClick="0" advTm="0">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t="700" b="1"/>
          <a:stretch/>
        </p:blipFill>
        <p:spPr>
          <a:xfrm>
            <a:off x="1473114" y="16042"/>
            <a:ext cx="9194885" cy="6830235"/>
          </a:xfrm>
          <a:prstGeom prst="rect">
            <a:avLst/>
          </a:prstGeom>
        </p:spPr>
      </p:pic>
    </p:spTree>
    <p:extLst>
      <p:ext uri="{BB962C8B-B14F-4D97-AF65-F5344CB8AC3E}">
        <p14:creationId xmlns:p14="http://schemas.microsoft.com/office/powerpoint/2010/main" val="2015821972"/>
      </p:ext>
    </p:extLst>
  </p:cSld>
  <p:clrMapOvr>
    <a:masterClrMapping/>
  </p:clrMapOvr>
  <mc:AlternateContent xmlns:mc="http://schemas.openxmlformats.org/markup-compatibility/2006" xmlns:p14="http://schemas.microsoft.com/office/powerpoint/2010/main">
    <mc:Choice Requires="p14">
      <p:transition p14:dur="250" advClick="0" advTm="0">
        <p:fade/>
      </p:transition>
    </mc:Choice>
    <mc:Fallback xmlns="">
      <p:transition advClick="0" advTm="0">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t="468" b="1"/>
          <a:stretch/>
        </p:blipFill>
        <p:spPr>
          <a:xfrm>
            <a:off x="1383882" y="-1"/>
            <a:ext cx="9275911" cy="6841959"/>
          </a:xfrm>
          <a:prstGeom prst="rect">
            <a:avLst/>
          </a:prstGeom>
        </p:spPr>
      </p:pic>
    </p:spTree>
    <p:extLst>
      <p:ext uri="{BB962C8B-B14F-4D97-AF65-F5344CB8AC3E}">
        <p14:creationId xmlns:p14="http://schemas.microsoft.com/office/powerpoint/2010/main" val="3901666218"/>
      </p:ext>
    </p:extLst>
  </p:cSld>
  <p:clrMapOvr>
    <a:masterClrMapping/>
  </p:clrMapOvr>
  <mc:AlternateContent xmlns:mc="http://schemas.openxmlformats.org/markup-compatibility/2006" xmlns:p14="http://schemas.microsoft.com/office/powerpoint/2010/main">
    <mc:Choice Requires="p14">
      <p:transition p14:dur="250" advClick="0" advTm="0">
        <p:fade/>
      </p:transition>
    </mc:Choice>
    <mc:Fallback xmlns="">
      <p:transition advClick="0" advTm="0">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0070C0"/>
                </a:solidFill>
              </a:rPr>
              <a:t>1. You are the intermediary between reality</a:t>
            </a:r>
            <a:br>
              <a:rPr lang="en-US" b="1" dirty="0" smtClean="0">
                <a:solidFill>
                  <a:srgbClr val="0070C0"/>
                </a:solidFill>
              </a:rPr>
            </a:br>
            <a:r>
              <a:rPr lang="en-US" b="1" dirty="0" smtClean="0">
                <a:solidFill>
                  <a:srgbClr val="0070C0"/>
                </a:solidFill>
              </a:rPr>
              <a:t>    and rhetoric</a:t>
            </a:r>
            <a:endParaRPr lang="en-US" b="1" dirty="0">
              <a:solidFill>
                <a:srgbClr val="0070C0"/>
              </a:solidFill>
            </a:endParaRPr>
          </a:p>
        </p:txBody>
      </p:sp>
      <p:sp>
        <p:nvSpPr>
          <p:cNvPr id="3" name="Content Placeholder 2"/>
          <p:cNvSpPr>
            <a:spLocks noGrp="1"/>
          </p:cNvSpPr>
          <p:nvPr>
            <p:ph idx="1"/>
          </p:nvPr>
        </p:nvSpPr>
        <p:spPr>
          <a:xfrm>
            <a:off x="1060621" y="1727944"/>
            <a:ext cx="5896233" cy="4351338"/>
          </a:xfrm>
        </p:spPr>
        <p:txBody>
          <a:bodyPr>
            <a:normAutofit/>
          </a:bodyPr>
          <a:lstStyle/>
          <a:p>
            <a:r>
              <a:rPr lang="en-US" dirty="0" smtClean="0"/>
              <a:t>Reality sometimes needs an advocate  </a:t>
            </a:r>
          </a:p>
          <a:p>
            <a:r>
              <a:rPr lang="en-US" dirty="0" smtClean="0"/>
              <a:t>Sometimes scholarly findings will not  apply to a specific institution </a:t>
            </a:r>
          </a:p>
          <a:p>
            <a:r>
              <a:rPr lang="en-US" dirty="0" smtClean="0"/>
              <a:t>Occasionally an institution looks poorly on a given data point, but for good reasons     </a:t>
            </a:r>
          </a:p>
          <a:p>
            <a:r>
              <a:rPr lang="en-US" dirty="0" smtClean="0"/>
              <a:t>While you have a lot of reporting work to do, your job is to help the organization achieves its intended purpose</a:t>
            </a:r>
          </a:p>
          <a:p>
            <a:pPr marL="0" indent="0">
              <a:buNone/>
            </a:pPr>
            <a:endParaRPr lang="en-US" dirty="0"/>
          </a:p>
        </p:txBody>
      </p:sp>
      <p:grpSp>
        <p:nvGrpSpPr>
          <p:cNvPr id="4" name="Group 3"/>
          <p:cNvGrpSpPr/>
          <p:nvPr/>
        </p:nvGrpSpPr>
        <p:grpSpPr>
          <a:xfrm>
            <a:off x="7414053" y="1994053"/>
            <a:ext cx="3580781" cy="4507801"/>
            <a:chOff x="7414053" y="1994053"/>
            <a:chExt cx="3580781" cy="4507801"/>
          </a:xfrm>
        </p:grpSpPr>
        <p:sp>
          <p:nvSpPr>
            <p:cNvPr id="5" name="TextBox 4"/>
            <p:cNvSpPr txBox="1"/>
            <p:nvPr/>
          </p:nvSpPr>
          <p:spPr>
            <a:xfrm>
              <a:off x="7414053" y="1994053"/>
              <a:ext cx="3580781" cy="4507801"/>
            </a:xfrm>
            <a:prstGeom prst="rect">
              <a:avLst/>
            </a:prstGeom>
            <a:solidFill>
              <a:schemeClr val="accent6">
                <a:lumMod val="40000"/>
                <a:lumOff val="60000"/>
              </a:schemeClr>
            </a:solidFill>
          </p:spPr>
          <p:txBody>
            <a:bodyPr wrap="square" rtlCol="0">
              <a:spAutoFit/>
            </a:bodyPr>
            <a:lstStyle/>
            <a:p>
              <a:r>
                <a:rPr lang="en-US" sz="2800" dirty="0" smtClean="0"/>
                <a:t>Impact of High Risk Indicators on Student Success</a:t>
              </a:r>
            </a:p>
            <a:p>
              <a:endParaRPr lang="en-US" sz="2800" dirty="0"/>
            </a:p>
            <a:p>
              <a:endParaRPr lang="en-US" sz="2800" dirty="0" smtClean="0"/>
            </a:p>
            <a:p>
              <a:endParaRPr lang="en-US" sz="2800" dirty="0"/>
            </a:p>
            <a:p>
              <a:endParaRPr lang="en-US" sz="2800" dirty="0" smtClean="0"/>
            </a:p>
            <a:p>
              <a:endParaRPr lang="en-US" sz="2800" dirty="0" smtClean="0"/>
            </a:p>
            <a:p>
              <a:endParaRPr lang="en-US" sz="2800" dirty="0"/>
            </a:p>
            <a:p>
              <a:endParaRPr lang="en-US" sz="2800" dirty="0"/>
            </a:p>
          </p:txBody>
        </p:sp>
        <p:pic>
          <p:nvPicPr>
            <p:cNvPr id="1026" name="Picture 2" descr="Image result for shelton stat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78989" y="3670461"/>
              <a:ext cx="3228877" cy="220639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667794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445963" y="994"/>
            <a:ext cx="9222037" cy="6857006"/>
          </a:xfrm>
          <a:prstGeom prst="rect">
            <a:avLst/>
          </a:prstGeom>
        </p:spPr>
      </p:pic>
    </p:spTree>
    <p:extLst>
      <p:ext uri="{BB962C8B-B14F-4D97-AF65-F5344CB8AC3E}">
        <p14:creationId xmlns:p14="http://schemas.microsoft.com/office/powerpoint/2010/main" val="1439287742"/>
      </p:ext>
    </p:extLst>
  </p:cSld>
  <p:clrMapOvr>
    <a:masterClrMapping/>
  </p:clrMapOvr>
  <mc:AlternateContent xmlns:mc="http://schemas.openxmlformats.org/markup-compatibility/2006" xmlns:p14="http://schemas.microsoft.com/office/powerpoint/2010/main">
    <mc:Choice Requires="p14">
      <p:transition p14:dur="250" advClick="0" advTm="0">
        <p:fade/>
      </p:transition>
    </mc:Choice>
    <mc:Fallback xmlns="">
      <p:transition advClick="0" advTm="0">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490662" y="0"/>
            <a:ext cx="9187715" cy="6858000"/>
          </a:xfrm>
          <a:prstGeom prst="rect">
            <a:avLst/>
          </a:prstGeom>
        </p:spPr>
      </p:pic>
    </p:spTree>
    <p:extLst>
      <p:ext uri="{BB962C8B-B14F-4D97-AF65-F5344CB8AC3E}">
        <p14:creationId xmlns:p14="http://schemas.microsoft.com/office/powerpoint/2010/main" val="787489552"/>
      </p:ext>
    </p:extLst>
  </p:cSld>
  <p:clrMapOvr>
    <a:masterClrMapping/>
  </p:clrMapOvr>
  <mc:AlternateContent xmlns:mc="http://schemas.openxmlformats.org/markup-compatibility/2006" xmlns:p14="http://schemas.microsoft.com/office/powerpoint/2010/main">
    <mc:Choice Requires="p14">
      <p:transition p14:dur="250" advClick="0" advTm="0">
        <p:fade/>
      </p:transition>
    </mc:Choice>
    <mc:Fallback xmlns="">
      <p:transition advClick="0" advTm="0">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b="370"/>
          <a:stretch/>
        </p:blipFill>
        <p:spPr>
          <a:xfrm>
            <a:off x="1425575" y="-5555"/>
            <a:ext cx="9272830" cy="6863555"/>
          </a:xfrm>
          <a:prstGeom prst="rect">
            <a:avLst/>
          </a:prstGeom>
        </p:spPr>
      </p:pic>
    </p:spTree>
    <p:extLst>
      <p:ext uri="{BB962C8B-B14F-4D97-AF65-F5344CB8AC3E}">
        <p14:creationId xmlns:p14="http://schemas.microsoft.com/office/powerpoint/2010/main" val="3048931998"/>
      </p:ext>
    </p:extLst>
  </p:cSld>
  <p:clrMapOvr>
    <a:masterClrMapping/>
  </p:clrMapOvr>
  <mc:AlternateContent xmlns:mc="http://schemas.openxmlformats.org/markup-compatibility/2006" xmlns:p14="http://schemas.microsoft.com/office/powerpoint/2010/main">
    <mc:Choice Requires="p14">
      <p:transition p14:dur="250" advClick="0" advTm="0">
        <p:fade/>
      </p:transition>
    </mc:Choice>
    <mc:Fallback xmlns="">
      <p:transition advClick="0" advTm="0">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t="554"/>
          <a:stretch/>
        </p:blipFill>
        <p:spPr>
          <a:xfrm>
            <a:off x="1476375" y="12700"/>
            <a:ext cx="9191625" cy="6834562"/>
          </a:xfrm>
          <a:prstGeom prst="rect">
            <a:avLst/>
          </a:prstGeom>
        </p:spPr>
      </p:pic>
    </p:spTree>
    <p:extLst>
      <p:ext uri="{BB962C8B-B14F-4D97-AF65-F5344CB8AC3E}">
        <p14:creationId xmlns:p14="http://schemas.microsoft.com/office/powerpoint/2010/main" val="600707339"/>
      </p:ext>
    </p:extLst>
  </p:cSld>
  <p:clrMapOvr>
    <a:masterClrMapping/>
  </p:clrMapOvr>
  <mc:AlternateContent xmlns:mc="http://schemas.openxmlformats.org/markup-compatibility/2006" xmlns:p14="http://schemas.microsoft.com/office/powerpoint/2010/main">
    <mc:Choice Requires="p14">
      <p:transition p14:dur="250" advClick="0" advTm="0">
        <p:fade/>
      </p:transition>
    </mc:Choice>
    <mc:Fallback xmlns="">
      <p:transition advClick="0" advTm="0">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t="371"/>
          <a:stretch/>
        </p:blipFill>
        <p:spPr>
          <a:xfrm>
            <a:off x="1452563" y="12699"/>
            <a:ext cx="9228137" cy="6832601"/>
          </a:xfrm>
          <a:prstGeom prst="rect">
            <a:avLst/>
          </a:prstGeom>
        </p:spPr>
      </p:pic>
    </p:spTree>
    <p:extLst>
      <p:ext uri="{BB962C8B-B14F-4D97-AF65-F5344CB8AC3E}">
        <p14:creationId xmlns:p14="http://schemas.microsoft.com/office/powerpoint/2010/main" val="2411437599"/>
      </p:ext>
    </p:extLst>
  </p:cSld>
  <p:clrMapOvr>
    <a:masterClrMapping/>
  </p:clrMapOvr>
  <mc:AlternateContent xmlns:mc="http://schemas.openxmlformats.org/markup-compatibility/2006" xmlns:p14="http://schemas.microsoft.com/office/powerpoint/2010/main">
    <mc:Choice Requires="p14">
      <p:transition p14:dur="250" advClick="0" advTm="0">
        <p:fade/>
      </p:transition>
    </mc:Choice>
    <mc:Fallback xmlns="">
      <p:transition advClick="0" advTm="0">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t="740"/>
          <a:stretch/>
        </p:blipFill>
        <p:spPr>
          <a:xfrm>
            <a:off x="1493837" y="0"/>
            <a:ext cx="9186863" cy="6858000"/>
          </a:xfrm>
          <a:prstGeom prst="rect">
            <a:avLst/>
          </a:prstGeom>
        </p:spPr>
      </p:pic>
    </p:spTree>
    <p:extLst>
      <p:ext uri="{BB962C8B-B14F-4D97-AF65-F5344CB8AC3E}">
        <p14:creationId xmlns:p14="http://schemas.microsoft.com/office/powerpoint/2010/main" val="2347079469"/>
      </p:ext>
    </p:extLst>
  </p:cSld>
  <p:clrMapOvr>
    <a:masterClrMapping/>
  </p:clrMapOvr>
  <mc:AlternateContent xmlns:mc="http://schemas.openxmlformats.org/markup-compatibility/2006" xmlns:p14="http://schemas.microsoft.com/office/powerpoint/2010/main">
    <mc:Choice Requires="p14">
      <p:transition p14:dur="250" advClick="0" advTm="0">
        <p:fade/>
      </p:transition>
    </mc:Choice>
    <mc:Fallback xmlns="">
      <p:transition advClick="0" advTm="0">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411109" y="0"/>
            <a:ext cx="9274848" cy="6845300"/>
          </a:xfrm>
          <a:prstGeom prst="rect">
            <a:avLst/>
          </a:prstGeom>
        </p:spPr>
      </p:pic>
    </p:spTree>
    <p:extLst>
      <p:ext uri="{BB962C8B-B14F-4D97-AF65-F5344CB8AC3E}">
        <p14:creationId xmlns:p14="http://schemas.microsoft.com/office/powerpoint/2010/main" val="4199324117"/>
      </p:ext>
    </p:extLst>
  </p:cSld>
  <p:clrMapOvr>
    <a:masterClrMapping/>
  </p:clrMapOvr>
  <mc:AlternateContent xmlns:mc="http://schemas.openxmlformats.org/markup-compatibility/2006" xmlns:p14="http://schemas.microsoft.com/office/powerpoint/2010/main">
    <mc:Choice Requires="p14">
      <p:transition p14:dur="250" advClick="0" advTm="0">
        <p:fade/>
      </p:transition>
    </mc:Choice>
    <mc:Fallback xmlns="">
      <p:transition advClick="0" advTm="0">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t="555"/>
          <a:stretch/>
        </p:blipFill>
        <p:spPr>
          <a:xfrm>
            <a:off x="1487487" y="25400"/>
            <a:ext cx="9223337" cy="6832600"/>
          </a:xfrm>
          <a:prstGeom prst="rect">
            <a:avLst/>
          </a:prstGeom>
        </p:spPr>
      </p:pic>
    </p:spTree>
    <p:extLst>
      <p:ext uri="{BB962C8B-B14F-4D97-AF65-F5344CB8AC3E}">
        <p14:creationId xmlns:p14="http://schemas.microsoft.com/office/powerpoint/2010/main" val="1282084308"/>
      </p:ext>
    </p:extLst>
  </p:cSld>
  <p:clrMapOvr>
    <a:masterClrMapping/>
  </p:clrMapOvr>
  <mc:AlternateContent xmlns:mc="http://schemas.openxmlformats.org/markup-compatibility/2006" xmlns:p14="http://schemas.microsoft.com/office/powerpoint/2010/main">
    <mc:Choice Requires="p14">
      <p:transition p14:dur="250" advClick="0" advTm="0">
        <p:fade/>
      </p:transition>
    </mc:Choice>
    <mc:Fallback xmlns="">
      <p:transition advClick="0" advTm="0">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t="372"/>
          <a:stretch/>
        </p:blipFill>
        <p:spPr>
          <a:xfrm>
            <a:off x="1520825" y="25400"/>
            <a:ext cx="9159875" cy="6832600"/>
          </a:xfrm>
          <a:prstGeom prst="rect">
            <a:avLst/>
          </a:prstGeom>
        </p:spPr>
      </p:pic>
    </p:spTree>
    <p:extLst>
      <p:ext uri="{BB962C8B-B14F-4D97-AF65-F5344CB8AC3E}">
        <p14:creationId xmlns:p14="http://schemas.microsoft.com/office/powerpoint/2010/main" val="1459641991"/>
      </p:ext>
    </p:extLst>
  </p:cSld>
  <p:clrMapOvr>
    <a:masterClrMapping/>
  </p:clrMapOvr>
  <mc:AlternateContent xmlns:mc="http://schemas.openxmlformats.org/markup-compatibility/2006" xmlns:p14="http://schemas.microsoft.com/office/powerpoint/2010/main">
    <mc:Choice Requires="p14">
      <p:transition p14:dur="250" advClick="0" advTm="0">
        <p:fade/>
      </p:transition>
    </mc:Choice>
    <mc:Fallback xmlns="">
      <p:transition advClick="0" advTm="0">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t="371"/>
          <a:stretch/>
        </p:blipFill>
        <p:spPr>
          <a:xfrm>
            <a:off x="1501775" y="0"/>
            <a:ext cx="9178925" cy="6862532"/>
          </a:xfrm>
          <a:prstGeom prst="rect">
            <a:avLst/>
          </a:prstGeom>
        </p:spPr>
      </p:pic>
    </p:spTree>
    <p:extLst>
      <p:ext uri="{BB962C8B-B14F-4D97-AF65-F5344CB8AC3E}">
        <p14:creationId xmlns:p14="http://schemas.microsoft.com/office/powerpoint/2010/main" val="2513811086"/>
      </p:ext>
    </p:extLst>
  </p:cSld>
  <p:clrMapOvr>
    <a:masterClrMapping/>
  </p:clrMapOvr>
  <mc:AlternateContent xmlns:mc="http://schemas.openxmlformats.org/markup-compatibility/2006" xmlns:p14="http://schemas.microsoft.com/office/powerpoint/2010/main">
    <mc:Choice Requires="p14">
      <p:transition p14:dur="250" advClick="0" advTm="0">
        <p:fade/>
      </p:transition>
    </mc:Choice>
    <mc:Fallback xmlns="">
      <p:transition advClick="0" advTm="0">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1308" y="442891"/>
            <a:ext cx="11500692" cy="1325563"/>
          </a:xfrm>
        </p:spPr>
        <p:txBody>
          <a:bodyPr>
            <a:noAutofit/>
          </a:bodyPr>
          <a:lstStyle/>
          <a:p>
            <a:r>
              <a:rPr lang="en-US" b="1" dirty="0">
                <a:solidFill>
                  <a:srgbClr val="0070C0"/>
                </a:solidFill>
              </a:rPr>
              <a:t>2</a:t>
            </a:r>
            <a:r>
              <a:rPr lang="en-US" b="1" dirty="0" smtClean="0">
                <a:solidFill>
                  <a:srgbClr val="0070C0"/>
                </a:solidFill>
              </a:rPr>
              <a:t>. The IR role as articulated in the </a:t>
            </a:r>
            <a:r>
              <a:rPr lang="en-US" b="1" dirty="0" err="1">
                <a:solidFill>
                  <a:srgbClr val="0070C0"/>
                </a:solidFill>
              </a:rPr>
              <a:t>t</a:t>
            </a:r>
            <a:r>
              <a:rPr lang="en-US" b="1" dirty="0" err="1" smtClean="0">
                <a:solidFill>
                  <a:srgbClr val="0070C0"/>
                </a:solidFill>
              </a:rPr>
              <a:t>he</a:t>
            </a:r>
            <a:r>
              <a:rPr lang="en-US" b="1" dirty="0" smtClean="0">
                <a:solidFill>
                  <a:srgbClr val="0070C0"/>
                </a:solidFill>
              </a:rPr>
              <a:t> IR Code of Ethics </a:t>
            </a:r>
            <a:br>
              <a:rPr lang="en-US" b="1" dirty="0" smtClean="0">
                <a:solidFill>
                  <a:srgbClr val="0070C0"/>
                </a:solidFill>
              </a:rPr>
            </a:br>
            <a:endParaRPr lang="en-US" b="1" dirty="0">
              <a:solidFill>
                <a:srgbClr val="0070C0"/>
              </a:solidFill>
            </a:endParaRPr>
          </a:p>
        </p:txBody>
      </p:sp>
      <p:sp>
        <p:nvSpPr>
          <p:cNvPr id="3" name="Content Placeholder 2"/>
          <p:cNvSpPr>
            <a:spLocks noGrp="1"/>
          </p:cNvSpPr>
          <p:nvPr>
            <p:ph idx="1"/>
          </p:nvPr>
        </p:nvSpPr>
        <p:spPr>
          <a:xfrm>
            <a:off x="355350" y="1531168"/>
            <a:ext cx="7325578" cy="5726049"/>
          </a:xfrm>
        </p:spPr>
        <p:txBody>
          <a:bodyPr>
            <a:normAutofit fontScale="25000" lnSpcReduction="20000"/>
          </a:bodyPr>
          <a:lstStyle/>
          <a:p>
            <a:r>
              <a:rPr lang="en-US" sz="9600" b="1" dirty="0" smtClean="0">
                <a:solidFill>
                  <a:srgbClr val="7030A0"/>
                </a:solidFill>
              </a:rPr>
              <a:t>Be Objective</a:t>
            </a:r>
            <a:r>
              <a:rPr lang="en-US" sz="9600" b="1" dirty="0" smtClean="0"/>
              <a:t> - </a:t>
            </a:r>
            <a:r>
              <a:rPr lang="en-US" sz="9600" dirty="0" smtClean="0"/>
              <a:t>Clarify the purposes, expectations, strategies, and limitations of the research</a:t>
            </a:r>
          </a:p>
          <a:p>
            <a:r>
              <a:rPr lang="en-US" sz="9600" b="1" i="1" dirty="0" smtClean="0">
                <a:solidFill>
                  <a:srgbClr val="00B050"/>
                </a:solidFill>
              </a:rPr>
              <a:t>Do not claim competence</a:t>
            </a:r>
            <a:r>
              <a:rPr lang="en-US" sz="9600" b="1" i="1" dirty="0" smtClean="0">
                <a:solidFill>
                  <a:srgbClr val="7030A0"/>
                </a:solidFill>
              </a:rPr>
              <a:t> </a:t>
            </a:r>
            <a:r>
              <a:rPr lang="en-US" sz="9600" i="1" dirty="0" smtClean="0"/>
              <a:t>in areas where you lack and do not accept assignments where it cannot be gained.</a:t>
            </a:r>
            <a:r>
              <a:rPr lang="en-US" sz="9600" b="1" dirty="0" smtClean="0"/>
              <a:t> </a:t>
            </a:r>
          </a:p>
          <a:p>
            <a:r>
              <a:rPr lang="en-US" sz="9600" b="1" dirty="0" smtClean="0">
                <a:solidFill>
                  <a:srgbClr val="0070C0"/>
                </a:solidFill>
              </a:rPr>
              <a:t>Seek professional development </a:t>
            </a:r>
            <a:r>
              <a:rPr lang="en-US" sz="9600" i="1" dirty="0" smtClean="0"/>
              <a:t>for self and your staff. </a:t>
            </a:r>
          </a:p>
          <a:p>
            <a:r>
              <a:rPr lang="en-US" sz="9600" b="1" dirty="0" smtClean="0">
                <a:solidFill>
                  <a:schemeClr val="accent2">
                    <a:lumMod val="75000"/>
                  </a:schemeClr>
                </a:solidFill>
              </a:rPr>
              <a:t>Ensure that all reports of projects are complete; </a:t>
            </a:r>
            <a:r>
              <a:rPr lang="en-US" sz="9600" dirty="0" smtClean="0"/>
              <a:t>in language understandable to decision-makers.</a:t>
            </a:r>
            <a:r>
              <a:rPr lang="en-US" sz="9600" b="1" dirty="0" smtClean="0"/>
              <a:t> </a:t>
            </a:r>
            <a:r>
              <a:rPr lang="en-US" sz="9600" dirty="0" smtClean="0"/>
              <a:t>Make efforts to prevent misunderstandings and misuse.</a:t>
            </a:r>
          </a:p>
          <a:p>
            <a:r>
              <a:rPr lang="en-US" sz="9600" b="1" dirty="0" smtClean="0">
                <a:solidFill>
                  <a:srgbClr val="FF0000"/>
                </a:solidFill>
              </a:rPr>
              <a:t>Accept responsibility </a:t>
            </a:r>
            <a:r>
              <a:rPr lang="en-US" sz="9600" dirty="0" smtClean="0"/>
              <a:t>of </a:t>
            </a:r>
            <a:r>
              <a:rPr lang="en-US" sz="9600" dirty="0"/>
              <a:t>all </a:t>
            </a:r>
            <a:r>
              <a:rPr lang="en-US" sz="9600" dirty="0" smtClean="0"/>
              <a:t>assignments including quality of secondary data. </a:t>
            </a:r>
            <a:endParaRPr lang="en-US" sz="9600" dirty="0"/>
          </a:p>
          <a:p>
            <a:r>
              <a:rPr lang="en-US" sz="9600" b="1" dirty="0" smtClean="0">
                <a:solidFill>
                  <a:srgbClr val="FF0000"/>
                </a:solidFill>
              </a:rPr>
              <a:t>Document. Document. Document.</a:t>
            </a:r>
          </a:p>
          <a:p>
            <a:r>
              <a:rPr lang="en-US" sz="9600" b="1" dirty="0" smtClean="0"/>
              <a:t>Assure data confidentiality, security, storage, and archiving </a:t>
            </a:r>
            <a:r>
              <a:rPr lang="en-US" sz="9600" b="1" i="1" dirty="0" smtClean="0"/>
              <a:t>are foolproof. </a:t>
            </a:r>
            <a:endParaRPr lang="en-US" sz="9600" i="1" dirty="0"/>
          </a:p>
          <a:p>
            <a:r>
              <a:rPr lang="en-US" sz="9600" b="1" dirty="0" smtClean="0"/>
              <a:t>External </a:t>
            </a:r>
            <a:r>
              <a:rPr lang="en-US" sz="9600" b="1" dirty="0"/>
              <a:t>Reporting</a:t>
            </a:r>
            <a:r>
              <a:rPr lang="en-US" sz="9600" dirty="0"/>
              <a:t>. E</a:t>
            </a:r>
            <a:r>
              <a:rPr lang="en-US" sz="9600" dirty="0" smtClean="0"/>
              <a:t>ngage </a:t>
            </a:r>
            <a:r>
              <a:rPr lang="en-US" sz="9600" dirty="0"/>
              <a:t>in responsible </a:t>
            </a:r>
            <a:r>
              <a:rPr lang="en-US" sz="9600" dirty="0" smtClean="0"/>
              <a:t>reporting. </a:t>
            </a:r>
            <a:endParaRPr lang="en-US" sz="9600" b="1" dirty="0" smtClean="0"/>
          </a:p>
          <a:p>
            <a:r>
              <a:rPr lang="en-US" sz="9600" b="1" dirty="0" smtClean="0">
                <a:solidFill>
                  <a:srgbClr val="0070C0"/>
                </a:solidFill>
              </a:rPr>
              <a:t>Seek opportunities to contribute </a:t>
            </a:r>
            <a:r>
              <a:rPr lang="en-US" sz="9600" dirty="0" smtClean="0"/>
              <a:t>to the profession.</a:t>
            </a:r>
          </a:p>
          <a:p>
            <a:r>
              <a:rPr lang="en-US" sz="9600" dirty="0" smtClean="0"/>
              <a:t>Uphold and advance the IR values and ethics.</a:t>
            </a:r>
          </a:p>
          <a:p>
            <a:pPr marL="0" indent="0">
              <a:buNone/>
            </a:pPr>
            <a:r>
              <a:rPr lang="en-US" sz="9600" b="1" dirty="0" smtClean="0"/>
              <a:t> </a:t>
            </a:r>
            <a:endParaRPr lang="en-US" sz="9600" dirty="0" smtClean="0"/>
          </a:p>
          <a:p>
            <a:pPr marL="0" indent="0">
              <a:buNone/>
            </a:pPr>
            <a:endParaRPr lang="en-US" dirty="0"/>
          </a:p>
        </p:txBody>
      </p:sp>
      <p:grpSp>
        <p:nvGrpSpPr>
          <p:cNvPr id="12" name="Group 11"/>
          <p:cNvGrpSpPr/>
          <p:nvPr/>
        </p:nvGrpSpPr>
        <p:grpSpPr>
          <a:xfrm>
            <a:off x="7799942" y="1131951"/>
            <a:ext cx="3772110" cy="5570756"/>
            <a:chOff x="7799942" y="1131951"/>
            <a:chExt cx="3772110" cy="5570756"/>
          </a:xfrm>
        </p:grpSpPr>
        <p:sp>
          <p:nvSpPr>
            <p:cNvPr id="11" name="TextBox 10"/>
            <p:cNvSpPr txBox="1"/>
            <p:nvPr/>
          </p:nvSpPr>
          <p:spPr>
            <a:xfrm>
              <a:off x="7799942" y="1131951"/>
              <a:ext cx="3772110" cy="5570756"/>
            </a:xfrm>
            <a:prstGeom prst="rect">
              <a:avLst/>
            </a:prstGeom>
            <a:solidFill>
              <a:schemeClr val="accent6">
                <a:lumMod val="50000"/>
              </a:schemeClr>
            </a:solidFill>
          </p:spPr>
          <p:txBody>
            <a:bodyPr wrap="square" rtlCol="0">
              <a:spAutoFit/>
            </a:bodyPr>
            <a:lstStyle/>
            <a:p>
              <a:endParaRPr lang="en-US" sz="2800" dirty="0" smtClean="0"/>
            </a:p>
            <a:p>
              <a:endParaRPr lang="en-US" sz="2800" dirty="0"/>
            </a:p>
            <a:p>
              <a:endParaRPr lang="en-US" sz="2800" dirty="0" smtClean="0"/>
            </a:p>
            <a:p>
              <a:endParaRPr lang="en-US" sz="2800" dirty="0"/>
            </a:p>
            <a:p>
              <a:endParaRPr lang="en-US" sz="2800" dirty="0" smtClean="0"/>
            </a:p>
            <a:p>
              <a:endParaRPr lang="en-US" sz="2800" dirty="0" smtClean="0"/>
            </a:p>
            <a:p>
              <a:endParaRPr lang="en-US" sz="2800" dirty="0"/>
            </a:p>
            <a:p>
              <a:r>
                <a:rPr lang="en-US" sz="2400" i="1" dirty="0" smtClean="0">
                  <a:solidFill>
                    <a:srgbClr val="FFFF00"/>
                  </a:solidFill>
                </a:rPr>
                <a:t>Benchmarking </a:t>
              </a:r>
              <a:r>
                <a:rPr lang="en-US" sz="2400" i="1" dirty="0">
                  <a:solidFill>
                    <a:srgbClr val="FFFF00"/>
                  </a:solidFill>
                </a:rPr>
                <a:t>for a Public Liberal Arts </a:t>
              </a:r>
              <a:r>
                <a:rPr lang="en-US" sz="2400" i="1" dirty="0" smtClean="0">
                  <a:solidFill>
                    <a:srgbClr val="FFFF00"/>
                  </a:solidFill>
                </a:rPr>
                <a:t>University</a:t>
              </a:r>
              <a:r>
                <a:rPr lang="en-US" sz="2400" i="1" dirty="0">
                  <a:solidFill>
                    <a:srgbClr val="FFFF00"/>
                  </a:solidFill>
                </a:rPr>
                <a:t>.</a:t>
              </a:r>
            </a:p>
            <a:p>
              <a:r>
                <a:rPr lang="en-US" sz="2800" dirty="0" smtClean="0">
                  <a:solidFill>
                    <a:schemeClr val="bg1"/>
                  </a:solidFill>
                </a:rPr>
                <a:t>Assessing the life and times of first semester academic failures</a:t>
              </a:r>
            </a:p>
            <a:p>
              <a:endParaRPr lang="en-US" sz="2800" dirty="0"/>
            </a:p>
          </p:txBody>
        </p:sp>
        <p:pic>
          <p:nvPicPr>
            <p:cNvPr id="1028" name="Picture 4" descr="Image result for georgia college and state universit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82568" y="1247228"/>
              <a:ext cx="3606857" cy="2705143"/>
            </a:xfrm>
            <a:prstGeom prst="rect">
              <a:avLst/>
            </a:prstGeom>
            <a:noFill/>
            <a:extLst>
              <a:ext uri="{909E8E84-426E-40DD-AFC4-6F175D3DCCD1}">
                <a14:hiddenFill xmlns:a14="http://schemas.microsoft.com/office/drawing/2010/main">
                  <a:solidFill>
                    <a:srgbClr val="FFFFFF"/>
                  </a:solidFill>
                </a14:hiddenFill>
              </a:ext>
            </a:extLst>
          </p:spPr>
        </p:pic>
      </p:grpSp>
      <p:sp>
        <p:nvSpPr>
          <p:cNvPr id="7" name="Right Arrow 6"/>
          <p:cNvSpPr/>
          <p:nvPr/>
        </p:nvSpPr>
        <p:spPr>
          <a:xfrm rot="10410073">
            <a:off x="5098925" y="4681279"/>
            <a:ext cx="2725435" cy="27676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ight Arrow 12"/>
          <p:cNvSpPr/>
          <p:nvPr/>
        </p:nvSpPr>
        <p:spPr>
          <a:xfrm rot="10974375">
            <a:off x="4208443" y="4420661"/>
            <a:ext cx="3531992" cy="29647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5965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3"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t="555" b="1"/>
          <a:stretch/>
        </p:blipFill>
        <p:spPr>
          <a:xfrm>
            <a:off x="1514475" y="0"/>
            <a:ext cx="9162712" cy="6845300"/>
          </a:xfrm>
          <a:prstGeom prst="rect">
            <a:avLst/>
          </a:prstGeom>
        </p:spPr>
      </p:pic>
    </p:spTree>
    <p:extLst>
      <p:ext uri="{BB962C8B-B14F-4D97-AF65-F5344CB8AC3E}">
        <p14:creationId xmlns:p14="http://schemas.microsoft.com/office/powerpoint/2010/main" val="268829890"/>
      </p:ext>
    </p:extLst>
  </p:cSld>
  <p:clrMapOvr>
    <a:masterClrMapping/>
  </p:clrMapOvr>
  <mc:AlternateContent xmlns:mc="http://schemas.openxmlformats.org/markup-compatibility/2006" xmlns:p14="http://schemas.microsoft.com/office/powerpoint/2010/main">
    <mc:Choice Requires="p14">
      <p:transition p14:dur="250" advClick="0" advTm="0">
        <p:fade/>
      </p:transition>
    </mc:Choice>
    <mc:Fallback xmlns="">
      <p:transition advClick="0" advTm="0">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t="370"/>
          <a:stretch/>
        </p:blipFill>
        <p:spPr>
          <a:xfrm>
            <a:off x="1477963" y="12700"/>
            <a:ext cx="9202737" cy="6838141"/>
          </a:xfrm>
          <a:prstGeom prst="rect">
            <a:avLst/>
          </a:prstGeom>
        </p:spPr>
      </p:pic>
    </p:spTree>
    <p:extLst>
      <p:ext uri="{BB962C8B-B14F-4D97-AF65-F5344CB8AC3E}">
        <p14:creationId xmlns:p14="http://schemas.microsoft.com/office/powerpoint/2010/main" val="234757871"/>
      </p:ext>
    </p:extLst>
  </p:cSld>
  <p:clrMapOvr>
    <a:masterClrMapping/>
  </p:clrMapOvr>
  <mc:AlternateContent xmlns:mc="http://schemas.openxmlformats.org/markup-compatibility/2006" xmlns:p14="http://schemas.microsoft.com/office/powerpoint/2010/main">
    <mc:Choice Requires="p14">
      <p:transition p14:dur="250" advClick="0" advTm="0">
        <p:fade/>
      </p:transition>
    </mc:Choice>
    <mc:Fallback xmlns="">
      <p:transition advClick="0" advTm="0">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30350" y="12700"/>
            <a:ext cx="9137650" cy="6820470"/>
          </a:xfrm>
          <a:prstGeom prst="rect">
            <a:avLst/>
          </a:prstGeom>
        </p:spPr>
      </p:pic>
    </p:spTree>
    <p:extLst>
      <p:ext uri="{BB962C8B-B14F-4D97-AF65-F5344CB8AC3E}">
        <p14:creationId xmlns:p14="http://schemas.microsoft.com/office/powerpoint/2010/main" val="2680841227"/>
      </p:ext>
    </p:extLst>
  </p:cSld>
  <p:clrMapOvr>
    <a:masterClrMapping/>
  </p:clrMapOvr>
  <mc:AlternateContent xmlns:mc="http://schemas.openxmlformats.org/markup-compatibility/2006" xmlns:p14="http://schemas.microsoft.com/office/powerpoint/2010/main">
    <mc:Choice Requires="p14">
      <p:transition p14:dur="250" advClick="0" advTm="0">
        <p:fade/>
      </p:transition>
    </mc:Choice>
    <mc:Fallback xmlns="">
      <p:transition advClick="0" advTm="0">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423987" y="-1954"/>
            <a:ext cx="9256713" cy="6859954"/>
          </a:xfrm>
          <a:prstGeom prst="rect">
            <a:avLst/>
          </a:prstGeom>
        </p:spPr>
      </p:pic>
    </p:spTree>
    <p:extLst>
      <p:ext uri="{BB962C8B-B14F-4D97-AF65-F5344CB8AC3E}">
        <p14:creationId xmlns:p14="http://schemas.microsoft.com/office/powerpoint/2010/main" val="2723041105"/>
      </p:ext>
    </p:extLst>
  </p:cSld>
  <p:clrMapOvr>
    <a:masterClrMapping/>
  </p:clrMapOvr>
  <mc:AlternateContent xmlns:mc="http://schemas.openxmlformats.org/markup-compatibility/2006" xmlns:p14="http://schemas.microsoft.com/office/powerpoint/2010/main">
    <mc:Choice Requires="p14">
      <p:transition p14:dur="250" advClick="0" advTm="0">
        <p:fade/>
      </p:transition>
    </mc:Choice>
    <mc:Fallback xmlns="">
      <p:transition advClick="0" advTm="0">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487487" y="0"/>
            <a:ext cx="9202943" cy="6858000"/>
          </a:xfrm>
          <a:prstGeom prst="rect">
            <a:avLst/>
          </a:prstGeom>
        </p:spPr>
      </p:pic>
    </p:spTree>
    <p:extLst>
      <p:ext uri="{BB962C8B-B14F-4D97-AF65-F5344CB8AC3E}">
        <p14:creationId xmlns:p14="http://schemas.microsoft.com/office/powerpoint/2010/main" val="3851300558"/>
      </p:ext>
    </p:extLst>
  </p:cSld>
  <p:clrMapOvr>
    <a:masterClrMapping/>
  </p:clrMapOvr>
  <mc:AlternateContent xmlns:mc="http://schemas.openxmlformats.org/markup-compatibility/2006" xmlns:p14="http://schemas.microsoft.com/office/powerpoint/2010/main">
    <mc:Choice Requires="p14">
      <p:transition p14:dur="250" advClick="0" advTm="0">
        <p:fade/>
      </p:transition>
    </mc:Choice>
    <mc:Fallback xmlns="">
      <p:transition advClick="0" advTm="0">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t="923"/>
          <a:stretch/>
        </p:blipFill>
        <p:spPr>
          <a:xfrm>
            <a:off x="1533525" y="12700"/>
            <a:ext cx="9138673" cy="6832600"/>
          </a:xfrm>
          <a:prstGeom prst="rect">
            <a:avLst/>
          </a:prstGeom>
        </p:spPr>
      </p:pic>
    </p:spTree>
    <p:extLst>
      <p:ext uri="{BB962C8B-B14F-4D97-AF65-F5344CB8AC3E}">
        <p14:creationId xmlns:p14="http://schemas.microsoft.com/office/powerpoint/2010/main" val="398374798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t="389"/>
          <a:stretch/>
        </p:blipFill>
        <p:spPr>
          <a:xfrm>
            <a:off x="1557338" y="12700"/>
            <a:ext cx="9097962" cy="6845300"/>
          </a:xfrm>
          <a:prstGeom prst="rect">
            <a:avLst/>
          </a:prstGeom>
        </p:spPr>
      </p:pic>
    </p:spTree>
    <p:extLst>
      <p:ext uri="{BB962C8B-B14F-4D97-AF65-F5344CB8AC3E}">
        <p14:creationId xmlns:p14="http://schemas.microsoft.com/office/powerpoint/2010/main" val="3781693360"/>
      </p:ext>
    </p:extLst>
  </p:cSld>
  <p:clrMapOvr>
    <a:masterClrMapping/>
  </p:clrMapOvr>
  <mc:AlternateContent xmlns:mc="http://schemas.openxmlformats.org/markup-compatibility/2006" xmlns:p14="http://schemas.microsoft.com/office/powerpoint/2010/main">
    <mc:Choice Requires="p14">
      <p:transition p14:dur="250" advClick="0" advTm="0">
        <p:fade/>
      </p:transition>
    </mc:Choice>
    <mc:Fallback xmlns="">
      <p:transition advClick="0" advTm="0">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474787" y="0"/>
            <a:ext cx="9180513" cy="6858000"/>
          </a:xfrm>
          <a:prstGeom prst="rect">
            <a:avLst/>
          </a:prstGeom>
        </p:spPr>
      </p:pic>
    </p:spTree>
    <p:extLst>
      <p:ext uri="{BB962C8B-B14F-4D97-AF65-F5344CB8AC3E}">
        <p14:creationId xmlns:p14="http://schemas.microsoft.com/office/powerpoint/2010/main" val="2095846618"/>
      </p:ext>
    </p:extLst>
  </p:cSld>
  <p:clrMapOvr>
    <a:masterClrMapping/>
  </p:clrMapOvr>
  <mc:AlternateContent xmlns:mc="http://schemas.openxmlformats.org/markup-compatibility/2006" xmlns:p14="http://schemas.microsoft.com/office/powerpoint/2010/main">
    <mc:Choice Requires="p14">
      <p:transition p14:dur="250" advClick="0" advTm="0">
        <p:fade/>
      </p:transition>
    </mc:Choice>
    <mc:Fallback xmlns="">
      <p:transition advClick="0" advTm="0">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t="698" b="1"/>
          <a:stretch/>
        </p:blipFill>
        <p:spPr>
          <a:xfrm>
            <a:off x="1525587" y="12700"/>
            <a:ext cx="9117013" cy="6807200"/>
          </a:xfrm>
          <a:prstGeom prst="rect">
            <a:avLst/>
          </a:prstGeom>
        </p:spPr>
      </p:pic>
    </p:spTree>
    <p:extLst>
      <p:ext uri="{BB962C8B-B14F-4D97-AF65-F5344CB8AC3E}">
        <p14:creationId xmlns:p14="http://schemas.microsoft.com/office/powerpoint/2010/main" val="2060644864"/>
      </p:ext>
    </p:extLst>
  </p:cSld>
  <p:clrMapOvr>
    <a:masterClrMapping/>
  </p:clrMapOvr>
  <mc:AlternateContent xmlns:mc="http://schemas.openxmlformats.org/markup-compatibility/2006" xmlns:p14="http://schemas.microsoft.com/office/powerpoint/2010/main">
    <mc:Choice Requires="p14">
      <p:transition p14:dur="250" advClick="0" advTm="0">
        <p:fade/>
      </p:transition>
    </mc:Choice>
    <mc:Fallback xmlns="">
      <p:transition advClick="0" advTm="0">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t="371"/>
          <a:stretch/>
        </p:blipFill>
        <p:spPr>
          <a:xfrm>
            <a:off x="1438275" y="12700"/>
            <a:ext cx="9217026" cy="6845300"/>
          </a:xfrm>
          <a:prstGeom prst="rect">
            <a:avLst/>
          </a:prstGeom>
        </p:spPr>
      </p:pic>
    </p:spTree>
    <p:extLst>
      <p:ext uri="{BB962C8B-B14F-4D97-AF65-F5344CB8AC3E}">
        <p14:creationId xmlns:p14="http://schemas.microsoft.com/office/powerpoint/2010/main" val="2042834511"/>
      </p:ext>
    </p:extLst>
  </p:cSld>
  <p:clrMapOvr>
    <a:masterClrMapping/>
  </p:clrMapOvr>
  <mc:AlternateContent xmlns:mc="http://schemas.openxmlformats.org/markup-compatibility/2006" xmlns:p14="http://schemas.microsoft.com/office/powerpoint/2010/main">
    <mc:Choice Requires="p14">
      <p:transition p14:dur="250" advClick="0" advTm="0">
        <p:fade/>
      </p:transition>
    </mc:Choice>
    <mc:Fallback xmlns="">
      <p:transition advClick="0" advTm="0">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graphicFrame>
        <p:nvGraphicFramePr>
          <p:cNvPr id="4" name="Object 3"/>
          <p:cNvGraphicFramePr>
            <a:graphicFrameLocks noChangeAspect="1"/>
          </p:cNvGraphicFramePr>
          <p:nvPr>
            <p:extLst>
              <p:ext uri="{D42A27DB-BD31-4B8C-83A1-F6EECF244321}">
                <p14:modId xmlns:p14="http://schemas.microsoft.com/office/powerpoint/2010/main" val="258639322"/>
              </p:ext>
            </p:extLst>
          </p:nvPr>
        </p:nvGraphicFramePr>
        <p:xfrm>
          <a:off x="-132201" y="34004"/>
          <a:ext cx="12900750" cy="6823996"/>
        </p:xfrm>
        <a:graphic>
          <a:graphicData uri="http://schemas.openxmlformats.org/presentationml/2006/ole">
            <mc:AlternateContent xmlns:mc="http://schemas.openxmlformats.org/markup-compatibility/2006">
              <mc:Choice xmlns:v="urn:schemas-microsoft-com:vml" Requires="v">
                <p:oleObj spid="_x0000_s17423" r:id="rId3" imgW="9137562" imgH="6870643" progId="">
                  <p:embed/>
                </p:oleObj>
              </mc:Choice>
              <mc:Fallback>
                <p:oleObj r:id="rId3" imgW="9137562" imgH="6870643" progId="">
                  <p:embed/>
                  <p:pic>
                    <p:nvPicPr>
                      <p:cNvPr id="14" name="Object 13"/>
                      <p:cNvPicPr/>
                      <p:nvPr/>
                    </p:nvPicPr>
                    <p:blipFill>
                      <a:blip r:embed="rId4"/>
                      <a:stretch>
                        <a:fillRect/>
                      </a:stretch>
                    </p:blipFill>
                    <p:spPr>
                      <a:xfrm>
                        <a:off x="-132201" y="34004"/>
                        <a:ext cx="12900750" cy="6823996"/>
                      </a:xfrm>
                      <a:prstGeom prst="rect">
                        <a:avLst/>
                      </a:prstGeom>
                    </p:spPr>
                  </p:pic>
                </p:oleObj>
              </mc:Fallback>
            </mc:AlternateContent>
          </a:graphicData>
        </a:graphic>
      </p:graphicFrame>
      <p:sp>
        <p:nvSpPr>
          <p:cNvPr id="5" name="Right Arrow 4"/>
          <p:cNvSpPr/>
          <p:nvPr/>
        </p:nvSpPr>
        <p:spPr>
          <a:xfrm>
            <a:off x="0" y="5122845"/>
            <a:ext cx="2864385" cy="453862"/>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Tree>
    <p:extLst>
      <p:ext uri="{BB962C8B-B14F-4D97-AF65-F5344CB8AC3E}">
        <p14:creationId xmlns:p14="http://schemas.microsoft.com/office/powerpoint/2010/main" val="156178617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485900" y="-1"/>
            <a:ext cx="9144000" cy="6850329"/>
          </a:xfrm>
          <a:prstGeom prst="rect">
            <a:avLst/>
          </a:prstGeom>
        </p:spPr>
      </p:pic>
    </p:spTree>
    <p:extLst>
      <p:ext uri="{BB962C8B-B14F-4D97-AF65-F5344CB8AC3E}">
        <p14:creationId xmlns:p14="http://schemas.microsoft.com/office/powerpoint/2010/main" val="1346994098"/>
      </p:ext>
    </p:extLst>
  </p:cSld>
  <p:clrMapOvr>
    <a:masterClrMapping/>
  </p:clrMapOvr>
  <mc:AlternateContent xmlns:mc="http://schemas.openxmlformats.org/markup-compatibility/2006" xmlns:p14="http://schemas.microsoft.com/office/powerpoint/2010/main">
    <mc:Choice Requires="p14">
      <p:transition p14:dur="250" advClick="0" advTm="0">
        <p:fade/>
      </p:transition>
    </mc:Choice>
    <mc:Fallback xmlns="">
      <p:transition advClick="0" advTm="0">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22412" y="0"/>
            <a:ext cx="9094788" cy="6858000"/>
          </a:xfrm>
          <a:prstGeom prst="rect">
            <a:avLst/>
          </a:prstGeom>
        </p:spPr>
      </p:pic>
    </p:spTree>
    <p:extLst>
      <p:ext uri="{BB962C8B-B14F-4D97-AF65-F5344CB8AC3E}">
        <p14:creationId xmlns:p14="http://schemas.microsoft.com/office/powerpoint/2010/main" val="3069511368"/>
      </p:ext>
    </p:extLst>
  </p:cSld>
  <p:clrMapOvr>
    <a:masterClrMapping/>
  </p:clrMapOvr>
  <mc:AlternateContent xmlns:mc="http://schemas.openxmlformats.org/markup-compatibility/2006" xmlns:p14="http://schemas.microsoft.com/office/powerpoint/2010/main">
    <mc:Choice Requires="p14">
      <p:transition p14:dur="250" advClick="0" advTm="0">
        <p:fade/>
      </p:transition>
    </mc:Choice>
    <mc:Fallback xmlns="">
      <p:transition advClick="0" advTm="0">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t="371"/>
          <a:stretch/>
        </p:blipFill>
        <p:spPr>
          <a:xfrm>
            <a:off x="1489076" y="12700"/>
            <a:ext cx="9166224" cy="6794500"/>
          </a:xfrm>
          <a:prstGeom prst="rect">
            <a:avLst/>
          </a:prstGeom>
        </p:spPr>
      </p:pic>
    </p:spTree>
    <p:extLst>
      <p:ext uri="{BB962C8B-B14F-4D97-AF65-F5344CB8AC3E}">
        <p14:creationId xmlns:p14="http://schemas.microsoft.com/office/powerpoint/2010/main" val="931911032"/>
      </p:ext>
    </p:extLst>
  </p:cSld>
  <p:clrMapOvr>
    <a:masterClrMapping/>
  </p:clrMapOvr>
  <mc:AlternateContent xmlns:mc="http://schemas.openxmlformats.org/markup-compatibility/2006" xmlns:p14="http://schemas.microsoft.com/office/powerpoint/2010/main">
    <mc:Choice Requires="p14">
      <p:transition p14:dur="250" advClick="0" advTm="0">
        <p:fade/>
      </p:transition>
    </mc:Choice>
    <mc:Fallback xmlns="">
      <p:transition advClick="0" advTm="0">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473200" y="0"/>
            <a:ext cx="9182100" cy="6863466"/>
          </a:xfrm>
          <a:prstGeom prst="rect">
            <a:avLst/>
          </a:prstGeom>
        </p:spPr>
      </p:pic>
    </p:spTree>
    <p:extLst>
      <p:ext uri="{BB962C8B-B14F-4D97-AF65-F5344CB8AC3E}">
        <p14:creationId xmlns:p14="http://schemas.microsoft.com/office/powerpoint/2010/main" val="2316578851"/>
      </p:ext>
    </p:extLst>
  </p:cSld>
  <p:clrMapOvr>
    <a:masterClrMapping/>
  </p:clrMapOvr>
  <mc:AlternateContent xmlns:mc="http://schemas.openxmlformats.org/markup-compatibility/2006" xmlns:p14="http://schemas.microsoft.com/office/powerpoint/2010/main">
    <mc:Choice Requires="p14">
      <p:transition p14:dur="250" advClick="0" advTm="0">
        <p:fade/>
      </p:transition>
    </mc:Choice>
    <mc:Fallback xmlns="">
      <p:transition advClick="0" advTm="0">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t="555"/>
          <a:stretch/>
        </p:blipFill>
        <p:spPr>
          <a:xfrm>
            <a:off x="1439863" y="25401"/>
            <a:ext cx="9215437" cy="6833054"/>
          </a:xfrm>
          <a:prstGeom prst="rect">
            <a:avLst/>
          </a:prstGeom>
        </p:spPr>
      </p:pic>
    </p:spTree>
    <p:extLst>
      <p:ext uri="{BB962C8B-B14F-4D97-AF65-F5344CB8AC3E}">
        <p14:creationId xmlns:p14="http://schemas.microsoft.com/office/powerpoint/2010/main" val="1325800531"/>
      </p:ext>
    </p:extLst>
  </p:cSld>
  <p:clrMapOvr>
    <a:masterClrMapping/>
  </p:clrMapOvr>
  <mc:AlternateContent xmlns:mc="http://schemas.openxmlformats.org/markup-compatibility/2006" xmlns:p14="http://schemas.microsoft.com/office/powerpoint/2010/main">
    <mc:Choice Requires="p14">
      <p:transition p14:dur="250" advClick="0" advTm="0">
        <p:fade/>
      </p:transition>
    </mc:Choice>
    <mc:Fallback xmlns="">
      <p:transition advClick="0" advTm="0">
        <p:fad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476375" y="12700"/>
            <a:ext cx="9183470" cy="6845300"/>
          </a:xfrm>
          <a:prstGeom prst="rect">
            <a:avLst/>
          </a:prstGeom>
        </p:spPr>
      </p:pic>
    </p:spTree>
    <p:extLst>
      <p:ext uri="{BB962C8B-B14F-4D97-AF65-F5344CB8AC3E}">
        <p14:creationId xmlns:p14="http://schemas.microsoft.com/office/powerpoint/2010/main" val="4255180229"/>
      </p:ext>
    </p:extLst>
  </p:cSld>
  <p:clrMapOvr>
    <a:masterClrMapping/>
  </p:clrMapOvr>
  <mc:AlternateContent xmlns:mc="http://schemas.openxmlformats.org/markup-compatibility/2006" xmlns:p14="http://schemas.microsoft.com/office/powerpoint/2010/main">
    <mc:Choice Requires="p14">
      <p:transition p14:dur="250" advClick="0" advTm="0">
        <p:fade/>
      </p:transition>
    </mc:Choice>
    <mc:Fallback xmlns="">
      <p:transition advClick="0" advTm="0">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t="557"/>
          <a:stretch/>
        </p:blipFill>
        <p:spPr>
          <a:xfrm>
            <a:off x="1457505" y="25400"/>
            <a:ext cx="9196894" cy="6832600"/>
          </a:xfrm>
          <a:prstGeom prst="rect">
            <a:avLst/>
          </a:prstGeom>
        </p:spPr>
      </p:pic>
    </p:spTree>
    <p:extLst>
      <p:ext uri="{BB962C8B-B14F-4D97-AF65-F5344CB8AC3E}">
        <p14:creationId xmlns:p14="http://schemas.microsoft.com/office/powerpoint/2010/main" val="3234075339"/>
      </p:ext>
    </p:extLst>
  </p:cSld>
  <p:clrMapOvr>
    <a:masterClrMapping/>
  </p:clrMapOvr>
  <mc:AlternateContent xmlns:mc="http://schemas.openxmlformats.org/markup-compatibility/2006" xmlns:p14="http://schemas.microsoft.com/office/powerpoint/2010/main">
    <mc:Choice Requires="p14">
      <p:transition p14:dur="250" advClick="0" advTm="0">
        <p:fade/>
      </p:transition>
    </mc:Choice>
    <mc:Fallback xmlns="">
      <p:transition advClick="0" advTm="0">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447800" y="12700"/>
            <a:ext cx="9236364" cy="6858000"/>
          </a:xfrm>
          <a:prstGeom prst="rect">
            <a:avLst/>
          </a:prstGeom>
        </p:spPr>
      </p:pic>
    </p:spTree>
    <p:extLst>
      <p:ext uri="{BB962C8B-B14F-4D97-AF65-F5344CB8AC3E}">
        <p14:creationId xmlns:p14="http://schemas.microsoft.com/office/powerpoint/2010/main" val="1148090853"/>
      </p:ext>
    </p:extLst>
  </p:cSld>
  <p:clrMapOvr>
    <a:masterClrMapping/>
  </p:clrMapOvr>
  <mc:AlternateContent xmlns:mc="http://schemas.openxmlformats.org/markup-compatibility/2006" xmlns:p14="http://schemas.microsoft.com/office/powerpoint/2010/main">
    <mc:Choice Requires="p14">
      <p:transition p14:dur="250" advClick="0" advTm="0">
        <p:fade/>
      </p:transition>
    </mc:Choice>
    <mc:Fallback xmlns="">
      <p:transition advClick="0" advTm="0">
        <p:fad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t="557"/>
          <a:stretch/>
        </p:blipFill>
        <p:spPr>
          <a:xfrm>
            <a:off x="1379537" y="12700"/>
            <a:ext cx="9284796" cy="6858000"/>
          </a:xfrm>
          <a:prstGeom prst="rect">
            <a:avLst/>
          </a:prstGeom>
        </p:spPr>
      </p:pic>
    </p:spTree>
    <p:extLst>
      <p:ext uri="{BB962C8B-B14F-4D97-AF65-F5344CB8AC3E}">
        <p14:creationId xmlns:p14="http://schemas.microsoft.com/office/powerpoint/2010/main" val="1271804136"/>
      </p:ext>
    </p:extLst>
  </p:cSld>
  <p:clrMapOvr>
    <a:masterClrMapping/>
  </p:clrMapOvr>
  <mc:AlternateContent xmlns:mc="http://schemas.openxmlformats.org/markup-compatibility/2006" xmlns:p14="http://schemas.microsoft.com/office/powerpoint/2010/main">
    <mc:Choice Requires="p14">
      <p:transition p14:dur="250" advClick="0" advTm="0">
        <p:fade/>
      </p:transition>
    </mc:Choice>
    <mc:Fallback xmlns="">
      <p:transition advClick="0" advTm="0">
        <p:fad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417637" y="0"/>
            <a:ext cx="9244061" cy="6858000"/>
          </a:xfrm>
          <a:prstGeom prst="rect">
            <a:avLst/>
          </a:prstGeom>
        </p:spPr>
      </p:pic>
    </p:spTree>
    <p:extLst>
      <p:ext uri="{BB962C8B-B14F-4D97-AF65-F5344CB8AC3E}">
        <p14:creationId xmlns:p14="http://schemas.microsoft.com/office/powerpoint/2010/main" val="2178034042"/>
      </p:ext>
    </p:extLst>
  </p:cSld>
  <p:clrMapOvr>
    <a:masterClrMapping/>
  </p:clrMapOvr>
  <mc:AlternateContent xmlns:mc="http://schemas.openxmlformats.org/markup-compatibility/2006" xmlns:p14="http://schemas.microsoft.com/office/powerpoint/2010/main">
    <mc:Choice Requires="p14">
      <p:transition p14:dur="250" advClick="0" advTm="0">
        <p:fade/>
      </p:transition>
    </mc:Choice>
    <mc:Fallback xmlns="">
      <p:transition advClick="0" advTm="0">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6" name="Picture 5"/>
          <p:cNvPicPr>
            <a:picLocks noChangeAspect="1"/>
          </p:cNvPicPr>
          <p:nvPr/>
        </p:nvPicPr>
        <p:blipFill>
          <a:blip r:embed="rId2"/>
          <a:stretch>
            <a:fillRect/>
          </a:stretch>
        </p:blipFill>
        <p:spPr>
          <a:xfrm>
            <a:off x="0" y="33858"/>
            <a:ext cx="12191999" cy="6824142"/>
          </a:xfrm>
          <a:prstGeom prst="rect">
            <a:avLst/>
          </a:prstGeom>
        </p:spPr>
      </p:pic>
      <p:sp>
        <p:nvSpPr>
          <p:cNvPr id="7" name="Right Arrow 6"/>
          <p:cNvSpPr/>
          <p:nvPr/>
        </p:nvSpPr>
        <p:spPr>
          <a:xfrm>
            <a:off x="-121186" y="3999124"/>
            <a:ext cx="2864385" cy="453862"/>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7053995"/>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485900" y="0"/>
            <a:ext cx="9150883" cy="6858000"/>
          </a:xfrm>
          <a:prstGeom prst="rect">
            <a:avLst/>
          </a:prstGeom>
        </p:spPr>
      </p:pic>
    </p:spTree>
    <p:extLst>
      <p:ext uri="{BB962C8B-B14F-4D97-AF65-F5344CB8AC3E}">
        <p14:creationId xmlns:p14="http://schemas.microsoft.com/office/powerpoint/2010/main" val="3086193471"/>
      </p:ext>
    </p:extLst>
  </p:cSld>
  <p:clrMapOvr>
    <a:masterClrMapping/>
  </p:clrMapOvr>
  <mc:AlternateContent xmlns:mc="http://schemas.openxmlformats.org/markup-compatibility/2006" xmlns:p14="http://schemas.microsoft.com/office/powerpoint/2010/main">
    <mc:Choice Requires="p14">
      <p:transition p14:dur="250" advClick="0" advTm="0">
        <p:fade/>
      </p:transition>
    </mc:Choice>
    <mc:Fallback xmlns="">
      <p:transition advClick="0" advTm="0">
        <p:fade/>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408112" y="0"/>
            <a:ext cx="9238717" cy="6858000"/>
          </a:xfrm>
          <a:prstGeom prst="rect">
            <a:avLst/>
          </a:prstGeom>
        </p:spPr>
      </p:pic>
    </p:spTree>
    <p:extLst>
      <p:ext uri="{BB962C8B-B14F-4D97-AF65-F5344CB8AC3E}">
        <p14:creationId xmlns:p14="http://schemas.microsoft.com/office/powerpoint/2010/main" val="2473193352"/>
      </p:ext>
    </p:extLst>
  </p:cSld>
  <p:clrMapOvr>
    <a:masterClrMapping/>
  </p:clrMapOvr>
  <mc:AlternateContent xmlns:mc="http://schemas.openxmlformats.org/markup-compatibility/2006" xmlns:p14="http://schemas.microsoft.com/office/powerpoint/2010/main">
    <mc:Choice Requires="p14">
      <p:transition p14:dur="250" advClick="0" advTm="0">
        <p:fade/>
      </p:transition>
    </mc:Choice>
    <mc:Fallback xmlns="">
      <p:transition advClick="0" advTm="0">
        <p:fade/>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t="186"/>
          <a:stretch/>
        </p:blipFill>
        <p:spPr>
          <a:xfrm>
            <a:off x="1522412" y="0"/>
            <a:ext cx="9132817" cy="6858000"/>
          </a:xfrm>
          <a:prstGeom prst="rect">
            <a:avLst/>
          </a:prstGeom>
        </p:spPr>
      </p:pic>
    </p:spTree>
    <p:extLst>
      <p:ext uri="{BB962C8B-B14F-4D97-AF65-F5344CB8AC3E}">
        <p14:creationId xmlns:p14="http://schemas.microsoft.com/office/powerpoint/2010/main" val="2713886253"/>
      </p:ext>
    </p:extLst>
  </p:cSld>
  <p:clrMapOvr>
    <a:masterClrMapping/>
  </p:clrMapOvr>
  <mc:AlternateContent xmlns:mc="http://schemas.openxmlformats.org/markup-compatibility/2006" xmlns:p14="http://schemas.microsoft.com/office/powerpoint/2010/main">
    <mc:Choice Requires="p14">
      <p:transition p14:dur="250" advClick="0" advTm="0">
        <p:fade/>
      </p:transition>
    </mc:Choice>
    <mc:Fallback xmlns="">
      <p:transition advClick="0" advTm="0">
        <p:fade/>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t="434"/>
          <a:stretch/>
        </p:blipFill>
        <p:spPr>
          <a:xfrm>
            <a:off x="1478678" y="12879"/>
            <a:ext cx="9172149" cy="6847330"/>
          </a:xfrm>
          <a:prstGeom prst="rect">
            <a:avLst/>
          </a:prstGeom>
        </p:spPr>
      </p:pic>
    </p:spTree>
    <p:extLst>
      <p:ext uri="{BB962C8B-B14F-4D97-AF65-F5344CB8AC3E}">
        <p14:creationId xmlns:p14="http://schemas.microsoft.com/office/powerpoint/2010/main" val="1558971575"/>
      </p:ext>
    </p:extLst>
  </p:cSld>
  <p:clrMapOvr>
    <a:masterClrMapping/>
  </p:clrMapOvr>
  <mc:AlternateContent xmlns:mc="http://schemas.openxmlformats.org/markup-compatibility/2006" xmlns:p14="http://schemas.microsoft.com/office/powerpoint/2010/main">
    <mc:Choice Requires="p14">
      <p:transition p14:dur="250" advClick="0" advTm="0">
        <p:fade/>
      </p:transition>
    </mc:Choice>
    <mc:Fallback xmlns="">
      <p:transition advClick="0" advTm="0">
        <p:fade/>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t="341"/>
          <a:stretch/>
        </p:blipFill>
        <p:spPr>
          <a:xfrm>
            <a:off x="1526794" y="12879"/>
            <a:ext cx="9106041" cy="6858000"/>
          </a:xfrm>
          <a:prstGeom prst="rect">
            <a:avLst/>
          </a:prstGeom>
        </p:spPr>
      </p:pic>
    </p:spTree>
    <p:extLst>
      <p:ext uri="{BB962C8B-B14F-4D97-AF65-F5344CB8AC3E}">
        <p14:creationId xmlns:p14="http://schemas.microsoft.com/office/powerpoint/2010/main" val="2185287712"/>
      </p:ext>
    </p:extLst>
  </p:cSld>
  <p:clrMapOvr>
    <a:masterClrMapping/>
  </p:clrMapOvr>
  <mc:AlternateContent xmlns:mc="http://schemas.openxmlformats.org/markup-compatibility/2006" xmlns:p14="http://schemas.microsoft.com/office/powerpoint/2010/main">
    <mc:Choice Requires="p14">
      <p:transition p14:dur="250" advClick="0" advTm="0">
        <p:fade/>
      </p:transition>
    </mc:Choice>
    <mc:Fallback xmlns="">
      <p:transition advClick="0" advTm="0">
        <p:fade/>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t="376"/>
          <a:stretch/>
        </p:blipFill>
        <p:spPr>
          <a:xfrm>
            <a:off x="1478275" y="12878"/>
            <a:ext cx="9185432" cy="6857447"/>
          </a:xfrm>
          <a:prstGeom prst="rect">
            <a:avLst/>
          </a:prstGeom>
        </p:spPr>
      </p:pic>
    </p:spTree>
    <p:extLst>
      <p:ext uri="{BB962C8B-B14F-4D97-AF65-F5344CB8AC3E}">
        <p14:creationId xmlns:p14="http://schemas.microsoft.com/office/powerpoint/2010/main" val="825395982"/>
      </p:ext>
    </p:extLst>
  </p:cSld>
  <p:clrMapOvr>
    <a:masterClrMapping/>
  </p:clrMapOvr>
  <mc:AlternateContent xmlns:mc="http://schemas.openxmlformats.org/markup-compatibility/2006" xmlns:p14="http://schemas.microsoft.com/office/powerpoint/2010/main">
    <mc:Choice Requires="p14">
      <p:transition p14:dur="250" advClick="0" advTm="0">
        <p:fade/>
      </p:transition>
    </mc:Choice>
    <mc:Fallback xmlns="">
      <p:transition advClick="0" advTm="0">
        <p:fade/>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t="376"/>
          <a:stretch/>
        </p:blipFill>
        <p:spPr>
          <a:xfrm>
            <a:off x="1455916" y="12878"/>
            <a:ext cx="9179190" cy="6845121"/>
          </a:xfrm>
          <a:prstGeom prst="rect">
            <a:avLst/>
          </a:prstGeom>
        </p:spPr>
      </p:pic>
    </p:spTree>
    <p:extLst>
      <p:ext uri="{BB962C8B-B14F-4D97-AF65-F5344CB8AC3E}">
        <p14:creationId xmlns:p14="http://schemas.microsoft.com/office/powerpoint/2010/main" val="174168119"/>
      </p:ext>
    </p:extLst>
  </p:cSld>
  <p:clrMapOvr>
    <a:masterClrMapping/>
  </p:clrMapOvr>
  <mc:AlternateContent xmlns:mc="http://schemas.openxmlformats.org/markup-compatibility/2006" xmlns:p14="http://schemas.microsoft.com/office/powerpoint/2010/main">
    <mc:Choice Requires="p14">
      <p:transition p14:dur="250" advClick="0" advTm="0">
        <p:fade/>
      </p:transition>
    </mc:Choice>
    <mc:Fallback xmlns="">
      <p:transition advClick="0" advTm="0">
        <p:fade/>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t="563" b="1"/>
          <a:stretch/>
        </p:blipFill>
        <p:spPr>
          <a:xfrm>
            <a:off x="1450570" y="0"/>
            <a:ext cx="9204477" cy="6864439"/>
          </a:xfrm>
          <a:prstGeom prst="rect">
            <a:avLst/>
          </a:prstGeom>
        </p:spPr>
      </p:pic>
    </p:spTree>
    <p:extLst>
      <p:ext uri="{BB962C8B-B14F-4D97-AF65-F5344CB8AC3E}">
        <p14:creationId xmlns:p14="http://schemas.microsoft.com/office/powerpoint/2010/main" val="1660577692"/>
      </p:ext>
    </p:extLst>
  </p:cSld>
  <p:clrMapOvr>
    <a:masterClrMapping/>
  </p:clrMapOvr>
  <mc:AlternateContent xmlns:mc="http://schemas.openxmlformats.org/markup-compatibility/2006" xmlns:p14="http://schemas.microsoft.com/office/powerpoint/2010/main">
    <mc:Choice Requires="p14">
      <p:transition p14:dur="250" advClick="0" advTm="0">
        <p:fade/>
      </p:transition>
    </mc:Choice>
    <mc:Fallback xmlns="">
      <p:transition advClick="0" advTm="0">
        <p:fade/>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t="376"/>
          <a:stretch/>
        </p:blipFill>
        <p:spPr>
          <a:xfrm>
            <a:off x="1408403" y="0"/>
            <a:ext cx="9224520" cy="6858000"/>
          </a:xfrm>
          <a:prstGeom prst="rect">
            <a:avLst/>
          </a:prstGeom>
        </p:spPr>
      </p:pic>
    </p:spTree>
    <p:extLst>
      <p:ext uri="{BB962C8B-B14F-4D97-AF65-F5344CB8AC3E}">
        <p14:creationId xmlns:p14="http://schemas.microsoft.com/office/powerpoint/2010/main" val="3791104899"/>
      </p:ext>
    </p:extLst>
  </p:cSld>
  <p:clrMapOvr>
    <a:masterClrMapping/>
  </p:clrMapOvr>
  <mc:AlternateContent xmlns:mc="http://schemas.openxmlformats.org/markup-compatibility/2006" xmlns:p14="http://schemas.microsoft.com/office/powerpoint/2010/main">
    <mc:Choice Requires="p14">
      <p:transition p14:dur="250" advClick="0" advTm="0">
        <p:fade/>
      </p:transition>
    </mc:Choice>
    <mc:Fallback xmlns="">
      <p:transition advClick="0" advTm="0">
        <p:fade/>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t="563"/>
          <a:stretch/>
        </p:blipFill>
        <p:spPr>
          <a:xfrm>
            <a:off x="1412497" y="25758"/>
            <a:ext cx="9215070" cy="6832242"/>
          </a:xfrm>
          <a:prstGeom prst="rect">
            <a:avLst/>
          </a:prstGeom>
        </p:spPr>
      </p:pic>
    </p:spTree>
    <p:extLst>
      <p:ext uri="{BB962C8B-B14F-4D97-AF65-F5344CB8AC3E}">
        <p14:creationId xmlns:p14="http://schemas.microsoft.com/office/powerpoint/2010/main" val="1921974815"/>
      </p:ext>
    </p:extLst>
  </p:cSld>
  <p:clrMapOvr>
    <a:masterClrMapping/>
  </p:clrMapOvr>
  <mc:AlternateContent xmlns:mc="http://schemas.openxmlformats.org/markup-compatibility/2006" xmlns:p14="http://schemas.microsoft.com/office/powerpoint/2010/main">
    <mc:Choice Requires="p14">
      <p:transition p14:dur="250" advClick="0" advTm="0">
        <p:fade/>
      </p:transition>
    </mc:Choice>
    <mc:Fallback xmlns="">
      <p:transition advClick="0" advTm="0">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p:cNvGraphicFramePr>
            <a:graphicFrameLocks noChangeAspect="1"/>
          </p:cNvGraphicFramePr>
          <p:nvPr>
            <p:extLst>
              <p:ext uri="{D42A27DB-BD31-4B8C-83A1-F6EECF244321}">
                <p14:modId xmlns:p14="http://schemas.microsoft.com/office/powerpoint/2010/main" val="3249669648"/>
              </p:ext>
            </p:extLst>
          </p:nvPr>
        </p:nvGraphicFramePr>
        <p:xfrm>
          <a:off x="1258066" y="0"/>
          <a:ext cx="9780836" cy="7358192"/>
        </p:xfrm>
        <a:graphic>
          <a:graphicData uri="http://schemas.openxmlformats.org/presentationml/2006/ole">
            <mc:AlternateContent xmlns:mc="http://schemas.openxmlformats.org/markup-compatibility/2006">
              <mc:Choice xmlns:v="urn:schemas-microsoft-com:vml" Requires="v">
                <p:oleObj spid="_x0000_s18447" name="Presentation" r:id="rId3" imgW="5394960" imgH="4056840" progId="HGW.Pres.4">
                  <p:embed/>
                </p:oleObj>
              </mc:Choice>
              <mc:Fallback>
                <p:oleObj name="Presentation" r:id="rId3" imgW="5394960" imgH="4056840" progId="HGW.Pres.4">
                  <p:embed/>
                  <p:pic>
                    <p:nvPicPr>
                      <p:cNvPr id="494595"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58066" y="0"/>
                        <a:ext cx="9780836" cy="7358192"/>
                      </a:xfrm>
                      <a:prstGeom prst="rect">
                        <a:avLst/>
                      </a:prstGeom>
                      <a:noFill/>
                      <a:ln>
                        <a:noFill/>
                      </a:ln>
                    </p:spPr>
                  </p:pic>
                </p:oleObj>
              </mc:Fallback>
            </mc:AlternateContent>
          </a:graphicData>
        </a:graphic>
      </p:graphicFrame>
      <p:sp>
        <p:nvSpPr>
          <p:cNvPr id="5" name="Oval 4"/>
          <p:cNvSpPr/>
          <p:nvPr/>
        </p:nvSpPr>
        <p:spPr>
          <a:xfrm>
            <a:off x="7612656" y="5805889"/>
            <a:ext cx="3040655" cy="875841"/>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Tree>
    <p:extLst>
      <p:ext uri="{BB962C8B-B14F-4D97-AF65-F5344CB8AC3E}">
        <p14:creationId xmlns:p14="http://schemas.microsoft.com/office/powerpoint/2010/main" val="3250346079"/>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t="440"/>
          <a:stretch/>
        </p:blipFill>
        <p:spPr>
          <a:xfrm>
            <a:off x="1389688" y="12879"/>
            <a:ext cx="9231125" cy="6845121"/>
          </a:xfrm>
          <a:prstGeom prst="rect">
            <a:avLst/>
          </a:prstGeom>
        </p:spPr>
      </p:pic>
    </p:spTree>
    <p:extLst>
      <p:ext uri="{BB962C8B-B14F-4D97-AF65-F5344CB8AC3E}">
        <p14:creationId xmlns:p14="http://schemas.microsoft.com/office/powerpoint/2010/main" val="1365281547"/>
      </p:ext>
    </p:extLst>
  </p:cSld>
  <p:clrMapOvr>
    <a:masterClrMapping/>
  </p:clrMapOvr>
  <mc:AlternateContent xmlns:mc="http://schemas.openxmlformats.org/markup-compatibility/2006" xmlns:p14="http://schemas.microsoft.com/office/powerpoint/2010/main">
    <mc:Choice Requires="p14">
      <p:transition p14:dur="250" advClick="0" advTm="0">
        <p:fade/>
      </p:transition>
    </mc:Choice>
    <mc:Fallback xmlns="">
      <p:transition advClick="0" advTm="0">
        <p:fade/>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t="377"/>
          <a:stretch/>
        </p:blipFill>
        <p:spPr>
          <a:xfrm>
            <a:off x="1468393" y="12879"/>
            <a:ext cx="9169556" cy="6849387"/>
          </a:xfrm>
          <a:prstGeom prst="rect">
            <a:avLst/>
          </a:prstGeom>
        </p:spPr>
      </p:pic>
    </p:spTree>
    <p:extLst>
      <p:ext uri="{BB962C8B-B14F-4D97-AF65-F5344CB8AC3E}">
        <p14:creationId xmlns:p14="http://schemas.microsoft.com/office/powerpoint/2010/main" val="2329005592"/>
      </p:ext>
    </p:extLst>
  </p:cSld>
  <p:clrMapOvr>
    <a:masterClrMapping/>
  </p:clrMapOvr>
  <mc:AlternateContent xmlns:mc="http://schemas.openxmlformats.org/markup-compatibility/2006" xmlns:p14="http://schemas.microsoft.com/office/powerpoint/2010/main">
    <mc:Choice Requires="p14">
      <p:transition p14:dur="250" advClick="0" advTm="0">
        <p:fade/>
      </p:transition>
    </mc:Choice>
    <mc:Fallback xmlns="">
      <p:transition advClick="0" advTm="0">
        <p:fade/>
      </p:transition>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t="375"/>
          <a:stretch/>
        </p:blipFill>
        <p:spPr>
          <a:xfrm>
            <a:off x="1452943" y="16186"/>
            <a:ext cx="9159249" cy="6841814"/>
          </a:xfrm>
          <a:prstGeom prst="rect">
            <a:avLst/>
          </a:prstGeom>
        </p:spPr>
      </p:pic>
    </p:spTree>
    <p:extLst>
      <p:ext uri="{BB962C8B-B14F-4D97-AF65-F5344CB8AC3E}">
        <p14:creationId xmlns:p14="http://schemas.microsoft.com/office/powerpoint/2010/main" val="756921306"/>
      </p:ext>
    </p:extLst>
  </p:cSld>
  <p:clrMapOvr>
    <a:masterClrMapping/>
  </p:clrMapOvr>
  <mc:AlternateContent xmlns:mc="http://schemas.openxmlformats.org/markup-compatibility/2006" xmlns:p14="http://schemas.microsoft.com/office/powerpoint/2010/main">
    <mc:Choice Requires="p14">
      <p:transition p14:dur="250" advClick="0" advTm="0">
        <p:fade/>
      </p:transition>
    </mc:Choice>
    <mc:Fallback xmlns="">
      <p:transition advClick="0" advTm="0">
        <p:fade/>
      </p:transition>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t="376"/>
          <a:stretch/>
        </p:blipFill>
        <p:spPr>
          <a:xfrm>
            <a:off x="1488739" y="12879"/>
            <a:ext cx="9117783" cy="6845121"/>
          </a:xfrm>
          <a:prstGeom prst="rect">
            <a:avLst/>
          </a:prstGeom>
        </p:spPr>
      </p:pic>
    </p:spTree>
    <p:extLst>
      <p:ext uri="{BB962C8B-B14F-4D97-AF65-F5344CB8AC3E}">
        <p14:creationId xmlns:p14="http://schemas.microsoft.com/office/powerpoint/2010/main" val="635999698"/>
      </p:ext>
    </p:extLst>
  </p:cSld>
  <p:clrMapOvr>
    <a:masterClrMapping/>
  </p:clrMapOvr>
  <mc:AlternateContent xmlns:mc="http://schemas.openxmlformats.org/markup-compatibility/2006" xmlns:p14="http://schemas.microsoft.com/office/powerpoint/2010/main">
    <mc:Choice Requires="p14">
      <p:transition p14:dur="250" advClick="0" advTm="0">
        <p:fade/>
      </p:transition>
    </mc:Choice>
    <mc:Fallback xmlns="">
      <p:transition advClick="0" advTm="0">
        <p:fade/>
      </p:transition>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t="442"/>
          <a:stretch/>
        </p:blipFill>
        <p:spPr>
          <a:xfrm>
            <a:off x="1455693" y="25757"/>
            <a:ext cx="9162863" cy="6832243"/>
          </a:xfrm>
          <a:prstGeom prst="rect">
            <a:avLst/>
          </a:prstGeom>
        </p:spPr>
      </p:pic>
    </p:spTree>
    <p:extLst>
      <p:ext uri="{BB962C8B-B14F-4D97-AF65-F5344CB8AC3E}">
        <p14:creationId xmlns:p14="http://schemas.microsoft.com/office/powerpoint/2010/main" val="79035664"/>
      </p:ext>
    </p:extLst>
  </p:cSld>
  <p:clrMapOvr>
    <a:masterClrMapping/>
  </p:clrMapOvr>
  <mc:AlternateContent xmlns:mc="http://schemas.openxmlformats.org/markup-compatibility/2006" xmlns:p14="http://schemas.microsoft.com/office/powerpoint/2010/main">
    <mc:Choice Requires="p14">
      <p:transition p14:dur="250" advClick="0" advTm="0">
        <p:fade/>
      </p:transition>
    </mc:Choice>
    <mc:Fallback xmlns="">
      <p:transition advClick="0" advTm="0">
        <p:fade/>
      </p:transition>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t="910"/>
          <a:stretch/>
        </p:blipFill>
        <p:spPr>
          <a:xfrm>
            <a:off x="1425911" y="12879"/>
            <a:ext cx="9186282" cy="6845121"/>
          </a:xfrm>
          <a:prstGeom prst="rect">
            <a:avLst/>
          </a:prstGeom>
        </p:spPr>
      </p:pic>
    </p:spTree>
    <p:extLst>
      <p:ext uri="{BB962C8B-B14F-4D97-AF65-F5344CB8AC3E}">
        <p14:creationId xmlns:p14="http://schemas.microsoft.com/office/powerpoint/2010/main" val="24505315"/>
      </p:ext>
    </p:extLst>
  </p:cSld>
  <p:clrMapOvr>
    <a:masterClrMapping/>
  </p:clrMapOvr>
  <mc:AlternateContent xmlns:mc="http://schemas.openxmlformats.org/markup-compatibility/2006" xmlns:p14="http://schemas.microsoft.com/office/powerpoint/2010/main">
    <mc:Choice Requires="p14">
      <p:transition p14:dur="250" advClick="0" advTm="0">
        <p:fade/>
      </p:transition>
    </mc:Choice>
    <mc:Fallback xmlns="">
      <p:transition advClick="0" advTm="0">
        <p:fade/>
      </p:transition>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372963" y="-1"/>
            <a:ext cx="9252107" cy="6864439"/>
          </a:xfrm>
          <a:prstGeom prst="rect">
            <a:avLst/>
          </a:prstGeom>
        </p:spPr>
      </p:pic>
    </p:spTree>
    <p:extLst>
      <p:ext uri="{BB962C8B-B14F-4D97-AF65-F5344CB8AC3E}">
        <p14:creationId xmlns:p14="http://schemas.microsoft.com/office/powerpoint/2010/main" val="1235607047"/>
      </p:ext>
    </p:extLst>
  </p:cSld>
  <p:clrMapOvr>
    <a:masterClrMapping/>
  </p:clrMapOvr>
  <mc:AlternateContent xmlns:mc="http://schemas.openxmlformats.org/markup-compatibility/2006" xmlns:p14="http://schemas.microsoft.com/office/powerpoint/2010/main">
    <mc:Choice Requires="p14">
      <p:transition p14:dur="250" advClick="0" advTm="0">
        <p:fade/>
      </p:transition>
    </mc:Choice>
    <mc:Fallback xmlns="">
      <p:transition advClick="0" advTm="0">
        <p:fade/>
      </p:transition>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t="751" b="961"/>
          <a:stretch/>
        </p:blipFill>
        <p:spPr>
          <a:xfrm>
            <a:off x="1402764" y="0"/>
            <a:ext cx="9235185" cy="6845121"/>
          </a:xfrm>
          <a:prstGeom prst="rect">
            <a:avLst/>
          </a:prstGeom>
        </p:spPr>
      </p:pic>
    </p:spTree>
    <p:extLst>
      <p:ext uri="{BB962C8B-B14F-4D97-AF65-F5344CB8AC3E}">
        <p14:creationId xmlns:p14="http://schemas.microsoft.com/office/powerpoint/2010/main" val="639776232"/>
      </p:ext>
    </p:extLst>
  </p:cSld>
  <p:clrMapOvr>
    <a:masterClrMapping/>
  </p:clrMapOvr>
  <mc:AlternateContent xmlns:mc="http://schemas.openxmlformats.org/markup-compatibility/2006" xmlns:p14="http://schemas.microsoft.com/office/powerpoint/2010/main">
    <mc:Choice Requires="p14">
      <p:transition p14:dur="250" advClick="0" advTm="0">
        <p:fade/>
      </p:transition>
    </mc:Choice>
    <mc:Fallback xmlns="">
      <p:transition advClick="0" advTm="0">
        <p:fade/>
      </p:transition>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t="376"/>
          <a:stretch/>
        </p:blipFill>
        <p:spPr>
          <a:xfrm>
            <a:off x="1426382" y="12879"/>
            <a:ext cx="9179759" cy="6832242"/>
          </a:xfrm>
          <a:prstGeom prst="rect">
            <a:avLst/>
          </a:prstGeom>
        </p:spPr>
      </p:pic>
    </p:spTree>
    <p:extLst>
      <p:ext uri="{BB962C8B-B14F-4D97-AF65-F5344CB8AC3E}">
        <p14:creationId xmlns:p14="http://schemas.microsoft.com/office/powerpoint/2010/main" val="3933454237"/>
      </p:ext>
    </p:extLst>
  </p:cSld>
  <p:clrMapOvr>
    <a:masterClrMapping/>
  </p:clrMapOvr>
  <mc:AlternateContent xmlns:mc="http://schemas.openxmlformats.org/markup-compatibility/2006" xmlns:p14="http://schemas.microsoft.com/office/powerpoint/2010/main">
    <mc:Choice Requires="p14">
      <p:transition p14:dur="250" advClick="0" advTm="0">
        <p:fade/>
      </p:transition>
    </mc:Choice>
    <mc:Fallback xmlns="">
      <p:transition advClick="0" advTm="0">
        <p:fade/>
      </p:transition>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t="376" b="655"/>
          <a:stretch/>
        </p:blipFill>
        <p:spPr>
          <a:xfrm>
            <a:off x="1399772" y="17680"/>
            <a:ext cx="9160904" cy="6808123"/>
          </a:xfrm>
          <a:prstGeom prst="rect">
            <a:avLst/>
          </a:prstGeom>
        </p:spPr>
      </p:pic>
    </p:spTree>
    <p:extLst>
      <p:ext uri="{BB962C8B-B14F-4D97-AF65-F5344CB8AC3E}">
        <p14:creationId xmlns:p14="http://schemas.microsoft.com/office/powerpoint/2010/main" val="3408928585"/>
      </p:ext>
    </p:extLst>
  </p:cSld>
  <p:clrMapOvr>
    <a:masterClrMapping/>
  </p:clrMapOvr>
  <mc:AlternateContent xmlns:mc="http://schemas.openxmlformats.org/markup-compatibility/2006" xmlns:p14="http://schemas.microsoft.com/office/powerpoint/2010/main">
    <mc:Choice Requires="p14">
      <p:transition p14:dur="250" advClick="0" advTm="0">
        <p:fade/>
      </p:transition>
    </mc:Choice>
    <mc:Fallback xmlns="">
      <p:transition advClick="0" advTm="0">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971882" cy="1325563"/>
          </a:xfrm>
        </p:spPr>
        <p:txBody>
          <a:bodyPr>
            <a:normAutofit fontScale="90000"/>
          </a:bodyPr>
          <a:lstStyle/>
          <a:p>
            <a:r>
              <a:rPr lang="en-US" b="1" dirty="0">
                <a:solidFill>
                  <a:srgbClr val="0070C0"/>
                </a:solidFill>
              </a:rPr>
              <a:t>2</a:t>
            </a:r>
            <a:r>
              <a:rPr lang="en-US" b="1" dirty="0" smtClean="0">
                <a:solidFill>
                  <a:srgbClr val="0070C0"/>
                </a:solidFill>
              </a:rPr>
              <a:t>. Your role is articulated in the </a:t>
            </a:r>
            <a:r>
              <a:rPr lang="en-US" b="1" dirty="0" err="1">
                <a:solidFill>
                  <a:srgbClr val="0070C0"/>
                </a:solidFill>
              </a:rPr>
              <a:t>t</a:t>
            </a:r>
            <a:r>
              <a:rPr lang="en-US" b="1" dirty="0" err="1" smtClean="0">
                <a:solidFill>
                  <a:srgbClr val="0070C0"/>
                </a:solidFill>
              </a:rPr>
              <a:t>he</a:t>
            </a:r>
            <a:r>
              <a:rPr lang="en-US" b="1" dirty="0" smtClean="0">
                <a:solidFill>
                  <a:srgbClr val="0070C0"/>
                </a:solidFill>
              </a:rPr>
              <a:t> IR Code of Ethics </a:t>
            </a:r>
            <a:br>
              <a:rPr lang="en-US" b="1" dirty="0" smtClean="0">
                <a:solidFill>
                  <a:srgbClr val="0070C0"/>
                </a:solidFill>
              </a:rPr>
            </a:br>
            <a:endParaRPr lang="en-US" b="1" dirty="0">
              <a:solidFill>
                <a:srgbClr val="0070C0"/>
              </a:solidFill>
            </a:endParaRPr>
          </a:p>
        </p:txBody>
      </p:sp>
      <p:sp>
        <p:nvSpPr>
          <p:cNvPr id="3" name="Content Placeholder 2"/>
          <p:cNvSpPr>
            <a:spLocks noGrp="1"/>
          </p:cNvSpPr>
          <p:nvPr>
            <p:ph idx="1"/>
          </p:nvPr>
        </p:nvSpPr>
        <p:spPr>
          <a:xfrm>
            <a:off x="364195" y="1131951"/>
            <a:ext cx="7325578" cy="5726049"/>
          </a:xfrm>
        </p:spPr>
        <p:txBody>
          <a:bodyPr>
            <a:normAutofit fontScale="25000" lnSpcReduction="20000"/>
          </a:bodyPr>
          <a:lstStyle/>
          <a:p>
            <a:r>
              <a:rPr lang="en-US" sz="9600" b="1" dirty="0" smtClean="0">
                <a:solidFill>
                  <a:srgbClr val="7030A0"/>
                </a:solidFill>
              </a:rPr>
              <a:t>Be Objective</a:t>
            </a:r>
            <a:r>
              <a:rPr lang="en-US" sz="9600" b="1" dirty="0" smtClean="0"/>
              <a:t> - </a:t>
            </a:r>
            <a:r>
              <a:rPr lang="en-US" sz="9600" dirty="0" smtClean="0"/>
              <a:t>Clarify the purposes, expectations, strategies, and limitations of the research</a:t>
            </a:r>
          </a:p>
          <a:p>
            <a:r>
              <a:rPr lang="en-US" sz="9600" b="1" i="1" dirty="0" smtClean="0">
                <a:solidFill>
                  <a:srgbClr val="00B050"/>
                </a:solidFill>
              </a:rPr>
              <a:t>Do not claim competence</a:t>
            </a:r>
            <a:r>
              <a:rPr lang="en-US" sz="9600" b="1" i="1" dirty="0" smtClean="0">
                <a:solidFill>
                  <a:srgbClr val="7030A0"/>
                </a:solidFill>
              </a:rPr>
              <a:t> </a:t>
            </a:r>
            <a:r>
              <a:rPr lang="en-US" sz="9600" i="1" dirty="0" smtClean="0"/>
              <a:t>in areas where you lack and do not accept assignments where it cannot be gained.</a:t>
            </a:r>
            <a:r>
              <a:rPr lang="en-US" sz="9600" b="1" dirty="0" smtClean="0"/>
              <a:t> </a:t>
            </a:r>
          </a:p>
          <a:p>
            <a:r>
              <a:rPr lang="en-US" sz="9600" b="1" dirty="0" smtClean="0">
                <a:solidFill>
                  <a:srgbClr val="0070C0"/>
                </a:solidFill>
              </a:rPr>
              <a:t>Seek professional development </a:t>
            </a:r>
            <a:r>
              <a:rPr lang="en-US" sz="9600" i="1" dirty="0" smtClean="0"/>
              <a:t>for self and your staff. </a:t>
            </a:r>
          </a:p>
          <a:p>
            <a:r>
              <a:rPr lang="en-US" sz="9600" b="1" dirty="0" smtClean="0">
                <a:solidFill>
                  <a:schemeClr val="accent2">
                    <a:lumMod val="75000"/>
                  </a:schemeClr>
                </a:solidFill>
              </a:rPr>
              <a:t>Ensure that all reports of projects are complete; </a:t>
            </a:r>
            <a:r>
              <a:rPr lang="en-US" sz="9600" dirty="0" smtClean="0"/>
              <a:t>in language understandable to decision-makers.</a:t>
            </a:r>
            <a:r>
              <a:rPr lang="en-US" sz="9600" b="1" dirty="0" smtClean="0"/>
              <a:t> </a:t>
            </a:r>
            <a:r>
              <a:rPr lang="en-US" sz="9600" dirty="0" smtClean="0"/>
              <a:t>Make efforts to prevent misunderstandings and misuse.</a:t>
            </a:r>
          </a:p>
          <a:p>
            <a:r>
              <a:rPr lang="en-US" sz="9600" b="1" dirty="0" smtClean="0">
                <a:solidFill>
                  <a:srgbClr val="FF0000"/>
                </a:solidFill>
              </a:rPr>
              <a:t>Accept responsibility </a:t>
            </a:r>
            <a:r>
              <a:rPr lang="en-US" sz="9600" b="1" dirty="0" smtClean="0"/>
              <a:t>o</a:t>
            </a:r>
            <a:r>
              <a:rPr lang="en-US" sz="9600" dirty="0" smtClean="0"/>
              <a:t>f </a:t>
            </a:r>
            <a:r>
              <a:rPr lang="en-US" sz="9600" dirty="0"/>
              <a:t>all </a:t>
            </a:r>
            <a:r>
              <a:rPr lang="en-US" sz="9600" dirty="0" smtClean="0"/>
              <a:t>assignments including quality of secondary data. </a:t>
            </a:r>
            <a:endParaRPr lang="en-US" sz="9600" dirty="0"/>
          </a:p>
          <a:p>
            <a:r>
              <a:rPr lang="en-US" sz="9600" b="1" dirty="0" smtClean="0">
                <a:solidFill>
                  <a:srgbClr val="FF0000"/>
                </a:solidFill>
              </a:rPr>
              <a:t>Document. Document. Document.</a:t>
            </a:r>
          </a:p>
          <a:p>
            <a:r>
              <a:rPr lang="en-US" sz="9600" b="1" dirty="0" smtClean="0"/>
              <a:t>Assure data confidentiality, security, storage, and archiving </a:t>
            </a:r>
            <a:r>
              <a:rPr lang="en-US" sz="9600" b="1" i="1" dirty="0" smtClean="0"/>
              <a:t>are foolproof. </a:t>
            </a:r>
            <a:endParaRPr lang="en-US" sz="9600" i="1" dirty="0"/>
          </a:p>
          <a:p>
            <a:r>
              <a:rPr lang="en-US" sz="9600" b="1" dirty="0" smtClean="0"/>
              <a:t>External </a:t>
            </a:r>
            <a:r>
              <a:rPr lang="en-US" sz="9600" b="1" dirty="0"/>
              <a:t>Reporting</a:t>
            </a:r>
            <a:r>
              <a:rPr lang="en-US" sz="9600" dirty="0"/>
              <a:t>. E</a:t>
            </a:r>
            <a:r>
              <a:rPr lang="en-US" sz="9600" dirty="0" smtClean="0"/>
              <a:t>ngage </a:t>
            </a:r>
            <a:r>
              <a:rPr lang="en-US" sz="9600" dirty="0"/>
              <a:t>in responsible </a:t>
            </a:r>
            <a:r>
              <a:rPr lang="en-US" sz="9600" dirty="0" smtClean="0"/>
              <a:t>reporting. </a:t>
            </a:r>
            <a:endParaRPr lang="en-US" sz="9600" b="1" dirty="0" smtClean="0"/>
          </a:p>
          <a:p>
            <a:r>
              <a:rPr lang="en-US" sz="9600" b="1" dirty="0" smtClean="0">
                <a:solidFill>
                  <a:srgbClr val="0070C0"/>
                </a:solidFill>
              </a:rPr>
              <a:t>Seek opportunities to contribute </a:t>
            </a:r>
            <a:r>
              <a:rPr lang="en-US" sz="9600" dirty="0" smtClean="0"/>
              <a:t>to the profession.</a:t>
            </a:r>
          </a:p>
          <a:p>
            <a:r>
              <a:rPr lang="en-US" sz="9600" dirty="0" smtClean="0"/>
              <a:t>Uphold and advance the IR values and ethics.</a:t>
            </a:r>
          </a:p>
          <a:p>
            <a:pPr marL="0" indent="0">
              <a:buNone/>
            </a:pPr>
            <a:r>
              <a:rPr lang="en-US" sz="9600" b="1" dirty="0" smtClean="0"/>
              <a:t> </a:t>
            </a:r>
            <a:endParaRPr lang="en-US" sz="9600" dirty="0" smtClean="0"/>
          </a:p>
          <a:p>
            <a:pPr marL="0" indent="0">
              <a:buNone/>
            </a:pPr>
            <a:endParaRPr lang="en-US" dirty="0"/>
          </a:p>
        </p:txBody>
      </p:sp>
      <p:grpSp>
        <p:nvGrpSpPr>
          <p:cNvPr id="12" name="Group 11"/>
          <p:cNvGrpSpPr/>
          <p:nvPr/>
        </p:nvGrpSpPr>
        <p:grpSpPr>
          <a:xfrm>
            <a:off x="7799942" y="1131951"/>
            <a:ext cx="3772110" cy="5570756"/>
            <a:chOff x="7799942" y="1131951"/>
            <a:chExt cx="3772110" cy="5570756"/>
          </a:xfrm>
        </p:grpSpPr>
        <p:sp>
          <p:nvSpPr>
            <p:cNvPr id="11" name="TextBox 10"/>
            <p:cNvSpPr txBox="1"/>
            <p:nvPr/>
          </p:nvSpPr>
          <p:spPr>
            <a:xfrm>
              <a:off x="7799942" y="1131951"/>
              <a:ext cx="3772110" cy="5570756"/>
            </a:xfrm>
            <a:prstGeom prst="rect">
              <a:avLst/>
            </a:prstGeom>
            <a:solidFill>
              <a:schemeClr val="accent6">
                <a:lumMod val="50000"/>
              </a:schemeClr>
            </a:solidFill>
          </p:spPr>
          <p:txBody>
            <a:bodyPr wrap="square" rtlCol="0">
              <a:spAutoFit/>
            </a:bodyPr>
            <a:lstStyle/>
            <a:p>
              <a:endParaRPr lang="en-US" sz="2800" dirty="0" smtClean="0"/>
            </a:p>
            <a:p>
              <a:endParaRPr lang="en-US" sz="2800" dirty="0"/>
            </a:p>
            <a:p>
              <a:endParaRPr lang="en-US" sz="2800" dirty="0" smtClean="0"/>
            </a:p>
            <a:p>
              <a:endParaRPr lang="en-US" sz="2800" dirty="0"/>
            </a:p>
            <a:p>
              <a:endParaRPr lang="en-US" sz="2800" dirty="0" smtClean="0"/>
            </a:p>
            <a:p>
              <a:endParaRPr lang="en-US" sz="2800" dirty="0" smtClean="0"/>
            </a:p>
            <a:p>
              <a:endParaRPr lang="en-US" sz="2800" dirty="0"/>
            </a:p>
            <a:p>
              <a:r>
                <a:rPr lang="en-US" sz="2400" i="1" dirty="0" smtClean="0">
                  <a:solidFill>
                    <a:srgbClr val="FFFF00"/>
                  </a:solidFill>
                </a:rPr>
                <a:t>Benchmarking </a:t>
              </a:r>
              <a:r>
                <a:rPr lang="en-US" sz="2400" i="1" dirty="0">
                  <a:solidFill>
                    <a:srgbClr val="FFFF00"/>
                  </a:solidFill>
                </a:rPr>
                <a:t>for a Public Liberal Arts </a:t>
              </a:r>
              <a:r>
                <a:rPr lang="en-US" sz="2400" i="1" dirty="0" smtClean="0">
                  <a:solidFill>
                    <a:srgbClr val="FFFF00"/>
                  </a:solidFill>
                </a:rPr>
                <a:t>University</a:t>
              </a:r>
              <a:r>
                <a:rPr lang="en-US" sz="2400" i="1" dirty="0">
                  <a:solidFill>
                    <a:srgbClr val="FFFF00"/>
                  </a:solidFill>
                </a:rPr>
                <a:t>.</a:t>
              </a:r>
            </a:p>
            <a:p>
              <a:r>
                <a:rPr lang="en-US" sz="2800" dirty="0" smtClean="0">
                  <a:solidFill>
                    <a:schemeClr val="bg1"/>
                  </a:solidFill>
                </a:rPr>
                <a:t>Assessing the life and times of first semester academic failures</a:t>
              </a:r>
            </a:p>
            <a:p>
              <a:endParaRPr lang="en-US" sz="2800" dirty="0"/>
            </a:p>
          </p:txBody>
        </p:sp>
        <p:pic>
          <p:nvPicPr>
            <p:cNvPr id="1028" name="Picture 4" descr="Image result for georgia college and state universit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82568" y="1247228"/>
              <a:ext cx="3606857" cy="2705143"/>
            </a:xfrm>
            <a:prstGeom prst="rect">
              <a:avLst/>
            </a:prstGeom>
            <a:noFill/>
            <a:extLst>
              <a:ext uri="{909E8E84-426E-40DD-AFC4-6F175D3DCCD1}">
                <a14:hiddenFill xmlns:a14="http://schemas.microsoft.com/office/drawing/2010/main">
                  <a:solidFill>
                    <a:srgbClr val="FFFFFF"/>
                  </a:solidFill>
                </a14:hiddenFill>
              </a:ext>
            </a:extLst>
          </p:spPr>
        </p:pic>
      </p:grpSp>
      <p:sp>
        <p:nvSpPr>
          <p:cNvPr id="7" name="Right Arrow 6"/>
          <p:cNvSpPr/>
          <p:nvPr/>
        </p:nvSpPr>
        <p:spPr>
          <a:xfrm rot="10800000">
            <a:off x="5122842" y="4394193"/>
            <a:ext cx="2580701" cy="18050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ight Arrow 12"/>
          <p:cNvSpPr/>
          <p:nvPr/>
        </p:nvSpPr>
        <p:spPr>
          <a:xfrm rot="11238114">
            <a:off x="4560002" y="4196288"/>
            <a:ext cx="3002111" cy="18839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Arrow 9"/>
          <p:cNvSpPr/>
          <p:nvPr/>
        </p:nvSpPr>
        <p:spPr>
          <a:xfrm rot="10800000">
            <a:off x="7084108" y="5607585"/>
            <a:ext cx="715834" cy="462708"/>
          </a:xfrm>
          <a:prstGeom prst="rightArrow">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08711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right)">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t="376" b="655"/>
          <a:stretch/>
        </p:blipFill>
        <p:spPr>
          <a:xfrm>
            <a:off x="1523821" y="12879"/>
            <a:ext cx="9075492" cy="6845121"/>
          </a:xfrm>
          <a:prstGeom prst="rect">
            <a:avLst/>
          </a:prstGeom>
        </p:spPr>
      </p:pic>
    </p:spTree>
    <p:extLst>
      <p:ext uri="{BB962C8B-B14F-4D97-AF65-F5344CB8AC3E}">
        <p14:creationId xmlns:p14="http://schemas.microsoft.com/office/powerpoint/2010/main" val="3226559283"/>
      </p:ext>
    </p:extLst>
  </p:cSld>
  <p:clrMapOvr>
    <a:masterClrMapping/>
  </p:clrMapOvr>
  <mc:AlternateContent xmlns:mc="http://schemas.openxmlformats.org/markup-compatibility/2006" xmlns:p14="http://schemas.microsoft.com/office/powerpoint/2010/main">
    <mc:Choice Requires="p14">
      <p:transition p14:dur="250" advClick="0" advTm="0">
        <p:fade/>
      </p:transition>
    </mc:Choice>
    <mc:Fallback xmlns="">
      <p:transition advClick="0" advTm="0">
        <p:fade/>
      </p:transition>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b="845"/>
          <a:stretch/>
        </p:blipFill>
        <p:spPr>
          <a:xfrm>
            <a:off x="1470205" y="0"/>
            <a:ext cx="9116230" cy="6838682"/>
          </a:xfrm>
          <a:prstGeom prst="rect">
            <a:avLst/>
          </a:prstGeom>
        </p:spPr>
      </p:pic>
    </p:spTree>
    <p:extLst>
      <p:ext uri="{BB962C8B-B14F-4D97-AF65-F5344CB8AC3E}">
        <p14:creationId xmlns:p14="http://schemas.microsoft.com/office/powerpoint/2010/main" val="2104044544"/>
      </p:ext>
    </p:extLst>
  </p:cSld>
  <p:clrMapOvr>
    <a:masterClrMapping/>
  </p:clrMapOvr>
  <mc:AlternateContent xmlns:mc="http://schemas.openxmlformats.org/markup-compatibility/2006" xmlns:p14="http://schemas.microsoft.com/office/powerpoint/2010/main">
    <mc:Choice Requires="p14">
      <p:transition p14:dur="250" advClick="0" advTm="0">
        <p:fade/>
      </p:transition>
    </mc:Choice>
    <mc:Fallback xmlns="">
      <p:transition advClick="0" advTm="0">
        <p:fade/>
      </p:transition>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t="485"/>
          <a:stretch/>
        </p:blipFill>
        <p:spPr>
          <a:xfrm>
            <a:off x="1397156" y="12879"/>
            <a:ext cx="9168764" cy="6845121"/>
          </a:xfrm>
          <a:prstGeom prst="rect">
            <a:avLst/>
          </a:prstGeom>
        </p:spPr>
      </p:pic>
    </p:spTree>
    <p:extLst>
      <p:ext uri="{BB962C8B-B14F-4D97-AF65-F5344CB8AC3E}">
        <p14:creationId xmlns:p14="http://schemas.microsoft.com/office/powerpoint/2010/main" val="3737998547"/>
      </p:ext>
    </p:extLst>
  </p:cSld>
  <p:clrMapOvr>
    <a:masterClrMapping/>
  </p:clrMapOvr>
  <mc:AlternateContent xmlns:mc="http://schemas.openxmlformats.org/markup-compatibility/2006" xmlns:p14="http://schemas.microsoft.com/office/powerpoint/2010/main">
    <mc:Choice Requires="p14">
      <p:transition p14:dur="250" advClick="0" advTm="0">
        <p:fade/>
      </p:transition>
    </mc:Choice>
    <mc:Fallback xmlns="">
      <p:transition advClick="0" advTm="0">
        <p:fade/>
      </p:transition>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t="754"/>
          <a:stretch/>
        </p:blipFill>
        <p:spPr>
          <a:xfrm>
            <a:off x="1380924" y="12879"/>
            <a:ext cx="9216060" cy="6858000"/>
          </a:xfrm>
          <a:prstGeom prst="rect">
            <a:avLst/>
          </a:prstGeom>
        </p:spPr>
      </p:pic>
    </p:spTree>
    <p:extLst>
      <p:ext uri="{BB962C8B-B14F-4D97-AF65-F5344CB8AC3E}">
        <p14:creationId xmlns:p14="http://schemas.microsoft.com/office/powerpoint/2010/main" val="1255062916"/>
      </p:ext>
    </p:extLst>
  </p:cSld>
  <p:clrMapOvr>
    <a:masterClrMapping/>
  </p:clrMapOvr>
  <mc:AlternateContent xmlns:mc="http://schemas.openxmlformats.org/markup-compatibility/2006" xmlns:p14="http://schemas.microsoft.com/office/powerpoint/2010/main">
    <mc:Choice Requires="p14">
      <p:transition p14:dur="250" advClick="0" advTm="0">
        <p:fade/>
      </p:transition>
    </mc:Choice>
    <mc:Fallback xmlns="">
      <p:transition advClick="0" advTm="0">
        <p:fade/>
      </p:transition>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t="478"/>
          <a:stretch/>
        </p:blipFill>
        <p:spPr>
          <a:xfrm>
            <a:off x="1432037" y="0"/>
            <a:ext cx="9164969" cy="6858000"/>
          </a:xfrm>
          <a:prstGeom prst="rect">
            <a:avLst/>
          </a:prstGeom>
        </p:spPr>
      </p:pic>
    </p:spTree>
    <p:extLst>
      <p:ext uri="{BB962C8B-B14F-4D97-AF65-F5344CB8AC3E}">
        <p14:creationId xmlns:p14="http://schemas.microsoft.com/office/powerpoint/2010/main" val="56717688"/>
      </p:ext>
    </p:extLst>
  </p:cSld>
  <p:clrMapOvr>
    <a:masterClrMapping/>
  </p:clrMapOvr>
  <mc:AlternateContent xmlns:mc="http://schemas.openxmlformats.org/markup-compatibility/2006" xmlns:p14="http://schemas.microsoft.com/office/powerpoint/2010/main">
    <mc:Choice Requires="p14">
      <p:transition p14:dur="250" advClick="0" advTm="0">
        <p:fade/>
      </p:transition>
    </mc:Choice>
    <mc:Fallback xmlns="">
      <p:transition advClick="0" advTm="0">
        <p:fade/>
      </p:transition>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b="744"/>
          <a:stretch/>
        </p:blipFill>
        <p:spPr>
          <a:xfrm>
            <a:off x="1341013" y="0"/>
            <a:ext cx="9271180" cy="6827267"/>
          </a:xfrm>
          <a:prstGeom prst="rect">
            <a:avLst/>
          </a:prstGeom>
        </p:spPr>
      </p:pic>
    </p:spTree>
    <p:extLst>
      <p:ext uri="{BB962C8B-B14F-4D97-AF65-F5344CB8AC3E}">
        <p14:creationId xmlns:p14="http://schemas.microsoft.com/office/powerpoint/2010/main" val="1727448698"/>
      </p:ext>
    </p:extLst>
  </p:cSld>
  <p:clrMapOvr>
    <a:masterClrMapping/>
  </p:clrMapOvr>
  <mc:AlternateContent xmlns:mc="http://schemas.openxmlformats.org/markup-compatibility/2006" xmlns:p14="http://schemas.microsoft.com/office/powerpoint/2010/main">
    <mc:Choice Requires="p14">
      <p:transition p14:dur="250" advClick="0" advTm="0">
        <p:fade/>
      </p:transition>
    </mc:Choice>
    <mc:Fallback xmlns="">
      <p:transition advClick="0" advTm="0">
        <p:fade/>
      </p:transition>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b="658"/>
          <a:stretch/>
        </p:blipFill>
        <p:spPr>
          <a:xfrm>
            <a:off x="1386021" y="12879"/>
            <a:ext cx="9213540" cy="6832242"/>
          </a:xfrm>
          <a:prstGeom prst="rect">
            <a:avLst/>
          </a:prstGeom>
        </p:spPr>
      </p:pic>
    </p:spTree>
    <p:extLst>
      <p:ext uri="{BB962C8B-B14F-4D97-AF65-F5344CB8AC3E}">
        <p14:creationId xmlns:p14="http://schemas.microsoft.com/office/powerpoint/2010/main" val="1588502204"/>
      </p:ext>
    </p:extLst>
  </p:cSld>
  <p:clrMapOvr>
    <a:masterClrMapping/>
  </p:clrMapOvr>
  <mc:AlternateContent xmlns:mc="http://schemas.openxmlformats.org/markup-compatibility/2006" xmlns:p14="http://schemas.microsoft.com/office/powerpoint/2010/main">
    <mc:Choice Requires="p14">
      <p:transition p14:dur="250" advClick="0" advTm="0">
        <p:fade/>
      </p:transition>
    </mc:Choice>
    <mc:Fallback xmlns="">
      <p:transition advClick="0" advTm="0">
        <p:fade/>
      </p:transition>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t="376"/>
          <a:stretch/>
        </p:blipFill>
        <p:spPr>
          <a:xfrm>
            <a:off x="1294348" y="0"/>
            <a:ext cx="9292085" cy="6858000"/>
          </a:xfrm>
          <a:prstGeom prst="rect">
            <a:avLst/>
          </a:prstGeom>
        </p:spPr>
      </p:pic>
    </p:spTree>
    <p:extLst>
      <p:ext uri="{BB962C8B-B14F-4D97-AF65-F5344CB8AC3E}">
        <p14:creationId xmlns:p14="http://schemas.microsoft.com/office/powerpoint/2010/main" val="2095047346"/>
      </p:ext>
    </p:extLst>
  </p:cSld>
  <p:clrMapOvr>
    <a:masterClrMapping/>
  </p:clrMapOvr>
  <mc:AlternateContent xmlns:mc="http://schemas.openxmlformats.org/markup-compatibility/2006" xmlns:p14="http://schemas.microsoft.com/office/powerpoint/2010/main">
    <mc:Choice Requires="p14">
      <p:transition p14:dur="250" advClick="0" advTm="0">
        <p:fade/>
      </p:transition>
    </mc:Choice>
    <mc:Fallback xmlns="">
      <p:transition advClick="0" advTm="0">
        <p:fade/>
      </p:transition>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369454" y="0"/>
            <a:ext cx="9194800" cy="6850126"/>
          </a:xfrm>
          <a:prstGeom prst="rect">
            <a:avLst/>
          </a:prstGeom>
        </p:spPr>
      </p:pic>
    </p:spTree>
    <p:extLst>
      <p:ext uri="{BB962C8B-B14F-4D97-AF65-F5344CB8AC3E}">
        <p14:creationId xmlns:p14="http://schemas.microsoft.com/office/powerpoint/2010/main" val="3671329195"/>
      </p:ext>
    </p:extLst>
  </p:cSld>
  <p:clrMapOvr>
    <a:masterClrMapping/>
  </p:clrMapOvr>
  <mc:AlternateContent xmlns:mc="http://schemas.openxmlformats.org/markup-compatibility/2006" xmlns:p14="http://schemas.microsoft.com/office/powerpoint/2010/main">
    <mc:Choice Requires="p14">
      <p:transition p14:dur="250" advClick="0" advTm="0">
        <p:fade/>
      </p:transition>
    </mc:Choice>
    <mc:Fallback xmlns="">
      <p:transition advClick="0" advTm="0">
        <p:fade/>
      </p:transition>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t="505" b="467"/>
          <a:stretch/>
        </p:blipFill>
        <p:spPr>
          <a:xfrm>
            <a:off x="1390918" y="12879"/>
            <a:ext cx="9180654" cy="6845121"/>
          </a:xfrm>
          <a:prstGeom prst="rect">
            <a:avLst/>
          </a:prstGeom>
        </p:spPr>
      </p:pic>
    </p:spTree>
    <p:extLst>
      <p:ext uri="{BB962C8B-B14F-4D97-AF65-F5344CB8AC3E}">
        <p14:creationId xmlns:p14="http://schemas.microsoft.com/office/powerpoint/2010/main" val="2863256912"/>
      </p:ext>
    </p:extLst>
  </p:cSld>
  <p:clrMapOvr>
    <a:masterClrMapping/>
  </p:clrMapOvr>
  <mc:AlternateContent xmlns:mc="http://schemas.openxmlformats.org/markup-compatibility/2006" xmlns:p14="http://schemas.microsoft.com/office/powerpoint/2010/main">
    <mc:Choice Requires="p14">
      <p:transition p14:dur="250" advClick="0" advTm="0">
        <p:fade/>
      </p:transition>
    </mc:Choice>
    <mc:Fallback xmlns="">
      <p:transition advClick="0" advTm="0">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7586" name="Object 2"/>
          <p:cNvGraphicFramePr>
            <a:graphicFrameLocks noGrp="1" noChangeAspect="1"/>
          </p:cNvGraphicFramePr>
          <p:nvPr>
            <p:ph idx="1"/>
          </p:nvPr>
        </p:nvGraphicFramePr>
        <p:xfrm>
          <a:off x="1524000" y="515939"/>
          <a:ext cx="9144000" cy="6359525"/>
        </p:xfrm>
        <a:graphic>
          <a:graphicData uri="http://schemas.openxmlformats.org/presentationml/2006/ole">
            <mc:AlternateContent xmlns:mc="http://schemas.openxmlformats.org/markup-compatibility/2006">
              <mc:Choice xmlns:v="urn:schemas-microsoft-com:vml" Requires="v">
                <p:oleObj spid="_x0000_s19463" name="Presentation" r:id="rId3" imgW="5443200" imgH="4092480" progId="HGW.Pres.4">
                  <p:embed/>
                </p:oleObj>
              </mc:Choice>
              <mc:Fallback>
                <p:oleObj name="Presentation" r:id="rId3" imgW="5443200" imgH="4092480" progId="HGW.Pres.4">
                  <p:embed/>
                  <p:pic>
                    <p:nvPicPr>
                      <p:cNvPr id="67586"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515939"/>
                        <a:ext cx="9144000" cy="63595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67587" name="AutoShape 3"/>
          <p:cNvSpPr>
            <a:spLocks noChangeArrowheads="1"/>
          </p:cNvSpPr>
          <p:nvPr/>
        </p:nvSpPr>
        <p:spPr bwMode="auto">
          <a:xfrm>
            <a:off x="2438400" y="0"/>
            <a:ext cx="7924800" cy="762000"/>
          </a:xfrm>
          <a:prstGeom prst="roundRect">
            <a:avLst>
              <a:gd name="adj" fmla="val 21667"/>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lnSpc>
                <a:spcPct val="90000"/>
              </a:lnSpc>
              <a:defRPr sz="3600" b="1">
                <a:solidFill>
                  <a:schemeClr val="tx2"/>
                </a:solidFill>
                <a:latin typeface="Arial" panose="020B0604020202020204" pitchFamily="34" charset="0"/>
              </a:defRPr>
            </a:lvl1pPr>
            <a:lvl2pPr>
              <a:lnSpc>
                <a:spcPct val="90000"/>
              </a:lnSpc>
              <a:defRPr sz="3600" b="1">
                <a:solidFill>
                  <a:schemeClr val="tx2"/>
                </a:solidFill>
                <a:latin typeface="Arial" panose="020B0604020202020204" pitchFamily="34" charset="0"/>
              </a:defRPr>
            </a:lvl2pPr>
            <a:lvl3pPr>
              <a:lnSpc>
                <a:spcPct val="90000"/>
              </a:lnSpc>
              <a:defRPr sz="3600" b="1">
                <a:solidFill>
                  <a:schemeClr val="tx2"/>
                </a:solidFill>
                <a:latin typeface="Arial" panose="020B0604020202020204" pitchFamily="34" charset="0"/>
              </a:defRPr>
            </a:lvl3pPr>
            <a:lvl4pPr>
              <a:lnSpc>
                <a:spcPct val="90000"/>
              </a:lnSpc>
              <a:defRPr sz="3600" b="1">
                <a:solidFill>
                  <a:schemeClr val="tx2"/>
                </a:solidFill>
                <a:latin typeface="Arial" panose="020B0604020202020204" pitchFamily="34" charset="0"/>
              </a:defRPr>
            </a:lvl4pPr>
            <a:lvl5pPr>
              <a:lnSpc>
                <a:spcPct val="90000"/>
              </a:lnSpc>
              <a:defRPr sz="3600" b="1">
                <a:solidFill>
                  <a:schemeClr val="tx2"/>
                </a:solidFill>
                <a:latin typeface="Arial" panose="020B0604020202020204" pitchFamily="34" charset="0"/>
              </a:defRPr>
            </a:lvl5pPr>
            <a:lvl6pPr marL="457200" fontAlgn="base">
              <a:lnSpc>
                <a:spcPct val="90000"/>
              </a:lnSpc>
              <a:spcBef>
                <a:spcPct val="0"/>
              </a:spcBef>
              <a:spcAft>
                <a:spcPct val="0"/>
              </a:spcAft>
              <a:defRPr sz="3600" b="1">
                <a:solidFill>
                  <a:schemeClr val="tx2"/>
                </a:solidFill>
                <a:latin typeface="Arial" panose="020B0604020202020204" pitchFamily="34" charset="0"/>
              </a:defRPr>
            </a:lvl6pPr>
            <a:lvl7pPr marL="914400" fontAlgn="base">
              <a:lnSpc>
                <a:spcPct val="90000"/>
              </a:lnSpc>
              <a:spcBef>
                <a:spcPct val="0"/>
              </a:spcBef>
              <a:spcAft>
                <a:spcPct val="0"/>
              </a:spcAft>
              <a:defRPr sz="3600" b="1">
                <a:solidFill>
                  <a:schemeClr val="tx2"/>
                </a:solidFill>
                <a:latin typeface="Arial" panose="020B0604020202020204" pitchFamily="34" charset="0"/>
              </a:defRPr>
            </a:lvl7pPr>
            <a:lvl8pPr marL="1371600" fontAlgn="base">
              <a:lnSpc>
                <a:spcPct val="90000"/>
              </a:lnSpc>
              <a:spcBef>
                <a:spcPct val="0"/>
              </a:spcBef>
              <a:spcAft>
                <a:spcPct val="0"/>
              </a:spcAft>
              <a:defRPr sz="3600" b="1">
                <a:solidFill>
                  <a:schemeClr val="tx2"/>
                </a:solidFill>
                <a:latin typeface="Arial" panose="020B0604020202020204" pitchFamily="34" charset="0"/>
              </a:defRPr>
            </a:lvl8pPr>
            <a:lvl9pPr marL="1828800" fontAlgn="base">
              <a:lnSpc>
                <a:spcPct val="90000"/>
              </a:lnSpc>
              <a:spcBef>
                <a:spcPct val="0"/>
              </a:spcBef>
              <a:spcAft>
                <a:spcPct val="0"/>
              </a:spcAft>
              <a:defRPr sz="3600" b="1">
                <a:solidFill>
                  <a:schemeClr val="tx2"/>
                </a:solidFill>
                <a:latin typeface="Arial" panose="020B0604020202020204" pitchFamily="34" charset="0"/>
              </a:defRPr>
            </a:lvl9pPr>
          </a:lstStyle>
          <a:p>
            <a:pPr algn="ctr" eaLnBrk="1" hangingPunct="1"/>
            <a:r>
              <a:rPr lang="en-US" altLang="en-US" sz="4000">
                <a:solidFill>
                  <a:schemeClr val="hlink"/>
                </a:solidFill>
              </a:rPr>
              <a:t>GC&amp;SU- </a:t>
            </a:r>
            <a:r>
              <a:rPr lang="en-US" altLang="en-US" sz="4000">
                <a:solidFill>
                  <a:schemeClr val="tx1"/>
                </a:solidFill>
              </a:rPr>
              <a:t>2002 Survey</a:t>
            </a:r>
          </a:p>
        </p:txBody>
      </p:sp>
      <p:sp>
        <p:nvSpPr>
          <p:cNvPr id="2" name="Right Arrow 1"/>
          <p:cNvSpPr/>
          <p:nvPr/>
        </p:nvSpPr>
        <p:spPr>
          <a:xfrm rot="10800000">
            <a:off x="9836725" y="1253835"/>
            <a:ext cx="1267691" cy="353292"/>
          </a:xfrm>
          <a:prstGeom prst="rightArrow">
            <a:avLst/>
          </a:prstGeom>
          <a:solidFill>
            <a:srgbClr val="DF51B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ight Arrow 4"/>
          <p:cNvSpPr/>
          <p:nvPr/>
        </p:nvSpPr>
        <p:spPr>
          <a:xfrm rot="10800000">
            <a:off x="10034153" y="1690253"/>
            <a:ext cx="1267691" cy="353291"/>
          </a:xfrm>
          <a:prstGeom prst="rightArrow">
            <a:avLst/>
          </a:prstGeom>
          <a:solidFill>
            <a:srgbClr val="DF51B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ight Arrow 5"/>
          <p:cNvSpPr/>
          <p:nvPr/>
        </p:nvSpPr>
        <p:spPr>
          <a:xfrm rot="10800000">
            <a:off x="9083386" y="4225635"/>
            <a:ext cx="1267691" cy="318656"/>
          </a:xfrm>
          <a:prstGeom prst="rightArrow">
            <a:avLst/>
          </a:prstGeom>
          <a:solidFill>
            <a:srgbClr val="DF51B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Arrow 6"/>
          <p:cNvSpPr/>
          <p:nvPr/>
        </p:nvSpPr>
        <p:spPr>
          <a:xfrm rot="10800000">
            <a:off x="7716980" y="5306289"/>
            <a:ext cx="1267691" cy="270163"/>
          </a:xfrm>
          <a:prstGeom prst="rightArrow">
            <a:avLst/>
          </a:prstGeom>
          <a:solidFill>
            <a:srgbClr val="DF51B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Arrow 7"/>
          <p:cNvSpPr/>
          <p:nvPr/>
        </p:nvSpPr>
        <p:spPr>
          <a:xfrm rot="10800000">
            <a:off x="9618517" y="2545769"/>
            <a:ext cx="1267691" cy="353292"/>
          </a:xfrm>
          <a:prstGeom prst="rightArrow">
            <a:avLst/>
          </a:prstGeom>
          <a:solidFill>
            <a:srgbClr val="6CB2F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Arrow 8"/>
          <p:cNvSpPr/>
          <p:nvPr/>
        </p:nvSpPr>
        <p:spPr>
          <a:xfrm rot="10800000">
            <a:off x="8666015" y="3642086"/>
            <a:ext cx="1267691" cy="365192"/>
          </a:xfrm>
          <a:prstGeom prst="rightArrow">
            <a:avLst/>
          </a:prstGeom>
          <a:solidFill>
            <a:srgbClr val="6CB2F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Arrow 9"/>
          <p:cNvSpPr/>
          <p:nvPr/>
        </p:nvSpPr>
        <p:spPr>
          <a:xfrm rot="10800000">
            <a:off x="7419104" y="5863575"/>
            <a:ext cx="1267691" cy="249527"/>
          </a:xfrm>
          <a:prstGeom prst="rightArrow">
            <a:avLst/>
          </a:prstGeom>
          <a:solidFill>
            <a:srgbClr val="DF51B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Arrow 10"/>
          <p:cNvSpPr/>
          <p:nvPr/>
        </p:nvSpPr>
        <p:spPr>
          <a:xfrm rot="10800000">
            <a:off x="7238995" y="6241187"/>
            <a:ext cx="1267691" cy="249527"/>
          </a:xfrm>
          <a:prstGeom prst="rightArrow">
            <a:avLst/>
          </a:prstGeom>
          <a:solidFill>
            <a:srgbClr val="DF51B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77371789"/>
      </p:ext>
    </p:extLst>
  </p:cSld>
  <p:clrMapOvr>
    <a:masterClrMapping/>
  </p:clrMapOvr>
  <p:transition spd="med">
    <p:blind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righ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right)">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right)">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2"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right)">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2"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ipe(right)">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2"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wipe(right)">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2"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wipe(right)">
                                      <p:cBhvr>
                                        <p:cTn id="4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6" grpId="0" animBg="1"/>
      <p:bldP spid="7" grpId="0" animBg="1"/>
      <p:bldP spid="8" grpId="0" animBg="1"/>
      <p:bldP spid="9" grpId="0" animBg="1"/>
      <p:bldP spid="10" grpId="0" animBg="1"/>
      <p:bldP spid="11"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485005" y="-1"/>
            <a:ext cx="9075670" cy="6860409"/>
          </a:xfrm>
          <a:prstGeom prst="rect">
            <a:avLst/>
          </a:prstGeom>
        </p:spPr>
      </p:pic>
    </p:spTree>
    <p:extLst>
      <p:ext uri="{BB962C8B-B14F-4D97-AF65-F5344CB8AC3E}">
        <p14:creationId xmlns:p14="http://schemas.microsoft.com/office/powerpoint/2010/main" val="3247843967"/>
      </p:ext>
    </p:extLst>
  </p:cSld>
  <p:clrMapOvr>
    <a:masterClrMapping/>
  </p:clrMapOvr>
  <mc:AlternateContent xmlns:mc="http://schemas.openxmlformats.org/markup-compatibility/2006" xmlns:p14="http://schemas.microsoft.com/office/powerpoint/2010/main">
    <mc:Choice Requires="p14">
      <p:transition p14:dur="250" advClick="0" advTm="0">
        <p:fade/>
      </p:transition>
    </mc:Choice>
    <mc:Fallback xmlns="">
      <p:transition advClick="0" advTm="0">
        <p:fade/>
      </p:transition>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t="188"/>
          <a:stretch/>
        </p:blipFill>
        <p:spPr>
          <a:xfrm>
            <a:off x="1365163" y="0"/>
            <a:ext cx="9217440" cy="6858000"/>
          </a:xfrm>
          <a:prstGeom prst="rect">
            <a:avLst/>
          </a:prstGeom>
        </p:spPr>
      </p:pic>
    </p:spTree>
    <p:extLst>
      <p:ext uri="{BB962C8B-B14F-4D97-AF65-F5344CB8AC3E}">
        <p14:creationId xmlns:p14="http://schemas.microsoft.com/office/powerpoint/2010/main" val="2430730975"/>
      </p:ext>
    </p:extLst>
  </p:cSld>
  <p:clrMapOvr>
    <a:masterClrMapping/>
  </p:clrMapOvr>
  <mc:AlternateContent xmlns:mc="http://schemas.openxmlformats.org/markup-compatibility/2006" xmlns:p14="http://schemas.microsoft.com/office/powerpoint/2010/main">
    <mc:Choice Requires="p14">
      <p:transition p14:dur="250" advClick="0" advTm="0">
        <p:fade/>
      </p:transition>
    </mc:Choice>
    <mc:Fallback xmlns="">
      <p:transition advClick="0" advTm="0">
        <p:fade/>
      </p:transition>
    </mc:Fallback>
  </mc:AlternateContent>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t="375"/>
          <a:stretch/>
        </p:blipFill>
        <p:spPr>
          <a:xfrm>
            <a:off x="1401155" y="12879"/>
            <a:ext cx="9186799" cy="6845121"/>
          </a:xfrm>
          <a:prstGeom prst="rect">
            <a:avLst/>
          </a:prstGeom>
        </p:spPr>
      </p:pic>
    </p:spTree>
    <p:extLst>
      <p:ext uri="{BB962C8B-B14F-4D97-AF65-F5344CB8AC3E}">
        <p14:creationId xmlns:p14="http://schemas.microsoft.com/office/powerpoint/2010/main" val="1233698267"/>
      </p:ext>
    </p:extLst>
  </p:cSld>
  <p:clrMapOvr>
    <a:masterClrMapping/>
  </p:clrMapOvr>
  <mc:AlternateContent xmlns:mc="http://schemas.openxmlformats.org/markup-compatibility/2006" xmlns:p14="http://schemas.microsoft.com/office/powerpoint/2010/main">
    <mc:Choice Requires="p14">
      <p:transition p14:dur="250" advClick="0" advTm="0">
        <p:fade/>
      </p:transition>
    </mc:Choice>
    <mc:Fallback xmlns="">
      <p:transition advClick="0" advTm="0">
        <p:fade/>
      </p:transition>
    </mc:Fallback>
  </mc:AlternateContent>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t="135" b="-1"/>
          <a:stretch/>
        </p:blipFill>
        <p:spPr>
          <a:xfrm>
            <a:off x="1431591" y="12880"/>
            <a:ext cx="9139752" cy="6832242"/>
          </a:xfrm>
          <a:prstGeom prst="rect">
            <a:avLst/>
          </a:prstGeom>
        </p:spPr>
      </p:pic>
    </p:spTree>
    <p:extLst>
      <p:ext uri="{BB962C8B-B14F-4D97-AF65-F5344CB8AC3E}">
        <p14:creationId xmlns:p14="http://schemas.microsoft.com/office/powerpoint/2010/main" val="1769368368"/>
      </p:ext>
    </p:extLst>
  </p:cSld>
  <p:clrMapOvr>
    <a:masterClrMapping/>
  </p:clrMapOvr>
  <mc:AlternateContent xmlns:mc="http://schemas.openxmlformats.org/markup-compatibility/2006" xmlns:p14="http://schemas.microsoft.com/office/powerpoint/2010/main">
    <mc:Choice Requires="p14">
      <p:transition p14:dur="250" advClick="0" advTm="0">
        <p:fade/>
      </p:transition>
    </mc:Choice>
    <mc:Fallback xmlns="">
      <p:transition advClick="0" advTm="0">
        <p:fade/>
      </p:transition>
    </mc:Fallback>
  </mc:AlternateContent>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b="470"/>
          <a:stretch/>
        </p:blipFill>
        <p:spPr>
          <a:xfrm>
            <a:off x="1460143" y="0"/>
            <a:ext cx="9126292" cy="6838682"/>
          </a:xfrm>
          <a:prstGeom prst="rect">
            <a:avLst/>
          </a:prstGeom>
        </p:spPr>
      </p:pic>
    </p:spTree>
    <p:extLst>
      <p:ext uri="{BB962C8B-B14F-4D97-AF65-F5344CB8AC3E}">
        <p14:creationId xmlns:p14="http://schemas.microsoft.com/office/powerpoint/2010/main" val="3280563008"/>
      </p:ext>
    </p:extLst>
  </p:cSld>
  <p:clrMapOvr>
    <a:masterClrMapping/>
  </p:clrMapOvr>
  <mc:AlternateContent xmlns:mc="http://schemas.openxmlformats.org/markup-compatibility/2006" xmlns:p14="http://schemas.microsoft.com/office/powerpoint/2010/main">
    <mc:Choice Requires="p14">
      <p:transition p14:dur="250" advClick="0" advTm="0">
        <p:fade/>
      </p:transition>
    </mc:Choice>
    <mc:Fallback xmlns="">
      <p:transition advClick="0" advTm="0">
        <p:fade/>
      </p:transition>
    </mc:Fallback>
  </mc:AlternateContent>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t="566" b="-1"/>
          <a:stretch/>
        </p:blipFill>
        <p:spPr>
          <a:xfrm>
            <a:off x="1444579" y="12879"/>
            <a:ext cx="9148080" cy="6845121"/>
          </a:xfrm>
          <a:prstGeom prst="rect">
            <a:avLst/>
          </a:prstGeom>
        </p:spPr>
      </p:pic>
    </p:spTree>
    <p:extLst>
      <p:ext uri="{BB962C8B-B14F-4D97-AF65-F5344CB8AC3E}">
        <p14:creationId xmlns:p14="http://schemas.microsoft.com/office/powerpoint/2010/main" val="1060302700"/>
      </p:ext>
    </p:extLst>
  </p:cSld>
  <p:clrMapOvr>
    <a:masterClrMapping/>
  </p:clrMapOvr>
  <mc:AlternateContent xmlns:mc="http://schemas.openxmlformats.org/markup-compatibility/2006" xmlns:p14="http://schemas.microsoft.com/office/powerpoint/2010/main">
    <mc:Choice Requires="p14">
      <p:transition p14:dur="250" advClick="0" advTm="0">
        <p:fade/>
      </p:transition>
    </mc:Choice>
    <mc:Fallback xmlns="">
      <p:transition advClick="0" advTm="0">
        <p:fade/>
      </p:transition>
    </mc:Fallback>
  </mc:AlternateContent>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t="329"/>
          <a:stretch/>
        </p:blipFill>
        <p:spPr>
          <a:xfrm>
            <a:off x="1407350" y="0"/>
            <a:ext cx="9191963" cy="6858000"/>
          </a:xfrm>
          <a:prstGeom prst="rect">
            <a:avLst/>
          </a:prstGeom>
        </p:spPr>
      </p:pic>
    </p:spTree>
    <p:extLst>
      <p:ext uri="{BB962C8B-B14F-4D97-AF65-F5344CB8AC3E}">
        <p14:creationId xmlns:p14="http://schemas.microsoft.com/office/powerpoint/2010/main" val="415974723"/>
      </p:ext>
    </p:extLst>
  </p:cSld>
  <p:clrMapOvr>
    <a:masterClrMapping/>
  </p:clrMapOvr>
  <mc:AlternateContent xmlns:mc="http://schemas.openxmlformats.org/markup-compatibility/2006" xmlns:p14="http://schemas.microsoft.com/office/powerpoint/2010/main">
    <mc:Choice Requires="p14">
      <p:transition p14:dur="250" advClick="0" advTm="0">
        <p:fade/>
      </p:transition>
    </mc:Choice>
    <mc:Fallback xmlns="">
      <p:transition advClick="0" advTm="0">
        <p:fade/>
      </p:transition>
    </mc:Fallback>
  </mc:AlternateContent>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t="565" b="653"/>
          <a:stretch/>
        </p:blipFill>
        <p:spPr>
          <a:xfrm>
            <a:off x="1398517" y="0"/>
            <a:ext cx="9200795" cy="6858000"/>
          </a:xfrm>
          <a:prstGeom prst="rect">
            <a:avLst/>
          </a:prstGeom>
        </p:spPr>
      </p:pic>
    </p:spTree>
    <p:extLst>
      <p:ext uri="{BB962C8B-B14F-4D97-AF65-F5344CB8AC3E}">
        <p14:creationId xmlns:p14="http://schemas.microsoft.com/office/powerpoint/2010/main" val="10926018"/>
      </p:ext>
    </p:extLst>
  </p:cSld>
  <p:clrMapOvr>
    <a:masterClrMapping/>
  </p:clrMapOvr>
  <mc:AlternateContent xmlns:mc="http://schemas.openxmlformats.org/markup-compatibility/2006" xmlns:p14="http://schemas.microsoft.com/office/powerpoint/2010/main">
    <mc:Choice Requires="p14">
      <p:transition p14:dur="250" advClick="0" advTm="0">
        <p:fade/>
      </p:transition>
    </mc:Choice>
    <mc:Fallback xmlns="">
      <p:transition advClick="0" advTm="0">
        <p:fade/>
      </p:transition>
    </mc:Fallback>
  </mc:AlternateContent>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t="378" b="655"/>
          <a:stretch/>
        </p:blipFill>
        <p:spPr>
          <a:xfrm>
            <a:off x="1417771" y="0"/>
            <a:ext cx="9194421" cy="6858000"/>
          </a:xfrm>
          <a:prstGeom prst="rect">
            <a:avLst/>
          </a:prstGeom>
        </p:spPr>
      </p:pic>
    </p:spTree>
    <p:extLst>
      <p:ext uri="{BB962C8B-B14F-4D97-AF65-F5344CB8AC3E}">
        <p14:creationId xmlns:p14="http://schemas.microsoft.com/office/powerpoint/2010/main" val="2639433974"/>
      </p:ext>
    </p:extLst>
  </p:cSld>
  <p:clrMapOvr>
    <a:masterClrMapping/>
  </p:clrMapOvr>
  <mc:AlternateContent xmlns:mc="http://schemas.openxmlformats.org/markup-compatibility/2006" xmlns:p14="http://schemas.microsoft.com/office/powerpoint/2010/main">
    <mc:Choice Requires="p14">
      <p:transition p14:dur="250" advClick="0" advTm="0">
        <p:fade/>
      </p:transition>
    </mc:Choice>
    <mc:Fallback xmlns="">
      <p:transition advClick="0" advTm="0">
        <p:fade/>
      </p:transition>
    </mc:Fallback>
  </mc:AlternateContent>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t="373" b="692"/>
          <a:stretch/>
        </p:blipFill>
        <p:spPr>
          <a:xfrm>
            <a:off x="1383048" y="12879"/>
            <a:ext cx="9216265" cy="6845121"/>
          </a:xfrm>
          <a:prstGeom prst="rect">
            <a:avLst/>
          </a:prstGeom>
        </p:spPr>
      </p:pic>
    </p:spTree>
    <p:extLst>
      <p:ext uri="{BB962C8B-B14F-4D97-AF65-F5344CB8AC3E}">
        <p14:creationId xmlns:p14="http://schemas.microsoft.com/office/powerpoint/2010/main" val="1838385417"/>
      </p:ext>
    </p:extLst>
  </p:cSld>
  <p:clrMapOvr>
    <a:masterClrMapping/>
  </p:clrMapOvr>
  <mc:AlternateContent xmlns:mc="http://schemas.openxmlformats.org/markup-compatibility/2006" xmlns:p14="http://schemas.microsoft.com/office/powerpoint/2010/main">
    <mc:Choice Requires="p14">
      <p:transition p14:dur="250" advClick="0" advTm="0">
        <p:fade/>
      </p:transition>
    </mc:Choice>
    <mc:Fallback xmlns="">
      <p:transition advClick="0" advTm="0">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4432</TotalTime>
  <Words>2503</Words>
  <Application>Microsoft Office PowerPoint</Application>
  <PresentationFormat>Widescreen</PresentationFormat>
  <Paragraphs>314</Paragraphs>
  <Slides>167</Slides>
  <Notes>2</Notes>
  <HiddenSlides>0</HiddenSlides>
  <MMClips>0</MMClips>
  <ScaleCrop>false</ScaleCrop>
  <HeadingPairs>
    <vt:vector size="8" baseType="variant">
      <vt:variant>
        <vt:lpstr>Fonts Used</vt:lpstr>
      </vt:variant>
      <vt:variant>
        <vt:i4>10</vt:i4>
      </vt:variant>
      <vt:variant>
        <vt:lpstr>Theme</vt:lpstr>
      </vt:variant>
      <vt:variant>
        <vt:i4>1</vt:i4>
      </vt:variant>
      <vt:variant>
        <vt:lpstr>Embedded OLE Servers</vt:lpstr>
      </vt:variant>
      <vt:variant>
        <vt:i4>2</vt:i4>
      </vt:variant>
      <vt:variant>
        <vt:lpstr>Slide Titles</vt:lpstr>
      </vt:variant>
      <vt:variant>
        <vt:i4>167</vt:i4>
      </vt:variant>
    </vt:vector>
  </HeadingPairs>
  <TitlesOfParts>
    <vt:vector size="180" baseType="lpstr">
      <vt:lpstr>Arial</vt:lpstr>
      <vt:lpstr>Brush Script MT</vt:lpstr>
      <vt:lpstr>Calibri</vt:lpstr>
      <vt:lpstr>Calibri Light</vt:lpstr>
      <vt:lpstr>CNN</vt:lpstr>
      <vt:lpstr>Corbel</vt:lpstr>
      <vt:lpstr>Monotype Sorts</vt:lpstr>
      <vt:lpstr>NeueHaas</vt:lpstr>
      <vt:lpstr>Times New Roman</vt:lpstr>
      <vt:lpstr>Wingdings</vt:lpstr>
      <vt:lpstr>Office Theme</vt:lpstr>
      <vt:lpstr>Presentation</vt:lpstr>
      <vt:lpstr>Worksheet</vt:lpstr>
      <vt:lpstr>Guiding Organizational Improvement</vt:lpstr>
      <vt:lpstr>PowerPoint Presentation</vt:lpstr>
      <vt:lpstr>1. You are the intermediary between reality     and rhetoric</vt:lpstr>
      <vt:lpstr>2. The IR role as articulated in the the IR Code of Ethics  </vt:lpstr>
      <vt:lpstr>PowerPoint Presentation</vt:lpstr>
      <vt:lpstr>PowerPoint Presentation</vt:lpstr>
      <vt:lpstr>PowerPoint Presentation</vt:lpstr>
      <vt:lpstr>2. Your role is articulated in the the IR Code of Ethics  </vt:lpstr>
      <vt:lpstr>PowerPoint Presentation</vt:lpstr>
      <vt:lpstr>The great idea</vt:lpstr>
      <vt:lpstr>3. Supporting the President/CEO </vt:lpstr>
      <vt:lpstr>3. Supporting the President/CEO </vt:lpstr>
      <vt:lpstr>3. Supporting the President/CEO Presidential Realities</vt:lpstr>
      <vt:lpstr>PowerPoint Presentation</vt:lpstr>
      <vt:lpstr>3. Supporting the President/CEO Presidential Realities</vt:lpstr>
      <vt:lpstr>3. Supporting the President/CEO Presidential Realities</vt:lpstr>
      <vt:lpstr>3. Supporting the President/CEO Presidential Realities</vt:lpstr>
      <vt:lpstr>3. Supporting the President/CEO Presidential Realities</vt:lpstr>
      <vt:lpstr>PowerPoint Presentation</vt:lpstr>
      <vt:lpstr>5. Do your research as if everyone will read it.  </vt:lpstr>
      <vt:lpstr>6. Working with others</vt:lpstr>
      <vt:lpstr>7. Involve yourself in external activities that could change how your institution operates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 Strong Correlation Across  261 Metro Areas</vt:lpstr>
      <vt:lpstr>PowerPoint Presentation</vt:lpstr>
      <vt:lpstr>PowerPoint Presentation</vt:lpstr>
      <vt:lpstr>PowerPoint Presentation</vt:lpstr>
      <vt:lpstr>PowerPoint Presentation</vt:lpstr>
      <vt:lpstr>PowerPoint Presentation</vt:lpstr>
      <vt:lpstr>There is some urgency for credential production </vt:lpstr>
      <vt:lpstr>PowerPoint Presentation</vt:lpstr>
      <vt:lpstr>PowerPoint Presentation</vt:lpstr>
      <vt:lpstr>PowerPoint Presentation</vt:lpstr>
      <vt:lpstr>PowerPoint Presentation</vt:lpstr>
      <vt:lpstr>PowerPoint Presentation</vt:lpstr>
      <vt:lpstr>PowerPoint Presentation</vt:lpstr>
      <vt:lpstr>Building Human Capital </vt:lpstr>
      <vt:lpstr>Priorities for Alabama Public Colleges and Universities: </vt:lpstr>
      <vt:lpstr>PowerPoint Presentation</vt:lpstr>
      <vt:lpstr>PowerPoint Presentation</vt:lpstr>
      <vt:lpstr>PowerPoint Presentation</vt:lpstr>
      <vt:lpstr>PowerPoint Presentation</vt:lpstr>
      <vt:lpstr>Initiatives that could help Your Community/ County become an Emerald City</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Research</dc:title>
  <dc:creator>Purcell, Jim</dc:creator>
  <cp:lastModifiedBy>JP</cp:lastModifiedBy>
  <cp:revision>58</cp:revision>
  <dcterms:created xsi:type="dcterms:W3CDTF">2018-04-03T20:13:25Z</dcterms:created>
  <dcterms:modified xsi:type="dcterms:W3CDTF">2018-04-25T19:02:46Z</dcterms:modified>
</cp:coreProperties>
</file>